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4"/>
  </p:sldMasterIdLst>
  <p:notesMasterIdLst>
    <p:notesMasterId r:id="rId22"/>
  </p:notesMasterIdLst>
  <p:handoutMasterIdLst>
    <p:handoutMasterId r:id="rId23"/>
  </p:handoutMasterIdLst>
  <p:sldIdLst>
    <p:sldId id="295" r:id="rId5"/>
    <p:sldId id="326" r:id="rId6"/>
    <p:sldId id="299" r:id="rId7"/>
    <p:sldId id="328" r:id="rId8"/>
    <p:sldId id="297" r:id="rId9"/>
    <p:sldId id="329" r:id="rId10"/>
    <p:sldId id="330" r:id="rId11"/>
    <p:sldId id="300" r:id="rId12"/>
    <p:sldId id="324" r:id="rId13"/>
    <p:sldId id="320" r:id="rId14"/>
    <p:sldId id="325" r:id="rId15"/>
    <p:sldId id="312" r:id="rId16"/>
    <p:sldId id="313" r:id="rId17"/>
    <p:sldId id="302" r:id="rId18"/>
    <p:sldId id="304" r:id="rId19"/>
    <p:sldId id="322" r:id="rId20"/>
    <p:sldId id="306" r:id="rId21"/>
  </p:sldIdLst>
  <p:sldSz cx="9144000" cy="5143500" type="screen16x9"/>
  <p:notesSz cx="6669088" cy="9872663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80BFA01C-CD74-7845-B021-672224978863}">
          <p14:sldIdLst>
            <p14:sldId id="295"/>
            <p14:sldId id="326"/>
            <p14:sldId id="299"/>
            <p14:sldId id="328"/>
            <p14:sldId id="297"/>
            <p14:sldId id="329"/>
            <p14:sldId id="330"/>
            <p14:sldId id="300"/>
            <p14:sldId id="324"/>
            <p14:sldId id="320"/>
            <p14:sldId id="325"/>
            <p14:sldId id="312"/>
            <p14:sldId id="313"/>
            <p14:sldId id="302"/>
            <p14:sldId id="304"/>
            <p14:sldId id="322"/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66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79015" autoAdjust="0"/>
  </p:normalViewPr>
  <p:slideViewPr>
    <p:cSldViewPr snapToGrid="0" snapToObjects="1">
      <p:cViewPr varScale="1">
        <p:scale>
          <a:sx n="76" d="100"/>
          <a:sy n="76" d="100"/>
        </p:scale>
        <p:origin x="1236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5046B-E3A6-4E43-9D24-8C38ABDF8202}" type="datetimeFigureOut">
              <a:t>17-9-2020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FB6-CBE2-1D40-B0FD-77D0D9479B87}" type="slidenum"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425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47B21-E721-E94E-8C0A-F0532555091A}" type="datetimeFigureOut">
              <a:rPr lang="nl-NL" smtClean="0"/>
              <a:t>17-9-2020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ABE2E-621C-5C4E-A155-8FB9D216AC8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360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Laatste versie: 05-09-2019 Richard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697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2065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Opmerking ID: ‘harde afmelding’ in MailChimp: hij blokkeert dit e-mailadres.</a:t>
            </a:r>
            <a:r>
              <a:rPr lang="nl-NL" baseline="0" dirty="0" smtClean="0"/>
              <a:t> Dit kan alleen de persoon in kwestie zelf ongedaan maken, wij kunnen hier niets mee. Is ook door AVG.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Opmerking ID: indien je je afmeldt voor b.v. een mailing van dienst M&amp;C ontvang je die mail niet, maar je krijgt nog wel mail vanuit de opleiding waarvan je je hebt afgebeld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Handmatig afmelden</a:t>
            </a:r>
            <a:r>
              <a:rPr lang="nl-NL" baseline="0" dirty="0" smtClean="0"/>
              <a:t>, b.v. na importeren losse </a:t>
            </a:r>
            <a:r>
              <a:rPr lang="nl-NL" baseline="0" dirty="0" err="1" smtClean="0"/>
              <a:t>excellijst</a:t>
            </a:r>
            <a:r>
              <a:rPr lang="nl-NL" baseline="0" dirty="0" smtClean="0"/>
              <a:t>: a</a:t>
            </a:r>
            <a:r>
              <a:rPr lang="nl-NL" dirty="0" smtClean="0"/>
              <a:t>fmeldingen en </a:t>
            </a:r>
            <a:r>
              <a:rPr lang="nl-NL" dirty="0" err="1" smtClean="0"/>
              <a:t>bouncers</a:t>
            </a:r>
            <a:r>
              <a:rPr lang="nl-NL" baseline="0" dirty="0" smtClean="0"/>
              <a:t> verwerken 1 week na verzending mailing-&gt; uit MailChimp halen bij view report: Bestand klaarmaken voor verwerking: Gegevens / tekst naar kolommen / vink bij ‘gescheiden’ – volgende / vink bij ‘tab’ en ‘komma’- volgende / voltooien – gaat nog niet automatisch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75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5426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22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Koppeling CRM Next: </a:t>
            </a:r>
            <a:br>
              <a:rPr lang="nl-NL" dirty="0" smtClean="0"/>
            </a:br>
            <a:r>
              <a:rPr lang="nl-NL" dirty="0" smtClean="0"/>
              <a:t>1.</a:t>
            </a:r>
            <a:r>
              <a:rPr lang="nl-NL" baseline="0" dirty="0" smtClean="0"/>
              <a:t> CRM Next gebruiken we als bronsysteem voor relatiebeheer. Hierin worden communicatie-acties aangemaakt bij relaties zodat je weet wat iemand ontvangen heeft. Afmeldingen worden automatisch verwerkt. </a:t>
            </a:r>
            <a:br>
              <a:rPr lang="nl-NL" baseline="0" dirty="0" smtClean="0"/>
            </a:br>
            <a:r>
              <a:rPr lang="nl-NL" baseline="0" dirty="0" smtClean="0"/>
              <a:t>2. Rechten en toegang worden via CRM Next op één plek beheerd. MailChimp maakt gebruik van één lijst voor alle e-mailadressen van relaties van Fontys. Via CRM Next hebben we ingeregeld dat je alleen je eigen relaties mailt en niet per ongeluk de hele lijst.</a:t>
            </a:r>
            <a:br>
              <a:rPr lang="nl-NL" baseline="0" dirty="0" smtClean="0"/>
            </a:br>
            <a:r>
              <a:rPr lang="nl-NL" baseline="0" dirty="0" smtClean="0"/>
              <a:t>3. Door inregeling van een </a:t>
            </a:r>
            <a:r>
              <a:rPr lang="nl-NL" baseline="0" dirty="0" err="1" smtClean="0"/>
              <a:t>subdomein</a:t>
            </a:r>
            <a:r>
              <a:rPr lang="nl-NL" baseline="0" dirty="0" smtClean="0"/>
              <a:t> (</a:t>
            </a:r>
            <a:r>
              <a:rPr lang="nl-NL" baseline="0" dirty="0" err="1" smtClean="0"/>
              <a:t>contact.fontys.nl</a:t>
            </a:r>
            <a:r>
              <a:rPr lang="nl-NL" baseline="0" dirty="0" smtClean="0"/>
              <a:t>) in afstemming met Dienst IT kunnen we misbruik voorkomen en de betrouwbaarheid van onze mailservice garanderen. Meer mails zullen zo op de juiste wijze bij onze ontvangers aankomen en niet als “</a:t>
            </a:r>
            <a:r>
              <a:rPr lang="nl-NL" baseline="0" dirty="0" err="1" smtClean="0"/>
              <a:t>suspected</a:t>
            </a:r>
            <a:r>
              <a:rPr lang="nl-NL" baseline="0" dirty="0" smtClean="0"/>
              <a:t> spam” worden gezien. </a:t>
            </a:r>
            <a:br>
              <a:rPr lang="nl-NL" baseline="0" dirty="0" smtClean="0"/>
            </a:br>
            <a:r>
              <a:rPr lang="nl-NL" baseline="0" dirty="0" smtClean="0"/>
              <a:t/>
            </a:r>
            <a:br>
              <a:rPr lang="nl-NL" baseline="0" dirty="0" smtClean="0"/>
            </a:br>
            <a:r>
              <a:rPr lang="nl-NL" baseline="0" dirty="0" smtClean="0"/>
              <a:t>Waarom </a:t>
            </a:r>
            <a:r>
              <a:rPr lang="nl-NL" baseline="0" dirty="0" err="1" smtClean="0"/>
              <a:t>MailChimp</a:t>
            </a:r>
            <a:r>
              <a:rPr lang="nl-NL" baseline="0" dirty="0" smtClean="0"/>
              <a:t>: </a:t>
            </a:r>
            <a:br>
              <a:rPr lang="nl-NL" baseline="0" dirty="0" smtClean="0"/>
            </a:br>
            <a:r>
              <a:rPr lang="nl-NL" baseline="0" dirty="0" smtClean="0"/>
              <a:t>1. Wereldwijd marktleider voor e-mail marketing met meer dan 15 miljoen gebruikers.  </a:t>
            </a:r>
            <a:br>
              <a:rPr lang="nl-NL" baseline="0" dirty="0" smtClean="0"/>
            </a:br>
            <a:r>
              <a:rPr lang="nl-NL" baseline="0" dirty="0" smtClean="0"/>
              <a:t>2. Maakt gebruik van de nieuwste technologie, is betrouwbaar, </a:t>
            </a:r>
            <a:r>
              <a:rPr lang="nl-NL" baseline="0" dirty="0" err="1" smtClean="0"/>
              <a:t>responsive</a:t>
            </a:r>
            <a:r>
              <a:rPr lang="nl-NL" baseline="0" dirty="0" smtClean="0"/>
              <a:t> en gebruiksvriendelijk. </a:t>
            </a:r>
            <a:br>
              <a:rPr lang="nl-NL" baseline="0" dirty="0" smtClean="0"/>
            </a:br>
            <a:r>
              <a:rPr lang="nl-NL" baseline="0" dirty="0" smtClean="0"/>
              <a:t>3. Lage kosten voor pakket en gebruik.</a:t>
            </a:r>
            <a:br>
              <a:rPr lang="nl-NL" baseline="0" dirty="0" smtClean="0"/>
            </a:br>
            <a:r>
              <a:rPr lang="nl-NL" baseline="0" dirty="0" smtClean="0"/>
              <a:t>4. Voldoet volledig aan Europese wet- en regelgeving. </a:t>
            </a:r>
          </a:p>
          <a:p>
            <a:r>
              <a:rPr lang="nl-NL" baseline="0" dirty="0" smtClean="0"/>
              <a:t>5. </a:t>
            </a:r>
            <a:r>
              <a:rPr lang="nl-NL" baseline="0" dirty="0" err="1" smtClean="0"/>
              <a:t>Responsive</a:t>
            </a:r>
            <a:r>
              <a:rPr lang="nl-NL" baseline="0" dirty="0" smtClean="0"/>
              <a:t> design (i.t.t. e-</a:t>
            </a:r>
            <a:r>
              <a:rPr lang="nl-NL" baseline="0" dirty="0" err="1" smtClean="0"/>
              <a:t>news</a:t>
            </a:r>
            <a:r>
              <a:rPr lang="nl-NL" baseline="0" dirty="0" smtClean="0"/>
              <a:t>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2252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2312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ID: Toevoeging: en naast de </a:t>
            </a:r>
            <a:r>
              <a:rPr lang="nl-NL" dirty="0" err="1" smtClean="0"/>
              <a:t>afmelders</a:t>
            </a:r>
            <a:r>
              <a:rPr lang="nl-NL" dirty="0" smtClean="0"/>
              <a:t> verwerken</a:t>
            </a:r>
            <a:r>
              <a:rPr lang="nl-NL" baseline="0" dirty="0" smtClean="0"/>
              <a:t> ook de communicatie-actie nog aanmaken in CRM Next. Dat hoeft in de nieuwe situatie ook niet meer.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715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373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Mailgroep:</a:t>
            </a:r>
            <a:r>
              <a:rPr lang="nl-NL" baseline="0" dirty="0" smtClean="0"/>
              <a:t> </a:t>
            </a:r>
            <a:r>
              <a:rPr lang="nl-NL" i="1" dirty="0" smtClean="0"/>
              <a:t>selectiecriteria moeten duidelijk zijn</a:t>
            </a:r>
          </a:p>
          <a:p>
            <a:r>
              <a:rPr lang="nl-NL" i="1" dirty="0" smtClean="0"/>
              <a:t>*Een campagne is hoe MailChimp</a:t>
            </a:r>
            <a:r>
              <a:rPr lang="nl-NL" i="1" baseline="0" dirty="0" smtClean="0"/>
              <a:t> het noemt – dit vond ik verwarrend in het begin. Het is niets anders dan de mail die je wilt sturen. Het heette in e-</a:t>
            </a:r>
            <a:r>
              <a:rPr lang="nl-NL" i="1" baseline="0" dirty="0" err="1" smtClean="0"/>
              <a:t>news</a:t>
            </a:r>
            <a:r>
              <a:rPr lang="nl-NL" i="1" baseline="0" dirty="0" smtClean="0"/>
              <a:t> concepten.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0236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0430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15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l-NL" dirty="0" smtClean="0"/>
              <a:t>Titel </a:t>
            </a:r>
            <a:r>
              <a:rPr lang="nl-NL" dirty="0" err="1" smtClean="0"/>
              <a:t>volgblad</a:t>
            </a:r>
            <a:r>
              <a:rPr lang="nl-NL" dirty="0" smtClean="0"/>
              <a:t> </a:t>
            </a:r>
            <a:r>
              <a:rPr lang="nl-NL" dirty="0" err="1" smtClean="0"/>
              <a:t>Arial</a:t>
            </a:r>
            <a:r>
              <a:rPr lang="nl-NL" dirty="0" smtClean="0"/>
              <a:t> 28pt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912139" y="4630341"/>
            <a:ext cx="4870548" cy="273844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70292" y="4641986"/>
            <a:ext cx="829797" cy="273844"/>
          </a:xfrm>
          <a:prstGeom prst="rect">
            <a:avLst/>
          </a:prstGeom>
        </p:spPr>
        <p:txBody>
          <a:bodyPr/>
          <a:lstStyle/>
          <a:p>
            <a:fld id="{CC1A7FFB-7E9A-E347-8F80-8E2C647B3625}" type="slidenum">
              <a:rPr lang="nl-NL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062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l-NL" dirty="0" smtClean="0"/>
              <a:t>Titel </a:t>
            </a:r>
            <a:r>
              <a:rPr lang="nl-NL" dirty="0" err="1" smtClean="0"/>
              <a:t>volgblad</a:t>
            </a:r>
            <a:r>
              <a:rPr lang="nl-NL" dirty="0" smtClean="0"/>
              <a:t> </a:t>
            </a:r>
            <a:r>
              <a:rPr lang="nl-NL" dirty="0" err="1" smtClean="0"/>
              <a:t>Arial</a:t>
            </a:r>
            <a:r>
              <a:rPr lang="nl-NL" dirty="0" smtClean="0"/>
              <a:t> 28pt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2894954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2894955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912139" y="4630341"/>
            <a:ext cx="4870548" cy="273844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70292" y="4641986"/>
            <a:ext cx="829797" cy="273844"/>
          </a:xfrm>
          <a:prstGeom prst="rect">
            <a:avLst/>
          </a:prstGeom>
        </p:spPr>
        <p:txBody>
          <a:bodyPr/>
          <a:lstStyle/>
          <a:p>
            <a:fld id="{CC1A7FFB-7E9A-E347-8F80-8E2C647B3625}" type="slidenum">
              <a:rPr lang="nl-NL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027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l-NL" dirty="0" smtClean="0"/>
              <a:t>Titel </a:t>
            </a:r>
            <a:r>
              <a:rPr lang="nl-NL" dirty="0" err="1" smtClean="0"/>
              <a:t>volgblad</a:t>
            </a:r>
            <a:r>
              <a:rPr lang="nl-NL" dirty="0" smtClean="0"/>
              <a:t> </a:t>
            </a:r>
            <a:r>
              <a:rPr lang="nl-NL" dirty="0" err="1" smtClean="0"/>
              <a:t>Arial</a:t>
            </a:r>
            <a:r>
              <a:rPr lang="nl-NL" dirty="0" smtClean="0"/>
              <a:t> 28pt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285598"/>
            <a:ext cx="4040188" cy="29622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285598"/>
            <a:ext cx="4041775" cy="29622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ED2B493-C1EE-714C-B8A9-F38F4D8CE6E7}" type="datetimeFigureOut">
              <a:rPr lang="nl-NL" smtClean="0"/>
              <a:t>17-9-2020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1738642" y="4767263"/>
            <a:ext cx="4281158" cy="274637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1610267" cy="274637"/>
          </a:xfrm>
          <a:prstGeom prst="rect">
            <a:avLst/>
          </a:prstGeom>
        </p:spPr>
        <p:txBody>
          <a:bodyPr/>
          <a:lstStyle/>
          <a:p>
            <a:fld id="{F3BC6476-EA18-C04A-BD06-B622CA55CE7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815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>
            <a:noAutofit/>
          </a:bodyPr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22093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blad_N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" y="2029"/>
            <a:ext cx="9134075" cy="5139440"/>
          </a:xfrm>
          <a:prstGeom prst="rect">
            <a:avLst/>
          </a:prstGeom>
        </p:spPr>
      </p:pic>
      <p:sp>
        <p:nvSpPr>
          <p:cNvPr id="9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492468" y="4630341"/>
            <a:ext cx="6366115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46189" y="4641986"/>
            <a:ext cx="829797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1A7FFB-7E9A-E347-8F80-8E2C647B3625}" type="slidenum">
              <a:rPr lang="nl-NL"/>
              <a:pPr/>
              <a:t>‹nr.›</a:t>
            </a:fld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1400775"/>
            <a:ext cx="7383518" cy="8572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492468" y="2221509"/>
            <a:ext cx="7383518" cy="2192807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3480479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blad_N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" y="2029"/>
            <a:ext cx="9134075" cy="5139439"/>
          </a:xfrm>
          <a:prstGeom prst="rect">
            <a:avLst/>
          </a:prstGeom>
        </p:spPr>
      </p:pic>
      <p:sp>
        <p:nvSpPr>
          <p:cNvPr id="9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492468" y="4630341"/>
            <a:ext cx="6366115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46189" y="4641986"/>
            <a:ext cx="829797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1A7FFB-7E9A-E347-8F80-8E2C647B3625}" type="slidenum">
              <a:rPr lang="nl-NL"/>
              <a:pPr/>
              <a:t>‹nr.›</a:t>
            </a:fld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1400775"/>
            <a:ext cx="7383518" cy="8572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492468" y="2221509"/>
            <a:ext cx="7383518" cy="2192807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" y="2029"/>
            <a:ext cx="9134075" cy="5139440"/>
          </a:xfrm>
          <a:prstGeom prst="rect">
            <a:avLst/>
          </a:prstGeom>
        </p:spPr>
      </p:pic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676400" y="4630341"/>
            <a:ext cx="6182182" cy="273844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046187" y="4641986"/>
            <a:ext cx="829797" cy="273844"/>
          </a:xfrm>
          <a:prstGeom prst="rect">
            <a:avLst/>
          </a:prstGeom>
        </p:spPr>
        <p:txBody>
          <a:bodyPr/>
          <a:lstStyle/>
          <a:p>
            <a:fld id="{CC1A7FFB-7E9A-E347-8F80-8E2C647B3625}" type="slidenum">
              <a:rPr lang="nl-NL"/>
              <a:t>‹nr.›</a:t>
            </a:fld>
            <a:endParaRPr lang="nl-NL" dirty="0"/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1676400" y="1204346"/>
            <a:ext cx="7199586" cy="857250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4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676400" y="2107096"/>
            <a:ext cx="7199586" cy="2447865"/>
          </a:xfrm>
        </p:spPr>
        <p:txBody>
          <a:bodyPr/>
          <a:lstStyle>
            <a:lvl1pPr algn="r">
              <a:defRPr sz="2400">
                <a:latin typeface="Arial"/>
                <a:cs typeface="Arial"/>
              </a:defRPr>
            </a:lvl1pPr>
            <a:lvl2pPr algn="r"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43737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" y="2030"/>
            <a:ext cx="9134076" cy="513944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 van presentatie, </a:t>
            </a:r>
            <a:r>
              <a:rPr lang="nl-NL" dirty="0" err="1" smtClean="0"/>
              <a:t>Arial</a:t>
            </a:r>
            <a:r>
              <a:rPr lang="nl-NL" dirty="0" smtClean="0"/>
              <a:t> 32pt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2874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sjabloon te bewerken</a:t>
            </a:r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912139" y="4630341"/>
            <a:ext cx="48705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70292" y="4641986"/>
            <a:ext cx="8297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CC1A7FFB-7E9A-E347-8F80-8E2C647B3625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956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5" r:id="rId2"/>
    <p:sldLayoutId id="2147483826" r:id="rId3"/>
    <p:sldLayoutId id="2147483830" r:id="rId4"/>
    <p:sldLayoutId id="2147483831" r:id="rId5"/>
    <p:sldLayoutId id="2147483833" r:id="rId6"/>
    <p:sldLayoutId id="2147483832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 baseline="0">
          <a:solidFill>
            <a:srgbClr val="66006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RMbeheer@fontys.n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85664" y="978946"/>
            <a:ext cx="7383518" cy="833905"/>
          </a:xfrm>
        </p:spPr>
        <p:txBody>
          <a:bodyPr>
            <a:normAutofit/>
          </a:bodyPr>
          <a:lstStyle/>
          <a:p>
            <a:r>
              <a:rPr lang="nl-NL" dirty="0" smtClean="0"/>
              <a:t>Training CRM Next - MailChimp 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5888" y="1812851"/>
            <a:ext cx="3285961" cy="2376603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199321" y="1850065"/>
            <a:ext cx="2961167" cy="233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869" y="1812850"/>
            <a:ext cx="2895575" cy="2376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68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57001" y="687333"/>
            <a:ext cx="7383518" cy="693471"/>
          </a:xfrm>
        </p:spPr>
        <p:txBody>
          <a:bodyPr>
            <a:noAutofit/>
          </a:bodyPr>
          <a:lstStyle/>
          <a:p>
            <a:r>
              <a:rPr lang="nl-NL" sz="2800" dirty="0" smtClean="0"/>
              <a:t>Aan de slag met CRM Next-</a:t>
            </a:r>
            <a:r>
              <a:rPr lang="nl-NL" sz="2800" dirty="0" err="1" smtClean="0"/>
              <a:t>MailChimp</a:t>
            </a:r>
            <a:r>
              <a:rPr lang="nl-NL" sz="2800" dirty="0" smtClean="0"/>
              <a:t> (1)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1200" y="1501119"/>
            <a:ext cx="8164786" cy="2597107"/>
          </a:xfrm>
        </p:spPr>
        <p:txBody>
          <a:bodyPr>
            <a:normAutofit/>
          </a:bodyPr>
          <a:lstStyle/>
          <a:p>
            <a:r>
              <a:rPr lang="nl-NL" sz="2000" dirty="0" smtClean="0"/>
              <a:t>Kies voor “Actielijst’ in CRM Next</a:t>
            </a:r>
          </a:p>
          <a:p>
            <a:r>
              <a:rPr lang="nl-NL" sz="2000" dirty="0" smtClean="0"/>
              <a:t>Kies voor “Mailgroepen” (doelgroep die je wilt mailen)</a:t>
            </a:r>
          </a:p>
          <a:p>
            <a:r>
              <a:rPr lang="nl-NL" sz="2000" dirty="0" smtClean="0"/>
              <a:t>Klik op “veranderen”, dan 2x “verder”</a:t>
            </a:r>
          </a:p>
          <a:p>
            <a:r>
              <a:rPr lang="nl-NL" sz="2000" dirty="0" smtClean="0"/>
              <a:t>Kies je instituut</a:t>
            </a:r>
          </a:p>
          <a:p>
            <a:r>
              <a:rPr lang="nl-NL" sz="2000" dirty="0" smtClean="0"/>
              <a:t>Kies je type relatie (bijvoorbeeld </a:t>
            </a:r>
            <a:r>
              <a:rPr lang="nl-NL" sz="2000" dirty="0" err="1" smtClean="0"/>
              <a:t>potential</a:t>
            </a:r>
            <a:r>
              <a:rPr lang="nl-NL" sz="2000" dirty="0" smtClean="0"/>
              <a:t>)</a:t>
            </a:r>
          </a:p>
          <a:p>
            <a:r>
              <a:rPr lang="nl-NL" sz="2000" dirty="0" smtClean="0"/>
              <a:t>Kies “verder”</a:t>
            </a:r>
          </a:p>
          <a:p>
            <a:r>
              <a:rPr lang="nl-NL" sz="2000" dirty="0" smtClean="0"/>
              <a:t>Kies “bewaren”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59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57001" y="687333"/>
            <a:ext cx="7383518" cy="693471"/>
          </a:xfrm>
        </p:spPr>
        <p:txBody>
          <a:bodyPr>
            <a:noAutofit/>
          </a:bodyPr>
          <a:lstStyle/>
          <a:p>
            <a:r>
              <a:rPr lang="nl-NL" sz="2800" dirty="0" smtClean="0"/>
              <a:t>Aan de slag met CRM Next-</a:t>
            </a:r>
            <a:r>
              <a:rPr lang="nl-NL" sz="2800" dirty="0" err="1" smtClean="0"/>
              <a:t>MailChimp</a:t>
            </a:r>
            <a:r>
              <a:rPr lang="nl-NL" sz="2800" dirty="0" smtClean="0"/>
              <a:t> (2)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1985" y="1465026"/>
            <a:ext cx="8164786" cy="2632032"/>
          </a:xfrm>
        </p:spPr>
        <p:txBody>
          <a:bodyPr>
            <a:normAutofit/>
          </a:bodyPr>
          <a:lstStyle/>
          <a:p>
            <a:r>
              <a:rPr lang="nl-NL" sz="2000" dirty="0" smtClean="0"/>
              <a:t>Je ziet een overzicht van de personen in je selectie.</a:t>
            </a:r>
          </a:p>
          <a:p>
            <a:r>
              <a:rPr lang="nl-NL" sz="2000" dirty="0" smtClean="0"/>
              <a:t>Klik op button “</a:t>
            </a:r>
            <a:r>
              <a:rPr lang="nl-NL" sz="2000" dirty="0" err="1" smtClean="0"/>
              <a:t>Send</a:t>
            </a:r>
            <a:r>
              <a:rPr lang="nl-NL" sz="2000" dirty="0" smtClean="0"/>
              <a:t> </a:t>
            </a:r>
            <a:r>
              <a:rPr lang="nl-NL" sz="2000" dirty="0" err="1" smtClean="0"/>
              <a:t>to</a:t>
            </a:r>
            <a:r>
              <a:rPr lang="nl-NL" sz="2000" dirty="0" smtClean="0"/>
              <a:t> MailChimp”</a:t>
            </a:r>
          </a:p>
          <a:p>
            <a:r>
              <a:rPr lang="nl-NL" sz="2000" dirty="0" smtClean="0"/>
              <a:t>Klik “verder”</a:t>
            </a:r>
          </a:p>
          <a:p>
            <a:pPr marL="0" indent="0">
              <a:buNone/>
            </a:pPr>
            <a:r>
              <a:rPr lang="nl-NL" sz="2000" dirty="0" smtClean="0"/>
              <a:t>Maak nieuwe campagne aan:</a:t>
            </a:r>
          </a:p>
          <a:p>
            <a:r>
              <a:rPr lang="nl-NL" sz="2000" dirty="0" smtClean="0"/>
              <a:t>Vul campagnenaam, afzender en </a:t>
            </a:r>
            <a:r>
              <a:rPr lang="nl-NL" sz="2000" u="sng" dirty="0" smtClean="0"/>
              <a:t>template</a:t>
            </a:r>
          </a:p>
          <a:p>
            <a:r>
              <a:rPr lang="nl-NL" sz="2000" dirty="0" smtClean="0"/>
              <a:t>Kies je segment = je doelgroep</a:t>
            </a:r>
          </a:p>
          <a:p>
            <a:r>
              <a:rPr lang="nl-NL" sz="2000" dirty="0" smtClean="0"/>
              <a:t>Vul hier ook je </a:t>
            </a:r>
            <a:r>
              <a:rPr lang="nl-NL" sz="2000" dirty="0" err="1" smtClean="0"/>
              <a:t>onderwerpregel</a:t>
            </a:r>
            <a:r>
              <a:rPr lang="nl-NL" sz="2000" dirty="0" smtClean="0"/>
              <a:t> in (deze kun je alleen hier vullen!)</a:t>
            </a:r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76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57001" y="319118"/>
            <a:ext cx="7383518" cy="687335"/>
          </a:xfrm>
        </p:spPr>
        <p:txBody>
          <a:bodyPr>
            <a:noAutofit/>
          </a:bodyPr>
          <a:lstStyle/>
          <a:p>
            <a:r>
              <a:rPr lang="nl-NL" sz="2800" dirty="0"/>
              <a:t>Aan de slag met CRM </a:t>
            </a:r>
            <a:r>
              <a:rPr lang="nl-NL" sz="2800" dirty="0" smtClean="0"/>
              <a:t>Next-</a:t>
            </a:r>
            <a:r>
              <a:rPr lang="nl-NL" sz="2800" dirty="0" err="1" smtClean="0"/>
              <a:t>MailChimp</a:t>
            </a:r>
            <a:r>
              <a:rPr lang="nl-NL" sz="2800" dirty="0" smtClean="0"/>
              <a:t> (3) 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1200" y="1155699"/>
            <a:ext cx="8164786" cy="3886205"/>
          </a:xfrm>
        </p:spPr>
        <p:txBody>
          <a:bodyPr>
            <a:normAutofit/>
          </a:bodyPr>
          <a:lstStyle/>
          <a:p>
            <a:r>
              <a:rPr lang="nl-NL" sz="2000" dirty="0" smtClean="0"/>
              <a:t>Klik op je gemaakte campagne</a:t>
            </a:r>
          </a:p>
          <a:p>
            <a:r>
              <a:rPr lang="nl-NL" sz="2000" dirty="0"/>
              <a:t>Klik op “aanpassen e-mail”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269" y="1943104"/>
            <a:ext cx="77979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997" y="338422"/>
            <a:ext cx="7225525" cy="662787"/>
          </a:xfrm>
        </p:spPr>
        <p:txBody>
          <a:bodyPr>
            <a:noAutofit/>
          </a:bodyPr>
          <a:lstStyle/>
          <a:p>
            <a:r>
              <a:rPr lang="nl-NL" sz="2800" dirty="0"/>
              <a:t>Aan de slag met CRM </a:t>
            </a:r>
            <a:r>
              <a:rPr lang="nl-NL" sz="2800" dirty="0" smtClean="0"/>
              <a:t>Next-</a:t>
            </a:r>
            <a:r>
              <a:rPr lang="nl-NL" sz="2800" dirty="0" err="1" smtClean="0"/>
              <a:t>MailChimp</a:t>
            </a:r>
            <a:r>
              <a:rPr lang="nl-NL" sz="2800" dirty="0" smtClean="0"/>
              <a:t> (4)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77875" y="1128658"/>
            <a:ext cx="8164786" cy="3289300"/>
          </a:xfrm>
        </p:spPr>
        <p:txBody>
          <a:bodyPr>
            <a:normAutofit/>
          </a:bodyPr>
          <a:lstStyle/>
          <a:p>
            <a:r>
              <a:rPr lang="nl-NL" sz="2000" dirty="0" smtClean="0"/>
              <a:t>Je logt nu in bij MailChimp</a:t>
            </a:r>
          </a:p>
          <a:p>
            <a:r>
              <a:rPr lang="nl-NL" sz="2000" dirty="0" smtClean="0"/>
              <a:t>Je ziet dan je gekozen template in MailChimp</a:t>
            </a:r>
          </a:p>
          <a:p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728" y="1968050"/>
            <a:ext cx="3923032" cy="29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94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791662"/>
            <a:ext cx="7543248" cy="909547"/>
          </a:xfrm>
        </p:spPr>
        <p:txBody>
          <a:bodyPr>
            <a:noAutofit/>
          </a:bodyPr>
          <a:lstStyle/>
          <a:p>
            <a:r>
              <a:rPr lang="nl-NL" sz="2800" dirty="0"/>
              <a:t>Aan de slag met CRM </a:t>
            </a:r>
            <a:r>
              <a:rPr lang="nl-NL" sz="2800" dirty="0" smtClean="0"/>
              <a:t>Next-MailChimp </a:t>
            </a:r>
            <a:br>
              <a:rPr lang="nl-NL" sz="2800" dirty="0" smtClean="0"/>
            </a:br>
            <a:r>
              <a:rPr lang="nl-NL" sz="2800" dirty="0" smtClean="0"/>
              <a:t>(5)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2468" y="1620145"/>
            <a:ext cx="6572032" cy="29518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l-NL" sz="2000" i="1" dirty="0" smtClean="0">
              <a:solidFill>
                <a:srgbClr val="FF0000"/>
              </a:solidFill>
            </a:endParaRPr>
          </a:p>
          <a:p>
            <a:r>
              <a:rPr lang="nl-NL" sz="2000" dirty="0" smtClean="0"/>
              <a:t>Pas de e-mail naar wens aan</a:t>
            </a:r>
            <a:endParaRPr lang="nl-NL" sz="2000" dirty="0"/>
          </a:p>
          <a:p>
            <a:r>
              <a:rPr lang="nl-NL" sz="2000" dirty="0" smtClean="0"/>
              <a:t>Kies de juiste afbeelding (bij content/header)</a:t>
            </a:r>
          </a:p>
          <a:p>
            <a:r>
              <a:rPr lang="nl-NL" sz="2000" dirty="0" smtClean="0"/>
              <a:t>Maak je tekst met call </a:t>
            </a:r>
            <a:r>
              <a:rPr lang="nl-NL" sz="2000" dirty="0" err="1" smtClean="0"/>
              <a:t>to</a:t>
            </a:r>
            <a:r>
              <a:rPr lang="nl-NL" sz="2000" dirty="0" smtClean="0"/>
              <a:t> action (bij content)</a:t>
            </a:r>
          </a:p>
          <a:p>
            <a:r>
              <a:rPr lang="nl-NL" sz="2000" dirty="0"/>
              <a:t>Maak en check de </a:t>
            </a:r>
            <a:r>
              <a:rPr lang="nl-NL" sz="2000" dirty="0" smtClean="0"/>
              <a:t>linkjes</a:t>
            </a:r>
          </a:p>
          <a:p>
            <a:r>
              <a:rPr lang="nl-NL" sz="2000" dirty="0" smtClean="0"/>
              <a:t>Klik op ”Preview and test” om testmail te sturen. </a:t>
            </a:r>
            <a:r>
              <a:rPr lang="nl-NL" sz="2000" u="sng" dirty="0" smtClean="0"/>
              <a:t>Doe dit altijd!</a:t>
            </a:r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6416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883715"/>
            <a:ext cx="7383518" cy="840757"/>
          </a:xfrm>
        </p:spPr>
        <p:txBody>
          <a:bodyPr>
            <a:noAutofit/>
          </a:bodyPr>
          <a:lstStyle/>
          <a:p>
            <a:r>
              <a:rPr lang="nl-NL" sz="2800" dirty="0" smtClean="0"/>
              <a:t>Aan </a:t>
            </a:r>
            <a:r>
              <a:rPr lang="nl-NL" sz="2800" dirty="0"/>
              <a:t>de slag met CRM </a:t>
            </a:r>
            <a:r>
              <a:rPr lang="nl-NL" sz="2800" dirty="0" smtClean="0"/>
              <a:t>Next-</a:t>
            </a:r>
            <a:r>
              <a:rPr lang="nl-NL" sz="2800" dirty="0" err="1" smtClean="0"/>
              <a:t>MailChimp</a:t>
            </a:r>
            <a:r>
              <a:rPr lang="nl-NL" sz="2800" dirty="0" smtClean="0"/>
              <a:t> (6)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2468" y="2073348"/>
            <a:ext cx="6790295" cy="2587551"/>
          </a:xfrm>
        </p:spPr>
        <p:txBody>
          <a:bodyPr>
            <a:noAutofit/>
          </a:bodyPr>
          <a:lstStyle/>
          <a:p>
            <a:r>
              <a:rPr lang="nl-NL" sz="2000" dirty="0"/>
              <a:t>Tussentijds opslaan (dit gebeurt ook automatisch)</a:t>
            </a:r>
          </a:p>
          <a:p>
            <a:r>
              <a:rPr lang="nl-NL" sz="2000" dirty="0"/>
              <a:t>Klik op x bovenin </a:t>
            </a:r>
            <a:endParaRPr lang="nl-NL" sz="2000" dirty="0" smtClean="0"/>
          </a:p>
          <a:p>
            <a:r>
              <a:rPr lang="nl-NL" sz="2000" dirty="0" smtClean="0"/>
              <a:t>Je </a:t>
            </a:r>
            <a:r>
              <a:rPr lang="nl-NL" sz="2000" dirty="0"/>
              <a:t>komt dan weer in </a:t>
            </a:r>
            <a:r>
              <a:rPr lang="nl-NL" sz="2000" dirty="0" smtClean="0"/>
              <a:t>CRM Next</a:t>
            </a:r>
            <a:endParaRPr lang="nl-NL" sz="2000" dirty="0"/>
          </a:p>
          <a:p>
            <a:r>
              <a:rPr lang="nl-NL" sz="2000" dirty="0"/>
              <a:t>Klik dan op 1) controleer en 2) verstuur </a:t>
            </a:r>
            <a:r>
              <a:rPr lang="nl-NL" sz="2000" dirty="0" smtClean="0"/>
              <a:t>e-mail</a:t>
            </a:r>
          </a:p>
          <a:p>
            <a:r>
              <a:rPr lang="nl-NL" sz="2000" dirty="0" smtClean="0"/>
              <a:t>Preview e-mail: bekijk hier nogmaals je e-mail</a:t>
            </a:r>
          </a:p>
          <a:p>
            <a:r>
              <a:rPr lang="nl-NL" sz="2000" dirty="0" smtClean="0"/>
              <a:t>Verzenden: klik op “deze e-mail campagne versturen”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7833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883715"/>
            <a:ext cx="7383518" cy="840757"/>
          </a:xfrm>
        </p:spPr>
        <p:txBody>
          <a:bodyPr>
            <a:noAutofit/>
          </a:bodyPr>
          <a:lstStyle/>
          <a:p>
            <a:r>
              <a:rPr lang="nl-NL" sz="2800" dirty="0"/>
              <a:t>Aan de slag met CRM </a:t>
            </a:r>
            <a:r>
              <a:rPr lang="nl-NL" sz="2800" dirty="0" smtClean="0"/>
              <a:t>Next-</a:t>
            </a:r>
            <a:r>
              <a:rPr lang="nl-NL" sz="2800" dirty="0" err="1" smtClean="0"/>
              <a:t>MailChimp</a:t>
            </a:r>
            <a:r>
              <a:rPr lang="nl-NL" sz="2800" dirty="0" smtClean="0"/>
              <a:t> (7)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2468" y="1856820"/>
            <a:ext cx="7651532" cy="27205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000" b="1" dirty="0" smtClean="0"/>
              <a:t>Werking </a:t>
            </a:r>
            <a:r>
              <a:rPr lang="nl-NL" sz="2000" b="1" dirty="0"/>
              <a:t>en verwerking </a:t>
            </a:r>
            <a:r>
              <a:rPr lang="nl-NL" sz="2000" b="1" dirty="0" smtClean="0"/>
              <a:t>afmelden:</a:t>
            </a:r>
            <a:endParaRPr lang="nl-NL" sz="2000" b="1" dirty="0"/>
          </a:p>
          <a:p>
            <a:r>
              <a:rPr lang="nl-NL" sz="2000" dirty="0" smtClean="0"/>
              <a:t>Als je je afmeldt, meld je je af voor alles.</a:t>
            </a:r>
          </a:p>
          <a:p>
            <a:r>
              <a:rPr lang="nl-NL" sz="2000" dirty="0" smtClean="0"/>
              <a:t>De verwerking hiervan moet nu nog handmatig in CRM Next. </a:t>
            </a:r>
          </a:p>
          <a:p>
            <a:pPr marL="0" indent="0">
              <a:buNone/>
            </a:pPr>
            <a:r>
              <a:rPr lang="nl-NL" sz="2000" b="1" dirty="0" smtClean="0"/>
              <a:t>Oplevering z.s.m.:</a:t>
            </a:r>
          </a:p>
          <a:p>
            <a:r>
              <a:rPr lang="nl-NL" sz="2000" dirty="0" smtClean="0"/>
              <a:t>Je kunt je afmelden voor een Fontys onderdeel (= instituut of dienst).</a:t>
            </a:r>
          </a:p>
          <a:p>
            <a:r>
              <a:rPr lang="nl-NL" sz="2000" dirty="0" smtClean="0"/>
              <a:t>Automatische verwerking in CRM Next.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95151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8925" y="338208"/>
            <a:ext cx="7383518" cy="935421"/>
          </a:xfrm>
        </p:spPr>
        <p:txBody>
          <a:bodyPr>
            <a:normAutofit/>
          </a:bodyPr>
          <a:lstStyle/>
          <a:p>
            <a:r>
              <a:rPr lang="nl-NL" sz="2800" dirty="0" smtClean="0"/>
              <a:t>Ondersteuning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2468" y="1273629"/>
            <a:ext cx="6880673" cy="351064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000" b="1" dirty="0" smtClean="0">
                <a:hlinkClick r:id="rId3"/>
              </a:rPr>
              <a:t>CRMbeheer@fontys.nl</a:t>
            </a:r>
            <a:endParaRPr lang="nl-NL" sz="2000" b="1" dirty="0" smtClean="0"/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r>
              <a:rPr lang="nl-NL" sz="2000" b="1" dirty="0" smtClean="0"/>
              <a:t>1</a:t>
            </a:r>
            <a:r>
              <a:rPr lang="nl-NL" sz="2000" b="1" baseline="30000" dirty="0" smtClean="0"/>
              <a:t>e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lijns</a:t>
            </a:r>
            <a:r>
              <a:rPr lang="nl-NL" sz="2000" b="1" dirty="0" smtClean="0"/>
              <a:t> ondersteuning </a:t>
            </a:r>
          </a:p>
          <a:p>
            <a:pPr marL="0" indent="0">
              <a:buNone/>
            </a:pPr>
            <a:r>
              <a:rPr lang="nl-NL" sz="2000" dirty="0" smtClean="0"/>
              <a:t>Olaf, Juul</a:t>
            </a:r>
            <a:br>
              <a:rPr lang="nl-NL" sz="2000" dirty="0" smtClean="0"/>
            </a:br>
            <a:endParaRPr lang="nl-NL" sz="2000" dirty="0" smtClean="0"/>
          </a:p>
          <a:p>
            <a:pPr marL="0" indent="0">
              <a:buNone/>
            </a:pPr>
            <a:r>
              <a:rPr lang="nl-NL" sz="2000" b="1" dirty="0" smtClean="0"/>
              <a:t>2</a:t>
            </a:r>
            <a:r>
              <a:rPr lang="nl-NL" sz="2000" b="1" baseline="30000" dirty="0" smtClean="0"/>
              <a:t>e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lijns</a:t>
            </a:r>
            <a:r>
              <a:rPr lang="nl-NL" sz="2000" b="1" dirty="0" smtClean="0"/>
              <a:t> ondersteuning</a:t>
            </a:r>
          </a:p>
          <a:p>
            <a:pPr marL="0" indent="0">
              <a:buNone/>
            </a:pPr>
            <a:r>
              <a:rPr lang="nl-NL" sz="2000" dirty="0" smtClean="0"/>
              <a:t>Richard, Katja, Desiree, Iris, Rinke</a:t>
            </a:r>
            <a:br>
              <a:rPr lang="nl-NL" sz="2000" dirty="0" smtClean="0"/>
            </a:br>
            <a:endParaRPr lang="nl-NL" sz="2000" dirty="0"/>
          </a:p>
          <a:p>
            <a:pPr marL="0" indent="0">
              <a:buNone/>
            </a:pPr>
            <a:r>
              <a:rPr lang="nl-NL" sz="2000" b="1" dirty="0" smtClean="0"/>
              <a:t>Vormgeving/opmaak</a:t>
            </a:r>
          </a:p>
          <a:p>
            <a:pPr marL="0" indent="0">
              <a:buNone/>
            </a:pPr>
            <a:r>
              <a:rPr lang="nl-NL" sz="2000" dirty="0" smtClean="0"/>
              <a:t>Vincent</a:t>
            </a:r>
          </a:p>
          <a:p>
            <a:pPr marL="0" indent="0">
              <a:buNone/>
            </a:pPr>
            <a:r>
              <a:rPr lang="nl-NL" sz="2000" b="1" dirty="0"/>
              <a:t/>
            </a:r>
            <a:br>
              <a:rPr lang="nl-NL" sz="2000" b="1" dirty="0"/>
            </a:br>
            <a:r>
              <a:rPr lang="nl-NL" sz="2000" b="1" dirty="0" smtClean="0"/>
              <a:t>Technische vragen </a:t>
            </a:r>
          </a:p>
          <a:p>
            <a:pPr marL="0" indent="0">
              <a:buNone/>
            </a:pPr>
            <a:r>
              <a:rPr lang="nl-NL" sz="2000" dirty="0" smtClean="0"/>
              <a:t>Rob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67868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520587"/>
            <a:ext cx="7383518" cy="826949"/>
          </a:xfrm>
        </p:spPr>
        <p:txBody>
          <a:bodyPr>
            <a:normAutofit/>
          </a:bodyPr>
          <a:lstStyle/>
          <a:p>
            <a:r>
              <a:rPr lang="nl-NL" sz="2800" dirty="0" smtClean="0"/>
              <a:t>Programma</a:t>
            </a:r>
            <a:endParaRPr lang="nl-NL" sz="2800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1492468" y="1251857"/>
            <a:ext cx="7125220" cy="325482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NL" sz="2000" dirty="0" smtClean="0"/>
              <a:t>CRM en direct marketing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000" dirty="0" smtClean="0"/>
              <a:t>Doelgroep </a:t>
            </a:r>
            <a:r>
              <a:rPr lang="nl-NL" sz="2000" dirty="0"/>
              <a:t>en </a:t>
            </a:r>
            <a:r>
              <a:rPr lang="nl-NL" sz="2000" dirty="0" smtClean="0"/>
              <a:t>boodschap</a:t>
            </a:r>
            <a:br>
              <a:rPr lang="nl-NL" sz="2000" dirty="0" smtClean="0"/>
            </a:br>
            <a:r>
              <a:rPr lang="nl-NL" sz="2000" dirty="0" err="1" smtClean="0"/>
              <a:t>MailChimp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Doelgroepselectie</a:t>
            </a:r>
            <a:br>
              <a:rPr lang="nl-NL" sz="2000" dirty="0" smtClean="0"/>
            </a:br>
            <a:r>
              <a:rPr lang="nl-NL" sz="2000" dirty="0" smtClean="0"/>
              <a:t>CRM Next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86153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658756"/>
            <a:ext cx="7383518" cy="686263"/>
          </a:xfrm>
        </p:spPr>
        <p:txBody>
          <a:bodyPr>
            <a:normAutofit/>
          </a:bodyPr>
          <a:lstStyle/>
          <a:p>
            <a:r>
              <a:rPr lang="nl-NL" sz="2800" dirty="0" smtClean="0"/>
              <a:t>CRM en direct marketing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2468" y="1411204"/>
            <a:ext cx="7383518" cy="19960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000" dirty="0" smtClean="0"/>
              <a:t>Een relatie opbouwen met onze doelgroepen:</a:t>
            </a:r>
          </a:p>
          <a:p>
            <a:r>
              <a:rPr lang="nl-NL" sz="2000" dirty="0" smtClean="0"/>
              <a:t>Weten wie je bent (vastleggen van gegevens)</a:t>
            </a:r>
          </a:p>
          <a:p>
            <a:r>
              <a:rPr lang="nl-NL" sz="2000" dirty="0" smtClean="0"/>
              <a:t>Op de juiste wijze communiceren (timing, boodschap)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0095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611838"/>
            <a:ext cx="7383518" cy="738497"/>
          </a:xfrm>
        </p:spPr>
        <p:txBody>
          <a:bodyPr>
            <a:normAutofit/>
          </a:bodyPr>
          <a:lstStyle/>
          <a:p>
            <a:r>
              <a:rPr lang="nl-NL" sz="2800" dirty="0" smtClean="0"/>
              <a:t>Doelgroep en boodschap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2468" y="1349056"/>
            <a:ext cx="7123575" cy="31630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2000" dirty="0" smtClean="0"/>
              <a:t>Wie wil je aanspreken?</a:t>
            </a:r>
            <a:br>
              <a:rPr lang="nl-NL" sz="2000" dirty="0" smtClean="0"/>
            </a:br>
            <a:r>
              <a:rPr lang="nl-NL" sz="1000" dirty="0" smtClean="0"/>
              <a:t>Bepaal heel specifiek je selectie criteria  (</a:t>
            </a:r>
            <a:r>
              <a:rPr lang="nl-NL" sz="1000" dirty="0" err="1" smtClean="0"/>
              <a:t>VT</a:t>
            </a:r>
            <a:r>
              <a:rPr lang="nl-NL" sz="1000" dirty="0" smtClean="0"/>
              <a:t>, DT, NL, EN, Instituut, Opleiding, Locatie, Vooropleiding, Evenementaanmelding, </a:t>
            </a:r>
            <a:r>
              <a:rPr lang="nl-NL" sz="1000" dirty="0" err="1" smtClean="0"/>
              <a:t>Potential</a:t>
            </a:r>
            <a:r>
              <a:rPr lang="nl-NL" sz="1000" dirty="0" smtClean="0"/>
              <a:t>, Aanmelder, Student, Alumnus)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M</a:t>
            </a:r>
            <a:r>
              <a:rPr lang="nl-NL" sz="2000" dirty="0" smtClean="0"/>
              <a:t>et welke boodschap?</a:t>
            </a:r>
            <a:br>
              <a:rPr lang="nl-NL" sz="2000" dirty="0" smtClean="0"/>
            </a:br>
            <a:r>
              <a:rPr lang="nl-NL" sz="1000" dirty="0" smtClean="0"/>
              <a:t>Wees duidelijk en specifiek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 smtClean="0"/>
              <a:t>Wat wil je bereiken?</a:t>
            </a:r>
            <a:br>
              <a:rPr lang="nl-NL" sz="2000" dirty="0" smtClean="0"/>
            </a:br>
            <a:r>
              <a:rPr lang="nl-NL" sz="1000" dirty="0" smtClean="0"/>
              <a:t>Wat moet de ontvanger doen of ervaren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 smtClean="0"/>
              <a:t>Wanneer is het geslaagd?</a:t>
            </a:r>
            <a:br>
              <a:rPr lang="nl-NL" sz="2000" dirty="0" smtClean="0"/>
            </a:br>
            <a:r>
              <a:rPr lang="nl-NL" sz="1000" dirty="0" smtClean="0"/>
              <a:t>Open </a:t>
            </a:r>
            <a:r>
              <a:rPr lang="nl-NL" sz="1000" dirty="0" err="1" smtClean="0"/>
              <a:t>rate</a:t>
            </a:r>
            <a:r>
              <a:rPr lang="nl-NL" sz="1000" dirty="0" smtClean="0"/>
              <a:t>, CTR, conversie</a:t>
            </a:r>
          </a:p>
        </p:txBody>
      </p:sp>
    </p:spTree>
    <p:extLst>
      <p:ext uri="{BB962C8B-B14F-4D97-AF65-F5344CB8AC3E}">
        <p14:creationId xmlns:p14="http://schemas.microsoft.com/office/powerpoint/2010/main" val="185349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99939" y="566449"/>
            <a:ext cx="7383518" cy="807613"/>
          </a:xfrm>
        </p:spPr>
        <p:txBody>
          <a:bodyPr>
            <a:normAutofit/>
          </a:bodyPr>
          <a:lstStyle/>
          <a:p>
            <a:r>
              <a:rPr lang="nl-NL" sz="2800" dirty="0" err="1" smtClean="0"/>
              <a:t>MailChimp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86282" y="1617206"/>
            <a:ext cx="3441039" cy="124029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/>
              <a:t>Waarom </a:t>
            </a:r>
            <a:r>
              <a:rPr lang="nl-NL" sz="2000" dirty="0" err="1"/>
              <a:t>MailChimp</a:t>
            </a:r>
            <a:r>
              <a:rPr lang="nl-NL" sz="2000" dirty="0"/>
              <a:t>? </a:t>
            </a:r>
            <a:endParaRPr lang="nl-NL" sz="2000" dirty="0" smtClean="0"/>
          </a:p>
          <a:p>
            <a:pPr>
              <a:lnSpc>
                <a:spcPct val="150000"/>
              </a:lnSpc>
            </a:pPr>
            <a:r>
              <a:rPr lang="nl-NL" sz="2000" dirty="0" smtClean="0"/>
              <a:t>Koppeling met CRM Next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212" y="1308747"/>
            <a:ext cx="3709317" cy="367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54368" y="840161"/>
            <a:ext cx="7383518" cy="629410"/>
          </a:xfrm>
        </p:spPr>
        <p:txBody>
          <a:bodyPr>
            <a:normAutofit/>
          </a:bodyPr>
          <a:lstStyle/>
          <a:p>
            <a:r>
              <a:rPr lang="nl-NL" sz="2800" dirty="0" smtClean="0"/>
              <a:t>Basiskeuzes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2468" y="1469571"/>
            <a:ext cx="7383518" cy="3107872"/>
          </a:xfrm>
        </p:spPr>
        <p:txBody>
          <a:bodyPr>
            <a:normAutofit/>
          </a:bodyPr>
          <a:lstStyle/>
          <a:p>
            <a:r>
              <a:rPr lang="nl-NL" dirty="0" smtClean="0"/>
              <a:t>Eén </a:t>
            </a:r>
            <a:r>
              <a:rPr lang="nl-NL" dirty="0" err="1" smtClean="0"/>
              <a:t>crm</a:t>
            </a:r>
            <a:r>
              <a:rPr lang="nl-NL" dirty="0" smtClean="0"/>
              <a:t> systeem en één “lijst” in </a:t>
            </a:r>
            <a:r>
              <a:rPr lang="nl-NL" dirty="0" err="1" smtClean="0"/>
              <a:t>MailChimp</a:t>
            </a:r>
            <a:endParaRPr lang="nl-NL" dirty="0" smtClean="0"/>
          </a:p>
          <a:p>
            <a:r>
              <a:rPr lang="nl-NL" dirty="0"/>
              <a:t>Verzending van </a:t>
            </a:r>
            <a:r>
              <a:rPr lang="nl-NL" dirty="0" err="1"/>
              <a:t>mailings</a:t>
            </a:r>
            <a:r>
              <a:rPr lang="nl-NL"/>
              <a:t> alleen via CRM </a:t>
            </a:r>
            <a:r>
              <a:rPr lang="nl-NL" smtClean="0"/>
              <a:t>Next</a:t>
            </a:r>
            <a:endParaRPr lang="nl-NL" dirty="0" smtClean="0"/>
          </a:p>
          <a:p>
            <a:r>
              <a:rPr lang="nl-NL" dirty="0" smtClean="0"/>
              <a:t>Instituten hebben hun eigen folders in Mailchimp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0483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13174" y="972150"/>
            <a:ext cx="7383518" cy="614603"/>
          </a:xfrm>
        </p:spPr>
        <p:txBody>
          <a:bodyPr/>
          <a:lstStyle/>
          <a:p>
            <a:r>
              <a:rPr lang="nl-NL" dirty="0" smtClean="0"/>
              <a:t>Hoe werkt </a:t>
            </a:r>
            <a:r>
              <a:rPr lang="nl-NL" dirty="0" err="1" smtClean="0"/>
              <a:t>MailChimp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46094" y="1775013"/>
            <a:ext cx="7629892" cy="2133599"/>
          </a:xfrm>
        </p:spPr>
        <p:txBody>
          <a:bodyPr/>
          <a:lstStyle/>
          <a:p>
            <a:r>
              <a:rPr lang="nl-NL" dirty="0" smtClean="0"/>
              <a:t>Inloggen</a:t>
            </a:r>
          </a:p>
          <a:p>
            <a:r>
              <a:rPr lang="nl-NL" dirty="0" smtClean="0"/>
              <a:t>Hoe maak ik een template</a:t>
            </a:r>
          </a:p>
          <a:p>
            <a:r>
              <a:rPr lang="nl-NL" dirty="0" smtClean="0"/>
              <a:t>Mappenstructuur</a:t>
            </a:r>
          </a:p>
        </p:txBody>
      </p:sp>
    </p:spTree>
    <p:extLst>
      <p:ext uri="{BB962C8B-B14F-4D97-AF65-F5344CB8AC3E}">
        <p14:creationId xmlns:p14="http://schemas.microsoft.com/office/powerpoint/2010/main" val="286759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611838"/>
            <a:ext cx="7383518" cy="738497"/>
          </a:xfrm>
        </p:spPr>
        <p:txBody>
          <a:bodyPr>
            <a:normAutofit/>
          </a:bodyPr>
          <a:lstStyle/>
          <a:p>
            <a:r>
              <a:rPr lang="nl-NL" sz="2800" dirty="0" smtClean="0"/>
              <a:t>Doelgroepselectie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2468" y="1408421"/>
            <a:ext cx="7383518" cy="2973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 smtClean="0"/>
              <a:t>Voorheen in e-</a:t>
            </a:r>
            <a:r>
              <a:rPr lang="nl-NL" sz="2000" dirty="0" err="1" smtClean="0"/>
              <a:t>Newsmanager</a:t>
            </a:r>
            <a:r>
              <a:rPr lang="nl-NL" sz="2000" dirty="0" smtClean="0"/>
              <a:t>: </a:t>
            </a:r>
          </a:p>
          <a:p>
            <a:pPr marL="0" indent="0">
              <a:buNone/>
            </a:pPr>
            <a:r>
              <a:rPr lang="nl-NL" sz="2000" dirty="0" smtClean="0"/>
              <a:t>Altijd uploaden Excelbestanden (data uit CRM Next) </a:t>
            </a:r>
            <a:endParaRPr lang="nl-NL" sz="2000" dirty="0"/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000" dirty="0" smtClean="0"/>
              <a:t>Nu 2 opties: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Rechtstreeks vanuit CRM Next een basisselectie </a:t>
            </a:r>
            <a:br>
              <a:rPr lang="nl-NL" sz="2000" dirty="0" smtClean="0"/>
            </a:br>
            <a:r>
              <a:rPr lang="nl-NL" sz="2000" dirty="0" smtClean="0"/>
              <a:t>(= mailgroep) gebruiken. Deze gaat direct naar MailChimp.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Uploaden </a:t>
            </a:r>
            <a:r>
              <a:rPr lang="nl-NL" sz="2000" dirty="0"/>
              <a:t>E</a:t>
            </a:r>
            <a:r>
              <a:rPr lang="nl-NL" sz="2000" dirty="0" smtClean="0"/>
              <a:t>xcelbestand in CRM Next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73944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276" y="1114425"/>
            <a:ext cx="6242050" cy="40290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533401"/>
            <a:ext cx="7383518" cy="939800"/>
          </a:xfrm>
        </p:spPr>
        <p:txBody>
          <a:bodyPr>
            <a:normAutofit/>
          </a:bodyPr>
          <a:lstStyle/>
          <a:p>
            <a:r>
              <a:rPr lang="nl-NL" sz="2800" dirty="0"/>
              <a:t>Doelgroepselectie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2468" y="1865621"/>
            <a:ext cx="7383518" cy="2973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endParaRPr lang="nl-NL" sz="20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95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F2F320E8AA0842841C2522920FEA11" ma:contentTypeVersion="1" ma:contentTypeDescription="Een nieuw document maken." ma:contentTypeScope="" ma:versionID="7faadfa3c75ca653a50612111ce7f44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f72f43d36d547fb94f688d07e6e7a5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F3E1B8-8C59-4D1B-8EE7-9EE60FC8F31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4609877-87B7-4C89-A722-689FE37A1D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791AA7-B760-46A2-83C8-9CF423A956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PPT_Fontys_NL_universeel</Template>
  <TotalTime>0</TotalTime>
  <Words>1001</Words>
  <Application>Microsoft Office PowerPoint</Application>
  <PresentationFormat>Diavoorstelling (16:9)</PresentationFormat>
  <Paragraphs>111</Paragraphs>
  <Slides>17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Calibri</vt:lpstr>
      <vt:lpstr>Aangepast ontwerp</vt:lpstr>
      <vt:lpstr>Training CRM Next - MailChimp </vt:lpstr>
      <vt:lpstr>Programma</vt:lpstr>
      <vt:lpstr>CRM en direct marketing</vt:lpstr>
      <vt:lpstr>Doelgroep en boodschap</vt:lpstr>
      <vt:lpstr>MailChimp</vt:lpstr>
      <vt:lpstr>Basiskeuzes</vt:lpstr>
      <vt:lpstr>Hoe werkt MailChimp</vt:lpstr>
      <vt:lpstr>Doelgroepselectie</vt:lpstr>
      <vt:lpstr>Doelgroepselectie </vt:lpstr>
      <vt:lpstr>Aan de slag met CRM Next-MailChimp (1)</vt:lpstr>
      <vt:lpstr>Aan de slag met CRM Next-MailChimp (2)</vt:lpstr>
      <vt:lpstr>Aan de slag met CRM Next-MailChimp (3) </vt:lpstr>
      <vt:lpstr>Aan de slag met CRM Next-MailChimp (4)</vt:lpstr>
      <vt:lpstr>Aan de slag met CRM Next-MailChimp  (5)</vt:lpstr>
      <vt:lpstr>Aan de slag met CRM Next-MailChimp (6)</vt:lpstr>
      <vt:lpstr>Aan de slag met CRM Next-MailChimp (7)</vt:lpstr>
      <vt:lpstr>Ondersteuning</vt:lpstr>
    </vt:vector>
  </TitlesOfParts>
  <Company>Fontys Hogescholen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Praktische Training MailChimp Versie 191018</dc:title>
  <dc:creator>Martens,Desiree A.M.</dc:creator>
  <cp:lastModifiedBy>Davidson Descelles-van Heuven,Olaf O.J.W.</cp:lastModifiedBy>
  <cp:revision>185</cp:revision>
  <cp:lastPrinted>2019-05-20T08:25:52Z</cp:lastPrinted>
  <dcterms:created xsi:type="dcterms:W3CDTF">2019-03-05T09:23:28Z</dcterms:created>
  <dcterms:modified xsi:type="dcterms:W3CDTF">2020-09-17T06:47:51Z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0x010100CFF2F320E8AA0842841C2522920FEA11</vt:lpwstr>
  </property>
  <property fmtid="{D5CDD505-2E9C-101B-9397-08002B2CF9AE}" pid="3" name="Documentsoort">
    <vt:lpwstr>560;#Mailchimp|2577f346-2bb7-4a29-ad42-d1f33eff435c</vt:lpwstr>
  </property>
</Properties>
</file>