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Lst>
  <p:notesMasterIdLst>
    <p:notesMasterId r:id="rId33"/>
  </p:notesMasterIdLst>
  <p:sldIdLst>
    <p:sldId id="260" r:id="rId7"/>
    <p:sldId id="318" r:id="rId8"/>
    <p:sldId id="265" r:id="rId9"/>
    <p:sldId id="264" r:id="rId10"/>
    <p:sldId id="267" r:id="rId11"/>
    <p:sldId id="317" r:id="rId12"/>
    <p:sldId id="319" r:id="rId13"/>
    <p:sldId id="320" r:id="rId14"/>
    <p:sldId id="321" r:id="rId15"/>
    <p:sldId id="322" r:id="rId16"/>
    <p:sldId id="312" r:id="rId17"/>
    <p:sldId id="313" r:id="rId18"/>
    <p:sldId id="278" r:id="rId19"/>
    <p:sldId id="315" r:id="rId20"/>
    <p:sldId id="291" r:id="rId21"/>
    <p:sldId id="293" r:id="rId22"/>
    <p:sldId id="294" r:id="rId23"/>
    <p:sldId id="295" r:id="rId24"/>
    <p:sldId id="296" r:id="rId25"/>
    <p:sldId id="299" r:id="rId26"/>
    <p:sldId id="302" r:id="rId27"/>
    <p:sldId id="303" r:id="rId28"/>
    <p:sldId id="314" r:id="rId29"/>
    <p:sldId id="316" r:id="rId30"/>
    <p:sldId id="310" r:id="rId31"/>
    <p:sldId id="311" r:id="rId32"/>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32"/>
  </p:normalViewPr>
  <p:slideViewPr>
    <p:cSldViewPr snapToGrid="0" snapToObjects="1">
      <p:cViewPr varScale="1">
        <p:scale>
          <a:sx n="97" d="100"/>
          <a:sy n="97"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27ED2-6024-418C-89AC-1CC73A27C4F1}" type="datetimeFigureOut">
              <a:rPr lang="nl-NL" smtClean="0"/>
              <a:t>25-2-2021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76CDB-CFF0-42BD-80B2-3AACEEB2F5ED}" type="slidenum">
              <a:rPr lang="nl-NL" smtClean="0"/>
              <a:t>‹nr.›</a:t>
            </a:fld>
            <a:endParaRPr lang="nl-NL"/>
          </a:p>
        </p:txBody>
      </p:sp>
    </p:spTree>
    <p:extLst>
      <p:ext uri="{BB962C8B-B14F-4D97-AF65-F5344CB8AC3E}">
        <p14:creationId xmlns:p14="http://schemas.microsoft.com/office/powerpoint/2010/main" val="2481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FE999079-7AE2-4D96-B186-598F6105C47C}" type="slidenum">
              <a:rPr lang="nl-NL" smtClean="0"/>
              <a:t>1</a:t>
            </a:fld>
            <a:endParaRPr lang="nl-NL"/>
          </a:p>
        </p:txBody>
      </p:sp>
    </p:spTree>
    <p:extLst>
      <p:ext uri="{BB962C8B-B14F-4D97-AF65-F5344CB8AC3E}">
        <p14:creationId xmlns:p14="http://schemas.microsoft.com/office/powerpoint/2010/main" val="26926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287528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176492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Voorbeeld tabel uit boek</a:t>
            </a:r>
            <a:endParaRPr lang="nl-NL" sz="1200" kern="1200" dirty="0" smtClean="0">
              <a:solidFill>
                <a:schemeClr val="tx1"/>
              </a:solidFill>
              <a:effectLst/>
              <a:latin typeface="+mn-lt"/>
              <a:ea typeface="+mn-ea"/>
              <a:cs typeface="+mn-cs"/>
            </a:endParaRPr>
          </a:p>
          <a:p>
            <a:r>
              <a:rPr lang="nl-NL" sz="1200" b="1" i="1" kern="1200" dirty="0" smtClean="0">
                <a:solidFill>
                  <a:schemeClr val="tx1"/>
                </a:solidFill>
                <a:effectLst/>
                <a:latin typeface="+mn-lt"/>
                <a:ea typeface="+mn-ea"/>
                <a:cs typeface="+mn-cs"/>
              </a:rPr>
              <a:t>Tekst</a:t>
            </a:r>
            <a:br>
              <a:rPr lang="nl-NL" sz="1200" b="1"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in Tabel 1 is te zien dat …</a:t>
            </a:r>
            <a:br>
              <a:rPr lang="nl-NL" sz="1200" kern="1200" dirty="0" smtClean="0">
                <a:solidFill>
                  <a:schemeClr val="tx1"/>
                </a:solidFill>
                <a:effectLst/>
                <a:latin typeface="+mn-lt"/>
                <a:ea typeface="+mn-ea"/>
                <a:cs typeface="+mn-cs"/>
              </a:rPr>
            </a:br>
            <a:r>
              <a:rPr lang="nl-NL" sz="1200" b="1" i="1" kern="1200" dirty="0" smtClean="0">
                <a:solidFill>
                  <a:schemeClr val="tx1"/>
                </a:solidFill>
                <a:effectLst/>
                <a:latin typeface="+mn-lt"/>
                <a:ea typeface="+mn-ea"/>
                <a:cs typeface="+mn-cs"/>
              </a:rPr>
              <a:t>Onder afbeelding</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Tabel 1</a:t>
            </a:r>
            <a:r>
              <a:rPr lang="nl-NL" sz="1200" kern="1200" dirty="0" smtClean="0">
                <a:solidFill>
                  <a:schemeClr val="tx1"/>
                </a:solidFill>
                <a:effectLst/>
                <a:latin typeface="+mn-lt"/>
                <a:ea typeface="+mn-ea"/>
                <a:cs typeface="+mn-cs"/>
              </a:rPr>
              <a:t>. Indiceringsmethoden. Overgenomen (of: Aangepast overgenomen) uit </a:t>
            </a:r>
            <a:r>
              <a:rPr lang="nl-NL" sz="1200" i="1" kern="1200" dirty="0" smtClean="0">
                <a:solidFill>
                  <a:schemeClr val="tx1"/>
                </a:solidFill>
                <a:effectLst/>
                <a:latin typeface="+mn-lt"/>
                <a:ea typeface="+mn-ea"/>
                <a:cs typeface="+mn-cs"/>
              </a:rPr>
              <a:t>Onderzoek doen! </a:t>
            </a:r>
            <a:r>
              <a:rPr lang="nl-NL" sz="1200" kern="1200" dirty="0" smtClean="0">
                <a:solidFill>
                  <a:schemeClr val="tx1"/>
                </a:solidFill>
                <a:effectLst/>
                <a:latin typeface="+mn-lt"/>
                <a:ea typeface="+mn-ea"/>
                <a:cs typeface="+mn-cs"/>
              </a:rPr>
              <a:t>(p. 108) door T. Fischer en M. Julsing, 2014, Groningen: Noordhoff. Copyright 2014, Noordhoff Uitgevers. </a:t>
            </a:r>
            <a:r>
              <a:rPr lang="nl-NL" sz="1200" b="1" i="1" kern="1200" dirty="0" smtClean="0">
                <a:solidFill>
                  <a:schemeClr val="tx1"/>
                </a:solidFill>
                <a:effectLst/>
                <a:latin typeface="+mn-lt"/>
                <a:ea typeface="+mn-ea"/>
                <a:cs typeface="+mn-cs"/>
              </a:rPr>
              <a:t/>
            </a:r>
            <a:br>
              <a:rPr lang="nl-NL" sz="1200" b="1" i="1" kern="1200" dirty="0" smtClean="0">
                <a:solidFill>
                  <a:schemeClr val="tx1"/>
                </a:solidFill>
                <a:effectLst/>
                <a:latin typeface="+mn-lt"/>
                <a:ea typeface="+mn-ea"/>
                <a:cs typeface="+mn-cs"/>
              </a:rPr>
            </a:br>
            <a:r>
              <a:rPr lang="nl-NL" sz="1200" b="1" i="1" kern="1200" dirty="0" smtClean="0">
                <a:solidFill>
                  <a:schemeClr val="tx1"/>
                </a:solidFill>
                <a:effectLst/>
                <a:latin typeface="+mn-lt"/>
                <a:ea typeface="+mn-ea"/>
                <a:cs typeface="+mn-cs"/>
              </a:rPr>
              <a:t>Bronnenlijst</a:t>
            </a:r>
            <a:br>
              <a:rPr lang="nl-NL" sz="1200" b="1"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Fischer, T., &amp; Julsing, M. (2014). </a:t>
            </a:r>
            <a:r>
              <a:rPr lang="nl-NL" sz="1200" i="1" kern="1200" dirty="0" smtClean="0">
                <a:solidFill>
                  <a:schemeClr val="tx1"/>
                </a:solidFill>
                <a:effectLst/>
                <a:latin typeface="+mn-lt"/>
                <a:ea typeface="+mn-ea"/>
                <a:cs typeface="+mn-cs"/>
              </a:rPr>
              <a:t>Onderzoek doen! Kwantitatief en kwalitatief onderzoek</a:t>
            </a:r>
            <a:r>
              <a:rPr lang="nl-NL" sz="1200" kern="1200" dirty="0" smtClean="0">
                <a:solidFill>
                  <a:schemeClr val="tx1"/>
                </a:solidFill>
                <a:effectLst/>
                <a:latin typeface="+mn-lt"/>
                <a:ea typeface="+mn-ea"/>
                <a:cs typeface="+mn-cs"/>
              </a:rPr>
              <a:t> (2e druk). Groningen: Noordhoff.</a:t>
            </a:r>
          </a:p>
          <a:p>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14</a:t>
            </a:fld>
            <a:endParaRPr lang="nl-NL"/>
          </a:p>
        </p:txBody>
      </p:sp>
    </p:spTree>
    <p:extLst>
      <p:ext uri="{BB962C8B-B14F-4D97-AF65-F5344CB8AC3E}">
        <p14:creationId xmlns:p14="http://schemas.microsoft.com/office/powerpoint/2010/main" val="270027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Vraag hulp aan een </a:t>
            </a:r>
            <a:r>
              <a:rPr lang="nl-NL" b="0" dirty="0" err="1"/>
              <a:t>Xplora</a:t>
            </a:r>
            <a:r>
              <a:rPr lang="nl-NL" b="0" dirty="0"/>
              <a:t> medewerker.</a:t>
            </a:r>
          </a:p>
          <a:p>
            <a:r>
              <a:rPr lang="nl-NL" b="0" dirty="0"/>
              <a:t>Word is populair.</a:t>
            </a:r>
            <a:r>
              <a:rPr lang="nl-NL" b="0" baseline="0" dirty="0"/>
              <a:t> Op dit moment verwijzen naar de website van de HAN: APA en </a:t>
            </a:r>
            <a:r>
              <a:rPr lang="nl-NL" b="0" baseline="0"/>
              <a:t>Word 2013.</a:t>
            </a:r>
            <a:endParaRPr lang="nl-NL" b="0" dirty="0"/>
          </a:p>
          <a:p>
            <a:r>
              <a:rPr lang="nl-NL" b="0" dirty="0"/>
              <a:t>Hulpmiddelen:</a:t>
            </a:r>
            <a:r>
              <a:rPr lang="nl-NL" b="0" baseline="0" dirty="0"/>
              <a:t> controleer deze altijd met de richtlijnen.</a:t>
            </a:r>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15</a:t>
            </a:fld>
            <a:endParaRPr lang="nl-NL"/>
          </a:p>
        </p:txBody>
      </p:sp>
    </p:spTree>
    <p:extLst>
      <p:ext uri="{BB962C8B-B14F-4D97-AF65-F5344CB8AC3E}">
        <p14:creationId xmlns:p14="http://schemas.microsoft.com/office/powerpoint/2010/main" val="89666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321694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22</a:t>
            </a:fld>
            <a:endParaRPr lang="nl-NL"/>
          </a:p>
        </p:txBody>
      </p:sp>
    </p:spTree>
    <p:extLst>
      <p:ext uri="{BB962C8B-B14F-4D97-AF65-F5344CB8AC3E}">
        <p14:creationId xmlns:p14="http://schemas.microsoft.com/office/powerpoint/2010/main" val="336212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Bronvermelding is verplicht.</a:t>
            </a:r>
          </a:p>
          <a:p>
            <a:r>
              <a:rPr lang="nl-NL" dirty="0" smtClean="0"/>
              <a:t>Uniforme stijl maakt teksten en bronvermeldingen overal ter wereld herkenbaar. </a:t>
            </a:r>
          </a:p>
          <a:p>
            <a:r>
              <a:rPr lang="nl-NL" dirty="0" smtClean="0"/>
              <a:t>Er zijn meerdere stijlen, maar bij TP wordt gebruik gemaakt van </a:t>
            </a:r>
          </a:p>
          <a:p>
            <a:r>
              <a:rPr lang="nl-NL" dirty="0" smtClean="0"/>
              <a:t>De APA 6</a:t>
            </a:r>
            <a:r>
              <a:rPr lang="nl-NL" baseline="30000" dirty="0" smtClean="0"/>
              <a:t>e</a:t>
            </a:r>
            <a:r>
              <a:rPr lang="nl-NL" dirty="0" smtClean="0"/>
              <a:t> editie, dit in navolging van veel </a:t>
            </a:r>
            <a:r>
              <a:rPr lang="nl-NL" dirty="0"/>
              <a:t>N</a:t>
            </a:r>
            <a:r>
              <a:rPr lang="nl-NL" dirty="0" smtClean="0"/>
              <a:t>ederlandse universiteiten en Hogescholen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215486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47299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4</a:t>
            </a:fld>
            <a:endParaRPr lang="nl-NL"/>
          </a:p>
        </p:txBody>
      </p:sp>
    </p:spTree>
    <p:extLst>
      <p:ext uri="{BB962C8B-B14F-4D97-AF65-F5344CB8AC3E}">
        <p14:creationId xmlns:p14="http://schemas.microsoft.com/office/powerpoint/2010/main" val="84254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Apa</a:t>
            </a:r>
            <a:r>
              <a:rPr lang="nl-NL" dirty="0" smtClean="0"/>
              <a:t> heeft verschillende richtlijnen voor verschillende bronnen, dus het maakt uit of je een </a:t>
            </a:r>
            <a:r>
              <a:rPr lang="nl-NL" dirty="0" err="1" smtClean="0"/>
              <a:t>youtube</a:t>
            </a:r>
            <a:r>
              <a:rPr lang="nl-NL" dirty="0" smtClean="0"/>
              <a:t> filmpje als bron gebruikt of een online artikel uit een databank</a:t>
            </a:r>
            <a:r>
              <a:rPr lang="nl-NL" baseline="0" dirty="0" smtClean="0"/>
              <a:t> of een bericht van de site van de NOS.</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5</a:t>
            </a:fld>
            <a:endParaRPr lang="nl-NL"/>
          </a:p>
        </p:txBody>
      </p:sp>
    </p:spTree>
    <p:extLst>
      <p:ext uri="{BB962C8B-B14F-4D97-AF65-F5344CB8AC3E}">
        <p14:creationId xmlns:p14="http://schemas.microsoft.com/office/powerpoint/2010/main" val="396591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twee</a:t>
            </a:r>
            <a:r>
              <a:rPr lang="nl-NL" baseline="0" dirty="0" smtClean="0"/>
              <a:t> voorbeelden hoe je parafraseren en citeren kunt weergeven. </a:t>
            </a:r>
          </a:p>
          <a:p>
            <a:r>
              <a:rPr lang="nl-NL" baseline="0" dirty="0" smtClean="0"/>
              <a:t>Kijk in het document met de OSO </a:t>
            </a:r>
            <a:r>
              <a:rPr lang="nl-NL" baseline="0" dirty="0" err="1" smtClean="0"/>
              <a:t>Apa</a:t>
            </a:r>
            <a:r>
              <a:rPr lang="nl-NL" baseline="0" dirty="0" smtClean="0"/>
              <a:t> richtlijnen voor nog meer voorbeelden.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357285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249017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141721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169391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432981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Universeel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0"/>
            <a:ext cx="9134076" cy="5143499"/>
          </a:xfrm>
          <a:prstGeom prst="rect">
            <a:avLst/>
          </a:prstGeom>
        </p:spPr>
      </p:pic>
      <p:sp>
        <p:nvSpPr>
          <p:cNvPr id="9" name="Tijdelijke aanduiding voor voettekst 5"/>
          <p:cNvSpPr>
            <a:spLocks noGrp="1"/>
          </p:cNvSpPr>
          <p:nvPr>
            <p:ph type="ftr" sz="quarter" idx="11"/>
          </p:nvPr>
        </p:nvSpPr>
        <p:spPr>
          <a:xfrm>
            <a:off x="1581807" y="4630341"/>
            <a:ext cx="6276776"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400775"/>
            <a:ext cx="7383518" cy="857250"/>
          </a:xfrm>
        </p:spPr>
        <p:txBody>
          <a:bodyPr/>
          <a:lstStyle/>
          <a:p>
            <a:r>
              <a:rPr lang="nl-NL" dirty="0" smtClean="0"/>
              <a:t>Titelstijl van model bewerken</a:t>
            </a:r>
            <a:endParaRPr lang="nl-NL" dirty="0"/>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22633797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25-2-2021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161651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7C9BB0-B05C-F84F-A235-79E209284FE3}"/>
              </a:ext>
            </a:extLst>
          </p:cNvPr>
          <p:cNvSpPr/>
          <p:nvPr userDrawn="1"/>
        </p:nvSpPr>
        <p:spPr>
          <a:xfrm>
            <a:off x="0" y="0"/>
            <a:ext cx="9144000" cy="51543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Tijdelijke aanduiding voor inhoud 5">
            <a:extLst>
              <a:ext uri="{FF2B5EF4-FFF2-40B4-BE49-F238E27FC236}">
                <a16:creationId xmlns:a16="http://schemas.microsoft.com/office/drawing/2014/main" id="{B9C5BBAD-23E9-1A47-9154-A683A794B0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1"/>
          <p:cNvSpPr>
            <a:spLocks noGrp="1"/>
          </p:cNvSpPr>
          <p:nvPr>
            <p:ph type="title"/>
          </p:nvPr>
        </p:nvSpPr>
        <p:spPr>
          <a:xfrm>
            <a:off x="1209964" y="891310"/>
            <a:ext cx="7300624" cy="2530548"/>
          </a:xfrm>
        </p:spPr>
        <p:txBody>
          <a:bodyPr anchor="b"/>
          <a:lstStyle>
            <a:lvl1pPr>
              <a:defRPr sz="4500"/>
            </a:lvl1pPr>
          </a:lstStyle>
          <a:p>
            <a:r>
              <a:rPr lang="nl-NL" dirty="0"/>
              <a:t>Klik om stijl te bewerken</a:t>
            </a:r>
            <a:endParaRPr lang="en-US" dirty="0"/>
          </a:p>
        </p:txBody>
      </p:sp>
      <p:sp>
        <p:nvSpPr>
          <p:cNvPr id="3" name="Text Placeholder 2"/>
          <p:cNvSpPr>
            <a:spLocks noGrp="1"/>
          </p:cNvSpPr>
          <p:nvPr>
            <p:ph type="body" idx="1"/>
          </p:nvPr>
        </p:nvSpPr>
        <p:spPr>
          <a:xfrm>
            <a:off x="1209964" y="3442098"/>
            <a:ext cx="730062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1209964" y="4767263"/>
            <a:ext cx="1476086" cy="273844"/>
          </a:xfrm>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
        <p:nvSpPr>
          <p:cNvPr id="10" name="Rechthoek 9">
            <a:extLst>
              <a:ext uri="{FF2B5EF4-FFF2-40B4-BE49-F238E27FC236}">
                <a16:creationId xmlns:a16="http://schemas.microsoft.com/office/drawing/2014/main" id="{5AA42D6A-4362-154B-ACAA-FFE4C6DC9D3B}"/>
              </a:ext>
            </a:extLst>
          </p:cNvPr>
          <p:cNvSpPr/>
          <p:nvPr userDrawn="1"/>
        </p:nvSpPr>
        <p:spPr>
          <a:xfrm>
            <a:off x="10822" y="0"/>
            <a:ext cx="993976" cy="5154321"/>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7" name="Tijdelijke aanduiding voor inhoud 5">
            <a:extLst>
              <a:ext uri="{FF2B5EF4-FFF2-40B4-BE49-F238E27FC236}">
                <a16:creationId xmlns:a16="http://schemas.microsoft.com/office/drawing/2014/main" id="{DE7A9FF6-EEC7-6D44-BA4E-08C7E8BD8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60" y="65649"/>
            <a:ext cx="824300" cy="1142125"/>
          </a:xfrm>
          <a:prstGeom prst="rect">
            <a:avLst/>
          </a:prstGeom>
        </p:spPr>
      </p:pic>
    </p:spTree>
    <p:extLst>
      <p:ext uri="{BB962C8B-B14F-4D97-AF65-F5344CB8AC3E}">
        <p14:creationId xmlns:p14="http://schemas.microsoft.com/office/powerpoint/2010/main" val="22570390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8815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25-2-2021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0645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4620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5670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6275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6888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25-2-2021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429392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81"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25-2-2021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cribbr.nl/originaliteitscheck/apa-genera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literatuurhelpdeskmoller@fontys.n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ys.nl/Moller/Onze-diensten/Literatuurhelpdesk/Bronvermelding.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uteursrechten.nl/ap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hyperlink" Target="https://www.studystore.nl/p/9789072482181/de-apa-richtlijnen-uitgelegd" TargetMode="External"/><Relationship Id="rId4" Type="http://schemas.openxmlformats.org/officeDocument/2006/relationships/hyperlink" Target="https://www.auteursrechten.nl/apa-richtlijn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2400" dirty="0"/>
              <a:t>Bronvermelding in APA </a:t>
            </a:r>
            <a:r>
              <a:rPr lang="nl-NL" sz="2400" dirty="0" smtClean="0"/>
              <a:t>stijl De basis   </a:t>
            </a:r>
            <a:r>
              <a:rPr lang="nl-NL" sz="3600" dirty="0"/>
              <a:t/>
            </a:r>
            <a:br>
              <a:rPr lang="nl-NL" sz="3600" dirty="0"/>
            </a:br>
            <a:endParaRPr lang="nl-NL" dirty="0"/>
          </a:p>
        </p:txBody>
      </p:sp>
      <p:sp>
        <p:nvSpPr>
          <p:cNvPr id="5" name="Ondertitel 4"/>
          <p:cNvSpPr>
            <a:spLocks noGrp="1"/>
          </p:cNvSpPr>
          <p:nvPr>
            <p:ph type="subTitle" idx="1"/>
          </p:nvPr>
        </p:nvSpPr>
        <p:spPr>
          <a:xfrm>
            <a:off x="3018502" y="98324"/>
            <a:ext cx="5257249" cy="1759974"/>
          </a:xfrm>
        </p:spPr>
        <p:txBody>
          <a:bodyPr>
            <a:normAutofit/>
          </a:bodyPr>
          <a:lstStyle/>
          <a:p>
            <a:r>
              <a:rPr lang="nl-NL" sz="2800" dirty="0" smtClean="0">
                <a:solidFill>
                  <a:schemeClr val="bg1"/>
                </a:solidFill>
              </a:rPr>
              <a:t>Literatuurverwijzing volgens de APA-richtlijnen</a:t>
            </a:r>
            <a:endParaRPr lang="nl-NL" sz="2800" dirty="0">
              <a:solidFill>
                <a:schemeClr val="bg1"/>
              </a:solidFill>
            </a:endParaRPr>
          </a:p>
        </p:txBody>
      </p:sp>
      <p:pic>
        <p:nvPicPr>
          <p:cNvPr id="4" name="Afbeelding 3"/>
          <p:cNvPicPr>
            <a:picLocks noChangeAspect="1"/>
          </p:cNvPicPr>
          <p:nvPr/>
        </p:nvPicPr>
        <p:blipFill>
          <a:blip r:embed="rId3"/>
          <a:stretch>
            <a:fillRect/>
          </a:stretch>
        </p:blipFill>
        <p:spPr>
          <a:xfrm>
            <a:off x="3453977" y="2025445"/>
            <a:ext cx="2897662" cy="2905053"/>
          </a:xfrm>
          <a:prstGeom prst="rect">
            <a:avLst/>
          </a:prstGeom>
        </p:spPr>
      </p:pic>
    </p:spTree>
    <p:extLst>
      <p:ext uri="{BB962C8B-B14F-4D97-AF65-F5344CB8AC3E}">
        <p14:creationId xmlns:p14="http://schemas.microsoft.com/office/powerpoint/2010/main" val="2154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Langere citaten (40 woorden of meer)</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Rechthoek 3"/>
          <p:cNvSpPr/>
          <p:nvPr/>
        </p:nvSpPr>
        <p:spPr>
          <a:xfrm>
            <a:off x="2285999" y="1902336"/>
            <a:ext cx="4980039" cy="2169825"/>
          </a:xfrm>
          <a:prstGeom prst="rect">
            <a:avLst/>
          </a:prstGeom>
        </p:spPr>
        <p:txBody>
          <a:bodyPr wrap="square">
            <a:spAutoFit/>
          </a:bodyPr>
          <a:lstStyle/>
          <a:p>
            <a:r>
              <a:rPr lang="nl-NL" dirty="0"/>
              <a:t>In </a:t>
            </a:r>
            <a:r>
              <a:rPr lang="nl-NL" i="1" dirty="0"/>
              <a:t>Dit kan niet waar zijn </a:t>
            </a:r>
            <a:r>
              <a:rPr lang="nl-NL" dirty="0"/>
              <a:t>staat hierover: </a:t>
            </a:r>
            <a:endParaRPr lang="nl-NL" dirty="0" smtClean="0"/>
          </a:p>
          <a:p>
            <a:endParaRPr lang="nl-NL" dirty="0" smtClean="0"/>
          </a:p>
          <a:p>
            <a:r>
              <a:rPr lang="nl-NL" dirty="0"/>
              <a:t>	</a:t>
            </a:r>
            <a:r>
              <a:rPr lang="nl-NL" dirty="0" smtClean="0"/>
              <a:t>Ik </a:t>
            </a:r>
            <a:r>
              <a:rPr lang="nl-NL" dirty="0"/>
              <a:t>ging wandelen en merkte direct dat ‘de City’ geen </a:t>
            </a:r>
            <a:r>
              <a:rPr lang="nl-NL" dirty="0" smtClean="0"/>
              <a:t>	goede </a:t>
            </a:r>
            <a:r>
              <a:rPr lang="nl-NL" dirty="0"/>
              <a:t>term meer is. In de financiële sector in Londen </a:t>
            </a:r>
            <a:r>
              <a:rPr lang="nl-NL" dirty="0" smtClean="0"/>
              <a:t>	werken </a:t>
            </a:r>
            <a:r>
              <a:rPr lang="nl-NL" dirty="0"/>
              <a:t>tussen de 250.000 en 350.000 mensen. Dat </a:t>
            </a:r>
            <a:r>
              <a:rPr lang="nl-NL" dirty="0" smtClean="0"/>
              <a:t>	zijn </a:t>
            </a:r>
            <a:r>
              <a:rPr lang="nl-NL" dirty="0"/>
              <a:t>een heleboel banen, en die zijn op meer dan één </a:t>
            </a:r>
            <a:r>
              <a:rPr lang="nl-NL" dirty="0" smtClean="0"/>
              <a:t>	plek </a:t>
            </a:r>
            <a:r>
              <a:rPr lang="nl-NL" dirty="0"/>
              <a:t>gaan samenklonteren. </a:t>
            </a:r>
            <a:endParaRPr lang="nl-NL" dirty="0" smtClean="0"/>
          </a:p>
          <a:p>
            <a:r>
              <a:rPr lang="nl-NL" dirty="0"/>
              <a:t>	</a:t>
            </a:r>
            <a:r>
              <a:rPr lang="nl-NL" dirty="0" smtClean="0"/>
              <a:t>(</a:t>
            </a:r>
            <a:r>
              <a:rPr lang="nl-NL" dirty="0" err="1"/>
              <a:t>Luyendijk</a:t>
            </a:r>
            <a:r>
              <a:rPr lang="nl-NL" dirty="0"/>
              <a:t>, 2015, p. 18) </a:t>
            </a:r>
            <a:endParaRPr lang="nl-NL" dirty="0" smtClean="0"/>
          </a:p>
          <a:p>
            <a:endParaRPr lang="nl-NL" dirty="0"/>
          </a:p>
          <a:p>
            <a:r>
              <a:rPr lang="nl-NL" dirty="0" smtClean="0"/>
              <a:t>In </a:t>
            </a:r>
            <a:r>
              <a:rPr lang="nl-NL" dirty="0"/>
              <a:t>ons onderzoek ….</a:t>
            </a:r>
          </a:p>
        </p:txBody>
      </p:sp>
    </p:spTree>
    <p:extLst>
      <p:ext uri="{BB962C8B-B14F-4D97-AF65-F5344CB8AC3E}">
        <p14:creationId xmlns:p14="http://schemas.microsoft.com/office/powerpoint/2010/main" val="230310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9574" y="70766"/>
            <a:ext cx="6145776" cy="857250"/>
          </a:xfrm>
        </p:spPr>
        <p:txBody>
          <a:bodyPr>
            <a:normAutofit/>
          </a:bodyPr>
          <a:lstStyle/>
          <a:p>
            <a:r>
              <a:rPr lang="nl-NL" sz="2400" dirty="0"/>
              <a:t>Voorbeelden bronnenlijst </a:t>
            </a:r>
          </a:p>
        </p:txBody>
      </p:sp>
      <p:sp>
        <p:nvSpPr>
          <p:cNvPr id="5" name="Rechthoek 4"/>
          <p:cNvSpPr/>
          <p:nvPr/>
        </p:nvSpPr>
        <p:spPr>
          <a:xfrm>
            <a:off x="1446218" y="2029552"/>
            <a:ext cx="6048672"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Boek</a:t>
            </a:r>
            <a:r>
              <a:rPr lang="nl-NL" sz="1350" i="1" dirty="0">
                <a:latin typeface="Arial" panose="020B0604020202020204" pitchFamily="34" charset="0"/>
                <a:cs typeface="Arial" panose="020B0604020202020204" pitchFamily="34" charset="0"/>
              </a:rPr>
              <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 </a:t>
            </a:r>
            <a:r>
              <a:rPr lang="nl-NL" sz="1350" i="1" dirty="0">
                <a:latin typeface="Arial" panose="020B0604020202020204" pitchFamily="34" charset="0"/>
                <a:cs typeface="Arial" panose="020B0604020202020204" pitchFamily="34" charset="0"/>
              </a:rPr>
              <a:t>Titel van het boek</a:t>
            </a:r>
            <a:r>
              <a:rPr lang="nl-NL" sz="1350" dirty="0">
                <a:latin typeface="Arial" panose="020B0604020202020204" pitchFamily="34" charset="0"/>
                <a:cs typeface="Arial" panose="020B0604020202020204" pitchFamily="34" charset="0"/>
              </a:rPr>
              <a:t>. Plaats: Uitgeverij.</a:t>
            </a:r>
          </a:p>
          <a:p>
            <a:r>
              <a:rPr lang="nl-NL" sz="1350" dirty="0"/>
              <a:t> </a:t>
            </a:r>
          </a:p>
        </p:txBody>
      </p:sp>
      <p:sp>
        <p:nvSpPr>
          <p:cNvPr id="6" name="Rechthoek 5"/>
          <p:cNvSpPr/>
          <p:nvPr/>
        </p:nvSpPr>
        <p:spPr>
          <a:xfrm>
            <a:off x="1413536" y="2911265"/>
            <a:ext cx="6285405" cy="923330"/>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Tijdschriftartikel</a:t>
            </a:r>
            <a:r>
              <a:rPr lang="nl-NL" sz="1350" i="1" dirty="0">
                <a:latin typeface="Arial" panose="020B0604020202020204" pitchFamily="34" charset="0"/>
                <a:cs typeface="Arial" panose="020B0604020202020204" pitchFamily="34" charset="0"/>
              </a:rPr>
              <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a:t>
            </a:r>
            <a:r>
              <a:rPr lang="nl-NL" sz="1350" dirty="0" smtClean="0">
                <a:latin typeface="Arial" panose="020B0604020202020204" pitchFamily="34" charset="0"/>
                <a:cs typeface="Arial" panose="020B0604020202020204" pitchFamily="34" charset="0"/>
              </a:rPr>
              <a:t>uitgave). Titel </a:t>
            </a:r>
            <a:r>
              <a:rPr lang="nl-NL" sz="1350" dirty="0">
                <a:latin typeface="Arial" panose="020B0604020202020204" pitchFamily="34" charset="0"/>
                <a:cs typeface="Arial" panose="020B0604020202020204" pitchFamily="34" charset="0"/>
              </a:rPr>
              <a:t>van het artikel. </a:t>
            </a:r>
            <a:r>
              <a:rPr lang="nl-NL" sz="1350" i="1" dirty="0">
                <a:latin typeface="Arial" panose="020B0604020202020204" pitchFamily="34" charset="0"/>
                <a:cs typeface="Arial" panose="020B0604020202020204" pitchFamily="34" charset="0"/>
              </a:rPr>
              <a:t>Naam tijdschrift, </a:t>
            </a:r>
            <a:r>
              <a:rPr lang="nl-NL" sz="1350" dirty="0">
                <a:latin typeface="Arial" panose="020B0604020202020204" pitchFamily="34" charset="0"/>
                <a:cs typeface="Arial" panose="020B0604020202020204" pitchFamily="34" charset="0"/>
              </a:rPr>
              <a:t>jaargang </a:t>
            </a:r>
            <a:r>
              <a:rPr lang="nl-NL" sz="1350" dirty="0" smtClean="0">
                <a:latin typeface="Arial" panose="020B0604020202020204" pitchFamily="34" charset="0"/>
                <a:cs typeface="Arial" panose="020B0604020202020204" pitchFamily="34" charset="0"/>
              </a:rPr>
              <a:t>	(</a:t>
            </a:r>
            <a:r>
              <a:rPr lang="nl-NL" sz="1350" dirty="0">
                <a:latin typeface="Arial" panose="020B0604020202020204" pitchFamily="34" charset="0"/>
                <a:cs typeface="Arial" panose="020B0604020202020204" pitchFamily="34" charset="0"/>
              </a:rPr>
              <a:t>nummer</a:t>
            </a:r>
            <a:r>
              <a:rPr lang="nl-NL" sz="1350" dirty="0" smtClean="0">
                <a:latin typeface="Arial" panose="020B0604020202020204" pitchFamily="34" charset="0"/>
                <a:cs typeface="Arial" panose="020B0604020202020204" pitchFamily="34" charset="0"/>
              </a:rPr>
              <a:t>), xx-xx</a:t>
            </a:r>
            <a:r>
              <a:rPr lang="nl-NL" sz="1350" dirty="0">
                <a:latin typeface="Arial" panose="020B0604020202020204" pitchFamily="34" charset="0"/>
                <a:cs typeface="Arial" panose="020B0604020202020204" pitchFamily="34" charset="0"/>
              </a:rPr>
              <a:t>.</a:t>
            </a:r>
            <a:br>
              <a:rPr lang="nl-NL" sz="1350" dirty="0">
                <a:latin typeface="Arial" panose="020B0604020202020204" pitchFamily="34" charset="0"/>
                <a:cs typeface="Arial" panose="020B0604020202020204" pitchFamily="34" charset="0"/>
              </a:rPr>
            </a:br>
            <a:endParaRPr lang="nl-NL" sz="1350" dirty="0">
              <a:latin typeface="Arial" panose="020B0604020202020204" pitchFamily="34" charset="0"/>
              <a:cs typeface="Arial" panose="020B0604020202020204" pitchFamily="34" charset="0"/>
            </a:endParaRPr>
          </a:p>
        </p:txBody>
      </p:sp>
      <p:sp>
        <p:nvSpPr>
          <p:cNvPr id="7" name="Rechthoek 6"/>
          <p:cNvSpPr/>
          <p:nvPr/>
        </p:nvSpPr>
        <p:spPr>
          <a:xfrm>
            <a:off x="1439033" y="4000727"/>
            <a:ext cx="6210690"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Internetbronnen (websites, weblogs, sociale media, </a:t>
            </a:r>
            <a:r>
              <a:rPr lang="nl-NL" sz="1350" b="1" i="1" dirty="0" smtClean="0">
                <a:latin typeface="Arial" panose="020B0604020202020204" pitchFamily="34" charset="0"/>
                <a:cs typeface="Arial" panose="020B0604020202020204" pitchFamily="34" charset="0"/>
              </a:rPr>
              <a:t>databanken)</a:t>
            </a:r>
            <a:r>
              <a:rPr lang="nl-NL" sz="1350" i="1" dirty="0">
                <a:latin typeface="Arial" panose="020B0604020202020204" pitchFamily="34" charset="0"/>
                <a:cs typeface="Arial" panose="020B0604020202020204" pitchFamily="34" charset="0"/>
              </a:rPr>
              <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a:t>
            </a:r>
            <a:r>
              <a:rPr lang="nl-NL" sz="1350" i="1" dirty="0">
                <a:latin typeface="Arial" panose="020B0604020202020204" pitchFamily="34" charset="0"/>
                <a:cs typeface="Arial" panose="020B0604020202020204" pitchFamily="34" charset="0"/>
              </a:rPr>
              <a:t>Titel van het document</a:t>
            </a:r>
            <a:r>
              <a:rPr lang="nl-NL" sz="1350" dirty="0">
                <a:latin typeface="Arial" panose="020B0604020202020204" pitchFamily="34" charset="0"/>
                <a:cs typeface="Arial" panose="020B0604020202020204" pitchFamily="34" charset="0"/>
              </a:rPr>
              <a:t>. Geraadpleegd op dag </a:t>
            </a:r>
            <a:r>
              <a:rPr lang="nl-NL" sz="1350" dirty="0" smtClean="0">
                <a:latin typeface="Arial" panose="020B0604020202020204" pitchFamily="34" charset="0"/>
                <a:cs typeface="Arial" panose="020B0604020202020204" pitchFamily="34" charset="0"/>
              </a:rPr>
              <a:t>	maand </a:t>
            </a:r>
            <a:r>
              <a:rPr lang="nl-NL" sz="1350" dirty="0" smtClean="0">
                <a:latin typeface="Arial" panose="020B0604020202020204" pitchFamily="34" charset="0"/>
                <a:cs typeface="Arial" panose="020B0604020202020204" pitchFamily="34" charset="0"/>
              </a:rPr>
              <a:t>jaar, van </a:t>
            </a:r>
            <a:r>
              <a:rPr lang="nl-NL" sz="1350" dirty="0">
                <a:latin typeface="Arial" panose="020B0604020202020204" pitchFamily="34" charset="0"/>
                <a:cs typeface="Arial" panose="020B0604020202020204" pitchFamily="34" charset="0"/>
              </a:rPr>
              <a:t>http://url</a:t>
            </a: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11</a:t>
            </a:fld>
            <a:endParaRPr lang="nl-NL"/>
          </a:p>
        </p:txBody>
      </p:sp>
      <p:pic>
        <p:nvPicPr>
          <p:cNvPr id="8" name="Afbeelding 7"/>
          <p:cNvPicPr>
            <a:picLocks noChangeAspect="1"/>
          </p:cNvPicPr>
          <p:nvPr/>
        </p:nvPicPr>
        <p:blipFill>
          <a:blip r:embed="rId3"/>
          <a:stretch>
            <a:fillRect/>
          </a:stretch>
        </p:blipFill>
        <p:spPr>
          <a:xfrm>
            <a:off x="1666562" y="1003438"/>
            <a:ext cx="5828328" cy="1026114"/>
          </a:xfrm>
          <a:prstGeom prst="rect">
            <a:avLst/>
          </a:prstGeom>
        </p:spPr>
      </p:pic>
    </p:spTree>
    <p:extLst>
      <p:ext uri="{BB962C8B-B14F-4D97-AF65-F5344CB8AC3E}">
        <p14:creationId xmlns:p14="http://schemas.microsoft.com/office/powerpoint/2010/main" val="293946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0907" y="65649"/>
            <a:ext cx="5744443" cy="819254"/>
          </a:xfrm>
        </p:spPr>
        <p:txBody>
          <a:bodyPr>
            <a:normAutofit/>
          </a:bodyPr>
          <a:lstStyle/>
          <a:p>
            <a:r>
              <a:rPr lang="nl-NL" sz="2400" dirty="0"/>
              <a:t>Persoonlijke communicatie</a:t>
            </a:r>
          </a:p>
        </p:txBody>
      </p:sp>
      <p:sp>
        <p:nvSpPr>
          <p:cNvPr id="3" name="Tijdelijke aanduiding voor inhoud 2"/>
          <p:cNvSpPr>
            <a:spLocks noGrp="1"/>
          </p:cNvSpPr>
          <p:nvPr>
            <p:ph idx="1"/>
          </p:nvPr>
        </p:nvSpPr>
        <p:spPr/>
        <p:txBody>
          <a:bodyPr>
            <a:noAutofit/>
          </a:bodyPr>
          <a:lstStyle/>
          <a:p>
            <a:pPr marL="0" indent="0">
              <a:buNone/>
            </a:pPr>
            <a:r>
              <a:rPr lang="nl-NL" sz="1800" dirty="0"/>
              <a:t>In een </a:t>
            </a:r>
            <a:r>
              <a:rPr lang="nl-NL" sz="1800" b="1" dirty="0"/>
              <a:t>literatuurlijst</a:t>
            </a:r>
            <a:r>
              <a:rPr lang="nl-NL" sz="1800" dirty="0"/>
              <a:t> staan alleen </a:t>
            </a:r>
            <a:r>
              <a:rPr lang="nl-NL" sz="1800" i="1" dirty="0"/>
              <a:t>verwijzingen die door de lezer kunnen worden geraadpleegd</a:t>
            </a:r>
            <a:r>
              <a:rPr lang="nl-NL" sz="1800" dirty="0"/>
              <a:t>, daarom worden interviews, e-mails, persoonlijke gesprekken, lessen, workshops, etc. niet genoemd. Er kan wel naar verwezen worden </a:t>
            </a:r>
            <a:r>
              <a:rPr lang="nl-NL" sz="1800" b="1" dirty="0"/>
              <a:t>in de tekst</a:t>
            </a:r>
            <a:r>
              <a:rPr lang="nl-NL" sz="1800" dirty="0"/>
              <a:t>.</a:t>
            </a:r>
          </a:p>
          <a:p>
            <a:pPr marL="0" indent="0">
              <a:buNone/>
            </a:pPr>
            <a:endParaRPr lang="nl-NL" sz="1800" dirty="0"/>
          </a:p>
          <a:p>
            <a:pPr marL="0" indent="0">
              <a:buNone/>
            </a:pPr>
            <a:endParaRPr lang="nl-NL" sz="1800" dirty="0"/>
          </a:p>
          <a:p>
            <a:pPr marL="0" indent="0">
              <a:buNone/>
            </a:pPr>
            <a:r>
              <a:rPr lang="nl-NL" sz="1800" b="1" dirty="0"/>
              <a:t>Voorbeeld:</a:t>
            </a:r>
          </a:p>
          <a:p>
            <a:pPr marL="0" indent="0">
              <a:buNone/>
            </a:pPr>
            <a:r>
              <a:rPr lang="nl-NL" sz="1800" dirty="0"/>
              <a:t>…maar dit is niet het geval (J. </a:t>
            </a:r>
            <a:r>
              <a:rPr lang="nl-NL" sz="1800" dirty="0" smtClean="0"/>
              <a:t>Jansen, persoonlijke communicatie, </a:t>
            </a:r>
            <a:r>
              <a:rPr lang="nl-NL" sz="1800" dirty="0"/>
              <a:t>30 november 2009) en zal… </a:t>
            </a:r>
          </a:p>
          <a:p>
            <a:pPr marL="0" indent="0">
              <a:buNone/>
            </a:pPr>
            <a:r>
              <a:rPr lang="nl-NL" sz="1800" dirty="0">
                <a:solidFill>
                  <a:srgbClr val="002060"/>
                </a:solidFill>
              </a:rPr>
              <a:t>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12</a:t>
            </a:fld>
            <a:endParaRPr lang="nl-NL"/>
          </a:p>
        </p:txBody>
      </p:sp>
    </p:spTree>
    <p:extLst>
      <p:ext uri="{BB962C8B-B14F-4D97-AF65-F5344CB8AC3E}">
        <p14:creationId xmlns:p14="http://schemas.microsoft.com/office/powerpoint/2010/main" val="152325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1874" y="953728"/>
            <a:ext cx="7243476" cy="3687097"/>
          </a:xfrm>
        </p:spPr>
        <p:txBody>
          <a:bodyPr>
            <a:normAutofit fontScale="85000" lnSpcReduction="20000"/>
          </a:bodyPr>
          <a:lstStyle/>
          <a:p>
            <a:pPr marL="0" indent="0">
              <a:buNone/>
            </a:pPr>
            <a:endParaRPr lang="nl-NL" sz="2600" b="1" dirty="0" smtClean="0">
              <a:solidFill>
                <a:srgbClr val="7030A0"/>
              </a:solidFill>
            </a:endParaRPr>
          </a:p>
          <a:p>
            <a:pPr marL="0" indent="0">
              <a:buNone/>
            </a:pPr>
            <a:r>
              <a:rPr lang="nl-NL" sz="2800" dirty="0" smtClean="0"/>
              <a:t>Hoe </a:t>
            </a:r>
            <a:r>
              <a:rPr lang="nl-NL" sz="2800" dirty="0"/>
              <a:t>wordt in de tekst verwezen naar een bron waarin een andere bron genoemd wordt?</a:t>
            </a:r>
          </a:p>
          <a:p>
            <a:pPr marL="0" indent="0">
              <a:buNone/>
            </a:pPr>
            <a:endParaRPr lang="nl-NL" b="1" dirty="0" smtClean="0">
              <a:solidFill>
                <a:srgbClr val="7030A0"/>
              </a:solidFill>
            </a:endParaRPr>
          </a:p>
          <a:p>
            <a:pPr marL="0" indent="0">
              <a:buNone/>
            </a:pPr>
            <a:r>
              <a:rPr lang="nl-NL" sz="1350" b="1" dirty="0"/>
              <a:t>		</a:t>
            </a:r>
            <a:r>
              <a:rPr lang="nl-NL" sz="1500" b="1" dirty="0"/>
              <a:t>Parafrase: </a:t>
            </a:r>
          </a:p>
          <a:p>
            <a:pPr marL="0" indent="0">
              <a:buNone/>
            </a:pPr>
            <a:r>
              <a:rPr lang="nl-NL" sz="1500" dirty="0"/>
              <a:t>		In de tekst wordt verwezen naar de bron waarin de </a:t>
            </a:r>
            <a:endParaRPr lang="nl-NL" sz="1500" dirty="0" smtClean="0"/>
          </a:p>
          <a:p>
            <a:pPr marL="0" indent="0">
              <a:buNone/>
            </a:pPr>
            <a:r>
              <a:rPr lang="nl-NL" sz="1500" dirty="0" smtClean="0"/>
              <a:t>		informatie</a:t>
            </a:r>
            <a:r>
              <a:rPr lang="nl-NL" sz="1500" dirty="0"/>
              <a:t> gevonden is.</a:t>
            </a:r>
          </a:p>
          <a:p>
            <a:pPr marL="0" indent="0">
              <a:buNone/>
            </a:pPr>
            <a:endParaRPr lang="nl-NL" sz="1500" b="1" dirty="0"/>
          </a:p>
          <a:p>
            <a:pPr marL="0" indent="0">
              <a:buNone/>
            </a:pPr>
            <a:r>
              <a:rPr lang="nl-NL" sz="1500" b="1" dirty="0"/>
              <a:t>		Bronnenlijst</a:t>
            </a:r>
            <a:r>
              <a:rPr lang="nl-NL" sz="1500" b="1" dirty="0" smtClean="0"/>
              <a:t>:</a:t>
            </a:r>
            <a:br>
              <a:rPr lang="nl-NL" sz="1500" b="1" dirty="0" smtClean="0"/>
            </a:br>
            <a:r>
              <a:rPr lang="nl-NL" sz="1500" b="1" dirty="0"/>
              <a:t/>
            </a:r>
            <a:br>
              <a:rPr lang="nl-NL" sz="1500" b="1" dirty="0"/>
            </a:br>
            <a:r>
              <a:rPr lang="nl-NL" sz="1500" b="1" dirty="0"/>
              <a:t>		</a:t>
            </a:r>
            <a:r>
              <a:rPr lang="nl-NL" sz="1500" dirty="0"/>
              <a:t>In de bronnenlijst wordt alleen de titel opgenomen die</a:t>
            </a:r>
            <a:br>
              <a:rPr lang="nl-NL" sz="1500" dirty="0"/>
            </a:br>
            <a:r>
              <a:rPr lang="nl-NL" sz="1500" dirty="0"/>
              <a:t> 		geraadpleegd is.</a:t>
            </a:r>
          </a:p>
          <a:p>
            <a:pPr marL="0" indent="0">
              <a:buNone/>
            </a:pPr>
            <a:r>
              <a:rPr lang="nl-NL" sz="1500" b="1" dirty="0"/>
              <a:t>		Voorbeeld:</a:t>
            </a:r>
          </a:p>
          <a:p>
            <a:pPr marL="0" indent="0">
              <a:buNone/>
            </a:pPr>
            <a:r>
              <a:rPr lang="nl-NL" sz="1500" dirty="0"/>
              <a:t>		Volgens </a:t>
            </a:r>
            <a:r>
              <a:rPr lang="nl-NL" sz="1500" dirty="0" err="1"/>
              <a:t>Mecheler</a:t>
            </a:r>
            <a:r>
              <a:rPr lang="nl-NL" sz="1500" dirty="0"/>
              <a:t> (in Berk, 2011) kan een kind van drie jaar zonder 		</a:t>
            </a:r>
            <a:r>
              <a:rPr lang="nl-NL" sz="1500" dirty="0" smtClean="0"/>
              <a:t>		steunwielen </a:t>
            </a:r>
            <a:r>
              <a:rPr lang="nl-NL" sz="1500" dirty="0"/>
              <a:t>fietsen…</a:t>
            </a: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13</a:t>
            </a:fld>
            <a:endParaRPr lang="nl-NL"/>
          </a:p>
        </p:txBody>
      </p:sp>
    </p:spTree>
    <p:extLst>
      <p:ext uri="{BB962C8B-B14F-4D97-AF65-F5344CB8AC3E}">
        <p14:creationId xmlns:p14="http://schemas.microsoft.com/office/powerpoint/2010/main" val="226860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07226" y="0"/>
            <a:ext cx="5836673" cy="1307690"/>
          </a:xfrm>
        </p:spPr>
        <p:txBody>
          <a:bodyPr>
            <a:noAutofit/>
          </a:bodyPr>
          <a:lstStyle/>
          <a:p>
            <a:r>
              <a:rPr lang="nl-NL" sz="2400" cap="none" dirty="0" smtClean="0"/>
              <a:t/>
            </a:r>
            <a:br>
              <a:rPr lang="nl-NL" sz="2400" cap="none" dirty="0" smtClean="0"/>
            </a:br>
            <a:r>
              <a:rPr lang="nl-NL" sz="2400" dirty="0"/>
              <a:t/>
            </a:r>
            <a:br>
              <a:rPr lang="nl-NL" sz="2400" dirty="0"/>
            </a:br>
            <a:r>
              <a:rPr lang="nl-NL" sz="2400" dirty="0" smtClean="0"/>
              <a:t/>
            </a:r>
            <a:br>
              <a:rPr lang="nl-NL" sz="2400" dirty="0" smtClean="0"/>
            </a:br>
            <a:r>
              <a:rPr lang="nl-NL" sz="2400" cap="none" dirty="0" smtClean="0"/>
              <a:t>Tabellen en figuren</a:t>
            </a:r>
            <a:r>
              <a:rPr lang="nl-NL" sz="2400" cap="none" dirty="0"/>
              <a:t/>
            </a:r>
            <a:br>
              <a:rPr lang="nl-NL" sz="2400" cap="none" dirty="0"/>
            </a:br>
            <a:r>
              <a:rPr lang="nl-NL" sz="2400" dirty="0"/>
              <a:t/>
            </a:r>
            <a:br>
              <a:rPr lang="nl-NL" sz="2400" dirty="0"/>
            </a:br>
            <a:endParaRPr lang="nl-NL" sz="2400" cap="none" dirty="0"/>
          </a:p>
        </p:txBody>
      </p:sp>
      <p:sp>
        <p:nvSpPr>
          <p:cNvPr id="7" name="Tekstvak 1"/>
          <p:cNvSpPr txBox="1"/>
          <p:nvPr/>
        </p:nvSpPr>
        <p:spPr>
          <a:xfrm>
            <a:off x="1753891" y="966124"/>
            <a:ext cx="5471525" cy="4178067"/>
          </a:xfrm>
          <a:prstGeom prst="rect">
            <a:avLst/>
          </a:prstGeom>
          <a:noFill/>
        </p:spPr>
        <p:txBody>
          <a:bodyPr wrap="square" rtlCol="0">
            <a:spAutoFit/>
          </a:bodyPr>
          <a:lstStyle/>
          <a:p>
            <a:r>
              <a:rPr lang="nl-NL" sz="1400" b="1" dirty="0">
                <a:latin typeface="Arial" panose="020B0604020202020204" pitchFamily="34" charset="0"/>
                <a:cs typeface="Arial" panose="020B0604020202020204" pitchFamily="34" charset="0"/>
              </a:rPr>
              <a:t>Onder de afbeelding</a:t>
            </a:r>
          </a:p>
          <a:p>
            <a:endParaRPr lang="nl-NL" sz="1400" b="1" dirty="0"/>
          </a:p>
          <a:p>
            <a:r>
              <a:rPr lang="nl-NL" sz="1400" dirty="0">
                <a:latin typeface="Arial" panose="020B0604020202020204" pitchFamily="34" charset="0"/>
                <a:cs typeface="Arial" panose="020B0604020202020204" pitchFamily="34" charset="0"/>
              </a:rPr>
              <a:t>Geef naast het nummer van de figuur een korte omschrijving, meest logisch is om de beschrijving van de site over te nemen. Daarachter komen de gegevens en weblink van de afbeelding.</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400" i="1" dirty="0" smtClean="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smtClean="0">
              <a:latin typeface="Arial" panose="020B0604020202020204" pitchFamily="34" charset="0"/>
              <a:cs typeface="Arial" panose="020B0604020202020204" pitchFamily="34" charset="0"/>
            </a:endParaRPr>
          </a:p>
          <a:p>
            <a:r>
              <a:rPr lang="nl-NL" sz="1400" i="1" dirty="0" smtClean="0">
                <a:latin typeface="Arial" panose="020B0604020202020204" pitchFamily="34" charset="0"/>
                <a:cs typeface="Arial" panose="020B0604020202020204" pitchFamily="34" charset="0"/>
              </a:rPr>
              <a:t>Figuur </a:t>
            </a:r>
            <a:r>
              <a:rPr lang="nl-NL" sz="1400" i="1" dirty="0">
                <a:latin typeface="Arial" panose="020B0604020202020204" pitchFamily="34" charset="0"/>
                <a:cs typeface="Arial" panose="020B0604020202020204" pitchFamily="34" charset="0"/>
              </a:rPr>
              <a:t>1</a:t>
            </a:r>
            <a:r>
              <a:rPr lang="nl-NL" sz="1400" dirty="0">
                <a:latin typeface="Arial" panose="020B0604020202020204" pitchFamily="34" charset="0"/>
                <a:cs typeface="Arial" panose="020B0604020202020204" pitchFamily="34" charset="0"/>
              </a:rPr>
              <a:t>. Online winkelen 2015. Overgenomen uit "Meer Nederlanders shoppen online" van CBS, 2016 (</a:t>
            </a:r>
            <a:r>
              <a:rPr lang="nl-NL" sz="1400" u="sng" dirty="0">
                <a:latin typeface="Arial" panose="020B0604020202020204" pitchFamily="34" charset="0"/>
                <a:cs typeface="Arial" panose="020B0604020202020204" pitchFamily="34" charset="0"/>
              </a:rPr>
              <a:t>https://www.cbs.nl/nl-nl/nieuws/2016/24/meer-nederlanders-shoppen-online</a:t>
            </a:r>
            <a:r>
              <a:rPr lang="nl-NL" sz="1400" dirty="0">
                <a:latin typeface="Arial" panose="020B0604020202020204" pitchFamily="34" charset="0"/>
                <a:cs typeface="Arial" panose="020B0604020202020204" pitchFamily="34" charset="0"/>
              </a:rPr>
              <a:t>). Copyright 2016, CBS. </a:t>
            </a:r>
          </a:p>
          <a:p>
            <a:endParaRPr lang="nl-NL" sz="1350" dirty="0"/>
          </a:p>
        </p:txBody>
      </p:sp>
      <p:pic>
        <p:nvPicPr>
          <p:cNvPr id="8" name="Afbeelding 7"/>
          <p:cNvPicPr>
            <a:picLocks noChangeAspect="1"/>
          </p:cNvPicPr>
          <p:nvPr/>
        </p:nvPicPr>
        <p:blipFill>
          <a:blip r:embed="rId4"/>
          <a:stretch>
            <a:fillRect/>
          </a:stretch>
        </p:blipFill>
        <p:spPr>
          <a:xfrm>
            <a:off x="1870996" y="2168479"/>
            <a:ext cx="3358229" cy="1668374"/>
          </a:xfrm>
          <a:prstGeom prst="rect">
            <a:avLst/>
          </a:prstGeom>
        </p:spPr>
      </p:pic>
    </p:spTree>
    <p:custDataLst>
      <p:tags r:id="rId1"/>
    </p:custDataLst>
    <p:extLst>
      <p:ext uri="{BB962C8B-B14F-4D97-AF65-F5344CB8AC3E}">
        <p14:creationId xmlns:p14="http://schemas.microsoft.com/office/powerpoint/2010/main" val="1873498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stretch>
            <a:fillRect/>
          </a:stretch>
        </p:blipFill>
        <p:spPr>
          <a:xfrm>
            <a:off x="2890967" y="2554581"/>
            <a:ext cx="2805320" cy="845360"/>
          </a:xfrm>
          <a:prstGeom prst="rect">
            <a:avLst/>
          </a:prstGeom>
        </p:spPr>
      </p:pic>
      <p:sp>
        <p:nvSpPr>
          <p:cNvPr id="3" name="Titel 2"/>
          <p:cNvSpPr>
            <a:spLocks noGrp="1"/>
          </p:cNvSpPr>
          <p:nvPr>
            <p:ph type="ctrTitle"/>
          </p:nvPr>
        </p:nvSpPr>
        <p:spPr>
          <a:xfrm>
            <a:off x="1715809" y="756389"/>
            <a:ext cx="6204277" cy="270030"/>
          </a:xfrm>
        </p:spPr>
        <p:txBody>
          <a:bodyPr>
            <a:noAutofit/>
          </a:bodyPr>
          <a:lstStyle/>
          <a:p>
            <a:r>
              <a:rPr lang="nl-NL" sz="2800" dirty="0" smtClean="0"/>
              <a:t>APA: Hulpmiddelen </a:t>
            </a:r>
            <a:r>
              <a:rPr lang="nl-NL" sz="2800" dirty="0"/>
              <a:t>en voorbeelden</a:t>
            </a:r>
            <a:r>
              <a:rPr lang="nl-NL" sz="2800" u="sng" dirty="0"/>
              <a:t/>
            </a:r>
            <a:br>
              <a:rPr lang="nl-NL" sz="2800" u="sng" dirty="0"/>
            </a:br>
            <a:endParaRPr lang="nl-NL" sz="2800" u="sng" dirty="0"/>
          </a:p>
        </p:txBody>
      </p:sp>
      <p:pic>
        <p:nvPicPr>
          <p:cNvPr id="7" name="Picture 6"/>
          <p:cNvPicPr>
            <a:picLocks noChangeAspect="1"/>
          </p:cNvPicPr>
          <p:nvPr/>
        </p:nvPicPr>
        <p:blipFill>
          <a:blip r:embed="rId5"/>
          <a:stretch>
            <a:fillRect/>
          </a:stretch>
        </p:blipFill>
        <p:spPr>
          <a:xfrm>
            <a:off x="2566204" y="1808034"/>
            <a:ext cx="1153655" cy="59894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130" y="2554582"/>
            <a:ext cx="804342" cy="786625"/>
          </a:xfrm>
          <a:prstGeom prst="rect">
            <a:avLst/>
          </a:prstGeom>
        </p:spPr>
      </p:pic>
      <p:pic>
        <p:nvPicPr>
          <p:cNvPr id="13" name="Picture 14"/>
          <p:cNvPicPr>
            <a:picLocks noChangeAspect="1"/>
          </p:cNvPicPr>
          <p:nvPr/>
        </p:nvPicPr>
        <p:blipFill rotWithShape="1">
          <a:blip r:embed="rId7"/>
          <a:srcRect l="2649" b="12500"/>
          <a:stretch/>
        </p:blipFill>
        <p:spPr>
          <a:xfrm>
            <a:off x="2952825" y="3551617"/>
            <a:ext cx="1161535" cy="442490"/>
          </a:xfrm>
          <a:prstGeom prst="rect">
            <a:avLst/>
          </a:prstGeom>
        </p:spPr>
      </p:pic>
      <p:sp>
        <p:nvSpPr>
          <p:cNvPr id="14" name="Oval 8"/>
          <p:cNvSpPr/>
          <p:nvPr/>
        </p:nvSpPr>
        <p:spPr>
          <a:xfrm>
            <a:off x="5120364" y="2891233"/>
            <a:ext cx="459647" cy="308302"/>
          </a:xfrm>
          <a:prstGeom prst="ellipse">
            <a:avLst/>
          </a:prstGeom>
          <a:noFill/>
          <a:ln w="76200">
            <a:solidFill>
              <a:srgbClr val="66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15</a:t>
            </a:fld>
            <a:endParaRPr lang="nl-NL"/>
          </a:p>
        </p:txBody>
      </p:sp>
      <p:pic>
        <p:nvPicPr>
          <p:cNvPr id="5" name="Afbeelding 4"/>
          <p:cNvPicPr>
            <a:picLocks noChangeAspect="1"/>
          </p:cNvPicPr>
          <p:nvPr/>
        </p:nvPicPr>
        <p:blipFill>
          <a:blip r:embed="rId8"/>
          <a:stretch>
            <a:fillRect/>
          </a:stretch>
        </p:blipFill>
        <p:spPr>
          <a:xfrm>
            <a:off x="4251086" y="3609617"/>
            <a:ext cx="3628088" cy="1259753"/>
          </a:xfrm>
          <a:prstGeom prst="rect">
            <a:avLst/>
          </a:prstGeom>
        </p:spPr>
      </p:pic>
    </p:spTree>
    <p:custDataLst>
      <p:tags r:id="rId1"/>
    </p:custDataLst>
    <p:extLst>
      <p:ext uri="{BB962C8B-B14F-4D97-AF65-F5344CB8AC3E}">
        <p14:creationId xmlns:p14="http://schemas.microsoft.com/office/powerpoint/2010/main" val="2061400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r="26845" b="-3161"/>
          <a:stretch/>
        </p:blipFill>
        <p:spPr>
          <a:xfrm>
            <a:off x="777668" y="1152070"/>
            <a:ext cx="4084890" cy="2351706"/>
          </a:xfrm>
          <a:prstGeom prst="rect">
            <a:avLst/>
          </a:prstGeom>
        </p:spPr>
      </p:pic>
      <p:sp>
        <p:nvSpPr>
          <p:cNvPr id="25604" name="Tijdelijke aanduiding voor inhoud 2"/>
          <p:cNvSpPr>
            <a:spLocks noGrp="1"/>
          </p:cNvSpPr>
          <p:nvPr>
            <p:ph idx="1"/>
          </p:nvPr>
        </p:nvSpPr>
        <p:spPr>
          <a:xfrm>
            <a:off x="2156458" y="150342"/>
            <a:ext cx="6127225" cy="359242"/>
          </a:xfrm>
        </p:spPr>
        <p:txBody>
          <a:bodyPr>
            <a:noAutofit/>
          </a:bodyPr>
          <a:lstStyle/>
          <a:p>
            <a:pPr marL="0" indent="0">
              <a:buNone/>
            </a:pPr>
            <a:r>
              <a:rPr lang="nl-NL" altLang="nl-NL" sz="2800" b="1" dirty="0">
                <a:solidFill>
                  <a:schemeClr val="bg1"/>
                </a:solidFill>
                <a:latin typeface="Arial" panose="020B0604020202020204" pitchFamily="34" charset="0"/>
                <a:cs typeface="Arial" panose="020B0604020202020204" pitchFamily="34" charset="0"/>
              </a:rPr>
              <a:t>Google</a:t>
            </a:r>
            <a:r>
              <a:rPr lang="nl-NL" altLang="nl-NL" sz="2800" dirty="0">
                <a:solidFill>
                  <a:schemeClr val="bg1"/>
                </a:solidFill>
                <a:latin typeface="Arial" panose="020B0604020202020204" pitchFamily="34" charset="0"/>
                <a:cs typeface="Arial" panose="020B0604020202020204" pitchFamily="34" charset="0"/>
              </a:rPr>
              <a:t> </a:t>
            </a:r>
            <a:r>
              <a:rPr lang="nl-NL" altLang="nl-NL" sz="2800" b="1" dirty="0" err="1" smtClean="0">
                <a:solidFill>
                  <a:schemeClr val="bg1"/>
                </a:solidFill>
                <a:latin typeface="Arial" panose="020B0604020202020204" pitchFamily="34" charset="0"/>
                <a:cs typeface="Arial" panose="020B0604020202020204" pitchFamily="34" charset="0"/>
              </a:rPr>
              <a:t>Scholar</a:t>
            </a:r>
            <a:r>
              <a:rPr lang="nl-NL" altLang="nl-NL" sz="2800" b="1" dirty="0" smtClean="0">
                <a:solidFill>
                  <a:schemeClr val="bg1"/>
                </a:solidFill>
                <a:latin typeface="Arial" panose="020B0604020202020204" pitchFamily="34" charset="0"/>
                <a:cs typeface="Arial" panose="020B0604020202020204" pitchFamily="34" charset="0"/>
              </a:rPr>
              <a:t>  </a:t>
            </a:r>
            <a:r>
              <a:rPr lang="nl-NL" altLang="nl-NL" sz="1800" b="1" dirty="0" smtClean="0">
                <a:solidFill>
                  <a:schemeClr val="bg1"/>
                </a:solidFill>
                <a:latin typeface="Arial" panose="020B0604020202020204" pitchFamily="34" charset="0"/>
                <a:cs typeface="Arial" panose="020B0604020202020204" pitchFamily="34" charset="0"/>
              </a:rPr>
              <a:t>(voor wetenschappelijke literatuur)</a:t>
            </a:r>
            <a:endParaRPr lang="nl-NL" altLang="nl-NL" sz="1800" b="1" dirty="0">
              <a:solidFill>
                <a:schemeClr val="bg1"/>
              </a:solidFill>
              <a:latin typeface="Arial" panose="020B0604020202020204" pitchFamily="34" charset="0"/>
              <a:cs typeface="Arial" panose="020B0604020202020204" pitchFamily="34" charset="0"/>
            </a:endParaRPr>
          </a:p>
        </p:txBody>
      </p:sp>
      <p:sp>
        <p:nvSpPr>
          <p:cNvPr id="8" name="Oval 7"/>
          <p:cNvSpPr>
            <a:spLocks noChangeArrowheads="1"/>
          </p:cNvSpPr>
          <p:nvPr/>
        </p:nvSpPr>
        <p:spPr bwMode="auto">
          <a:xfrm>
            <a:off x="1786365" y="2457463"/>
            <a:ext cx="291733" cy="250157"/>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pic>
        <p:nvPicPr>
          <p:cNvPr id="3" name="Afbeelding 2"/>
          <p:cNvPicPr>
            <a:picLocks noChangeAspect="1"/>
          </p:cNvPicPr>
          <p:nvPr/>
        </p:nvPicPr>
        <p:blipFill>
          <a:blip r:embed="rId3"/>
          <a:stretch>
            <a:fillRect/>
          </a:stretch>
        </p:blipFill>
        <p:spPr>
          <a:xfrm>
            <a:off x="4953743" y="2987352"/>
            <a:ext cx="3495027" cy="1551846"/>
          </a:xfrm>
          <a:prstGeom prst="rect">
            <a:avLst/>
          </a:prstGeom>
        </p:spPr>
      </p:pic>
      <p:sp>
        <p:nvSpPr>
          <p:cNvPr id="9" name="Oval 7"/>
          <p:cNvSpPr>
            <a:spLocks noChangeArrowheads="1"/>
          </p:cNvSpPr>
          <p:nvPr/>
        </p:nvSpPr>
        <p:spPr bwMode="auto">
          <a:xfrm>
            <a:off x="5112560" y="3986086"/>
            <a:ext cx="556855" cy="222811"/>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16</a:t>
            </a:fld>
            <a:endParaRPr lang="nl-NL"/>
          </a:p>
        </p:txBody>
      </p:sp>
      <p:sp>
        <p:nvSpPr>
          <p:cNvPr id="10" name="PIJL-RECHTS 6"/>
          <p:cNvSpPr/>
          <p:nvPr/>
        </p:nvSpPr>
        <p:spPr>
          <a:xfrm>
            <a:off x="1170773" y="2415886"/>
            <a:ext cx="669357" cy="291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latin typeface="Arial" panose="020B0604020202020204" pitchFamily="34" charset="0"/>
                <a:cs typeface="Arial" panose="020B0604020202020204" pitchFamily="34" charset="0"/>
              </a:rPr>
              <a:t>APA</a:t>
            </a:r>
            <a:r>
              <a:rPr lang="nl-NL" sz="1350" b="1" dirty="0">
                <a:solidFill>
                  <a:srgbClr val="000099"/>
                </a:solidFill>
              </a:rPr>
              <a:t>  </a:t>
            </a:r>
          </a:p>
        </p:txBody>
      </p:sp>
      <p:sp>
        <p:nvSpPr>
          <p:cNvPr id="11" name="Oval 7"/>
          <p:cNvSpPr>
            <a:spLocks noChangeArrowheads="1"/>
          </p:cNvSpPr>
          <p:nvPr/>
        </p:nvSpPr>
        <p:spPr bwMode="auto">
          <a:xfrm>
            <a:off x="1792899" y="3251390"/>
            <a:ext cx="285200" cy="249034"/>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sp>
        <p:nvSpPr>
          <p:cNvPr id="7" name="PIJL-RECHTS 6"/>
          <p:cNvSpPr/>
          <p:nvPr/>
        </p:nvSpPr>
        <p:spPr>
          <a:xfrm>
            <a:off x="4454974" y="3951624"/>
            <a:ext cx="765096" cy="291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latin typeface="Arial" panose="020B0604020202020204" pitchFamily="34" charset="0"/>
                <a:cs typeface="Arial" panose="020B0604020202020204" pitchFamily="34" charset="0"/>
              </a:rPr>
              <a:t>APA</a:t>
            </a:r>
            <a:r>
              <a:rPr lang="nl-NL" sz="1350" b="1" dirty="0">
                <a:solidFill>
                  <a:srgbClr val="000099"/>
                </a:solidFill>
              </a:rPr>
              <a:t>  </a:t>
            </a:r>
          </a:p>
        </p:txBody>
      </p:sp>
    </p:spTree>
    <p:extLst>
      <p:ext uri="{BB962C8B-B14F-4D97-AF65-F5344CB8AC3E}">
        <p14:creationId xmlns:p14="http://schemas.microsoft.com/office/powerpoint/2010/main" val="348409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b="36714"/>
          <a:stretch/>
        </p:blipFill>
        <p:spPr>
          <a:xfrm>
            <a:off x="1244056" y="1071938"/>
            <a:ext cx="5908774" cy="2193903"/>
          </a:xfrm>
          <a:prstGeom prst="rect">
            <a:avLst/>
          </a:prstGeom>
        </p:spPr>
      </p:pic>
      <p:sp>
        <p:nvSpPr>
          <p:cNvPr id="26626" name="Titel 1"/>
          <p:cNvSpPr>
            <a:spLocks noGrp="1"/>
          </p:cNvSpPr>
          <p:nvPr>
            <p:ph type="title"/>
          </p:nvPr>
        </p:nvSpPr>
        <p:spPr>
          <a:xfrm>
            <a:off x="2343150" y="32035"/>
            <a:ext cx="6172200" cy="857250"/>
          </a:xfrm>
        </p:spPr>
        <p:txBody>
          <a:bodyPr>
            <a:normAutofit/>
          </a:bodyPr>
          <a:lstStyle/>
          <a:p>
            <a:r>
              <a:rPr lang="nl-NL" altLang="nl-NL" dirty="0" smtClean="0">
                <a:latin typeface="Arial" panose="020B0604020202020204" pitchFamily="34" charset="0"/>
                <a:cs typeface="Arial" panose="020B0604020202020204" pitchFamily="34" charset="0"/>
              </a:rPr>
              <a:t>www.biep.nu  </a:t>
            </a:r>
            <a:r>
              <a:rPr lang="nl-NL" altLang="nl-NL" sz="1800" dirty="0" smtClean="0">
                <a:latin typeface="Arial" panose="020B0604020202020204" pitchFamily="34" charset="0"/>
                <a:cs typeface="Arial" panose="020B0604020202020204" pitchFamily="34" charset="0"/>
              </a:rPr>
              <a:t>(zoekmachine Fontys)</a:t>
            </a:r>
          </a:p>
        </p:txBody>
      </p:sp>
      <p:sp>
        <p:nvSpPr>
          <p:cNvPr id="2662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20">
                <a:solidFill>
                  <a:schemeClr val="tx1"/>
                </a:solidFill>
                <a:latin typeface="Times New Roman" panose="02020603050405020304" pitchFamily="18" charset="0"/>
              </a:defRPr>
            </a:lvl1pPr>
            <a:lvl2pPr marL="376118" indent="-144661">
              <a:spcBef>
                <a:spcPct val="20000"/>
              </a:spcBef>
              <a:buChar char="–"/>
              <a:defRPr sz="1418">
                <a:solidFill>
                  <a:schemeClr val="tx1"/>
                </a:solidFill>
                <a:latin typeface="Times New Roman" panose="02020603050405020304" pitchFamily="18" charset="0"/>
              </a:defRPr>
            </a:lvl2pPr>
            <a:lvl3pPr marL="578644" indent="-115729">
              <a:spcBef>
                <a:spcPct val="20000"/>
              </a:spcBef>
              <a:buChar char="•"/>
              <a:defRPr sz="1215">
                <a:solidFill>
                  <a:schemeClr val="tx1"/>
                </a:solidFill>
                <a:latin typeface="Times New Roman" panose="02020603050405020304" pitchFamily="18" charset="0"/>
              </a:defRPr>
            </a:lvl3pPr>
            <a:lvl4pPr marL="810101" indent="-115729">
              <a:spcBef>
                <a:spcPct val="20000"/>
              </a:spcBef>
              <a:buChar char="–"/>
              <a:defRPr sz="1013">
                <a:solidFill>
                  <a:schemeClr val="tx1"/>
                </a:solidFill>
                <a:latin typeface="Times New Roman" panose="02020603050405020304" pitchFamily="18" charset="0"/>
              </a:defRPr>
            </a:lvl4pPr>
            <a:lvl5pPr marL="1041559" indent="-115729">
              <a:spcBef>
                <a:spcPct val="20000"/>
              </a:spcBef>
              <a:buChar char="»"/>
              <a:defRPr sz="1013">
                <a:solidFill>
                  <a:schemeClr val="tx1"/>
                </a:solidFill>
                <a:latin typeface="Times New Roman" panose="02020603050405020304" pitchFamily="18" charset="0"/>
              </a:defRPr>
            </a:lvl5pPr>
            <a:lvl6pPr marL="1273016" indent="-115729" eaLnBrk="0" fontAlgn="base" hangingPunct="0">
              <a:spcBef>
                <a:spcPct val="20000"/>
              </a:spcBef>
              <a:spcAft>
                <a:spcPct val="0"/>
              </a:spcAft>
              <a:buChar char="»"/>
              <a:defRPr sz="1013">
                <a:solidFill>
                  <a:schemeClr val="tx1"/>
                </a:solidFill>
                <a:latin typeface="Times New Roman" panose="02020603050405020304" pitchFamily="18" charset="0"/>
              </a:defRPr>
            </a:lvl6pPr>
            <a:lvl7pPr marL="1504474" indent="-115729" eaLnBrk="0" fontAlgn="base" hangingPunct="0">
              <a:spcBef>
                <a:spcPct val="20000"/>
              </a:spcBef>
              <a:spcAft>
                <a:spcPct val="0"/>
              </a:spcAft>
              <a:buChar char="»"/>
              <a:defRPr sz="1013">
                <a:solidFill>
                  <a:schemeClr val="tx1"/>
                </a:solidFill>
                <a:latin typeface="Times New Roman" panose="02020603050405020304" pitchFamily="18" charset="0"/>
              </a:defRPr>
            </a:lvl7pPr>
            <a:lvl8pPr marL="1735931" indent="-115729" eaLnBrk="0" fontAlgn="base" hangingPunct="0">
              <a:spcBef>
                <a:spcPct val="20000"/>
              </a:spcBef>
              <a:spcAft>
                <a:spcPct val="0"/>
              </a:spcAft>
              <a:buChar char="»"/>
              <a:defRPr sz="1013">
                <a:solidFill>
                  <a:schemeClr val="tx1"/>
                </a:solidFill>
                <a:latin typeface="Times New Roman" panose="02020603050405020304" pitchFamily="18" charset="0"/>
              </a:defRPr>
            </a:lvl8pPr>
            <a:lvl9pPr marL="1967389" indent="-115729" eaLnBrk="0" fontAlgn="base" hangingPunct="0">
              <a:spcBef>
                <a:spcPct val="20000"/>
              </a:spcBef>
              <a:spcAft>
                <a:spcPct val="0"/>
              </a:spcAft>
              <a:buChar char="»"/>
              <a:defRPr sz="1013">
                <a:solidFill>
                  <a:schemeClr val="tx1"/>
                </a:solidFill>
                <a:latin typeface="Times New Roman" panose="02020603050405020304" pitchFamily="18" charset="0"/>
              </a:defRPr>
            </a:lvl9pPr>
          </a:lstStyle>
          <a:p>
            <a:pPr>
              <a:spcBef>
                <a:spcPct val="0"/>
              </a:spcBef>
              <a:buFontTx/>
              <a:buNone/>
            </a:pPr>
            <a:fld id="{8F60BE32-9BA6-44AB-A08C-7CB111527FF8}" type="slidenum">
              <a:rPr lang="en-US" altLang="nl-NL" sz="709"/>
              <a:pPr>
                <a:spcBef>
                  <a:spcPct val="0"/>
                </a:spcBef>
                <a:buFontTx/>
                <a:buNone/>
              </a:pPr>
              <a:t>17</a:t>
            </a:fld>
            <a:endParaRPr lang="en-US" altLang="nl-NL" sz="709"/>
          </a:p>
        </p:txBody>
      </p:sp>
      <p:sp>
        <p:nvSpPr>
          <p:cNvPr id="7" name="PIJL-RECHTS 6"/>
          <p:cNvSpPr/>
          <p:nvPr/>
        </p:nvSpPr>
        <p:spPr>
          <a:xfrm rot="19185668">
            <a:off x="6045985" y="2044794"/>
            <a:ext cx="374511" cy="2531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rPr>
              <a:t>  </a:t>
            </a:r>
          </a:p>
        </p:txBody>
      </p:sp>
      <p:pic>
        <p:nvPicPr>
          <p:cNvPr id="8" name="Afbeelding 7"/>
          <p:cNvPicPr>
            <a:picLocks noChangeAspect="1"/>
          </p:cNvPicPr>
          <p:nvPr/>
        </p:nvPicPr>
        <p:blipFill>
          <a:blip r:embed="rId3"/>
          <a:stretch>
            <a:fillRect/>
          </a:stretch>
        </p:blipFill>
        <p:spPr>
          <a:xfrm>
            <a:off x="2286418" y="3448494"/>
            <a:ext cx="3128411" cy="1455691"/>
          </a:xfrm>
          <a:prstGeom prst="rect">
            <a:avLst/>
          </a:prstGeom>
        </p:spPr>
      </p:pic>
    </p:spTree>
    <p:extLst>
      <p:ext uri="{BB962C8B-B14F-4D97-AF65-F5344CB8AC3E}">
        <p14:creationId xmlns:p14="http://schemas.microsoft.com/office/powerpoint/2010/main" val="36210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3555726" y="3783807"/>
            <a:ext cx="3557588" cy="1257300"/>
          </a:xfrm>
          <a:prstGeom prst="rect">
            <a:avLst/>
          </a:prstGeom>
        </p:spPr>
      </p:pic>
      <p:pic>
        <p:nvPicPr>
          <p:cNvPr id="5" name="Afbeelding 4"/>
          <p:cNvPicPr>
            <a:picLocks noChangeAspect="1"/>
          </p:cNvPicPr>
          <p:nvPr/>
        </p:nvPicPr>
        <p:blipFill>
          <a:blip r:embed="rId3"/>
          <a:stretch>
            <a:fillRect/>
          </a:stretch>
        </p:blipFill>
        <p:spPr>
          <a:xfrm>
            <a:off x="1348201" y="1273627"/>
            <a:ext cx="6192031" cy="2591144"/>
          </a:xfrm>
          <a:prstGeom prst="rect">
            <a:avLst/>
          </a:prstGeom>
        </p:spPr>
      </p:pic>
      <p:sp>
        <p:nvSpPr>
          <p:cNvPr id="2" name="Titel 1"/>
          <p:cNvSpPr>
            <a:spLocks noGrp="1"/>
          </p:cNvSpPr>
          <p:nvPr>
            <p:ph type="title"/>
          </p:nvPr>
        </p:nvSpPr>
        <p:spPr>
          <a:xfrm>
            <a:off x="2147337" y="342422"/>
            <a:ext cx="5936983" cy="459701"/>
          </a:xfrm>
        </p:spPr>
        <p:txBody>
          <a:bodyPr>
            <a:normAutofit fontScale="90000"/>
          </a:bodyPr>
          <a:lstStyle/>
          <a:p>
            <a:pPr>
              <a:defRPr/>
            </a:pPr>
            <a:r>
              <a:rPr lang="nl-NL" dirty="0" smtClean="0"/>
              <a:t/>
            </a:r>
            <a:br>
              <a:rPr lang="nl-NL" dirty="0" smtClean="0"/>
            </a:br>
            <a:r>
              <a:rPr lang="nl-NL" dirty="0" smtClean="0"/>
              <a:t/>
            </a:r>
            <a:br>
              <a:rPr lang="nl-NL" dirty="0" smtClean="0"/>
            </a:br>
            <a:r>
              <a:rPr lang="nl-NL" sz="3100" dirty="0" err="1" smtClean="0">
                <a:latin typeface="Arial" panose="020B0604020202020204" pitchFamily="34" charset="0"/>
                <a:cs typeface="Arial" panose="020B0604020202020204" pitchFamily="34" charset="0"/>
              </a:rPr>
              <a:t>WorldCat</a:t>
            </a:r>
            <a:r>
              <a:rPr lang="nl-NL" sz="31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(wereldwijde bibliotheekcatalogus)  </a:t>
            </a:r>
            <a:r>
              <a:rPr lang="nl-NL" dirty="0" smtClean="0"/>
              <a:t/>
            </a:r>
            <a:br>
              <a:rPr lang="nl-NL" dirty="0" smtClean="0"/>
            </a:br>
            <a:r>
              <a:rPr lang="nl-NL" dirty="0" smtClean="0"/>
              <a:t/>
            </a:r>
            <a:br>
              <a:rPr lang="nl-NL" dirty="0" smtClean="0"/>
            </a:br>
            <a:endParaRPr lang="nl-NL" dirty="0"/>
          </a:p>
        </p:txBody>
      </p:sp>
      <p:sp>
        <p:nvSpPr>
          <p:cNvPr id="8" name="PIJL-RECHTS 7"/>
          <p:cNvSpPr/>
          <p:nvPr/>
        </p:nvSpPr>
        <p:spPr>
          <a:xfrm>
            <a:off x="2906618" y="4353948"/>
            <a:ext cx="765096" cy="291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latin typeface="Arial" panose="020B0604020202020204" pitchFamily="34" charset="0"/>
                <a:cs typeface="Arial" panose="020B0604020202020204" pitchFamily="34" charset="0"/>
              </a:rPr>
              <a:t>APA</a:t>
            </a:r>
            <a:r>
              <a:rPr lang="nl-NL" sz="1350" b="1" dirty="0">
                <a:solidFill>
                  <a:srgbClr val="000099"/>
                </a:solidFill>
              </a:rPr>
              <a:t>  </a:t>
            </a:r>
          </a:p>
        </p:txBody>
      </p:sp>
      <p:sp>
        <p:nvSpPr>
          <p:cNvPr id="9" name="Oval 7"/>
          <p:cNvSpPr>
            <a:spLocks noChangeArrowheads="1"/>
          </p:cNvSpPr>
          <p:nvPr/>
        </p:nvSpPr>
        <p:spPr bwMode="auto">
          <a:xfrm>
            <a:off x="5881182" y="1768301"/>
            <a:ext cx="877610" cy="327899"/>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sp>
        <p:nvSpPr>
          <p:cNvPr id="3" name="Tekstvak 2"/>
          <p:cNvSpPr txBox="1"/>
          <p:nvPr/>
        </p:nvSpPr>
        <p:spPr>
          <a:xfrm>
            <a:off x="366312" y="944874"/>
            <a:ext cx="5080612" cy="369332"/>
          </a:xfrm>
          <a:prstGeom prst="rect">
            <a:avLst/>
          </a:prstGeom>
          <a:noFill/>
        </p:spPr>
        <p:txBody>
          <a:bodyPr wrap="square">
            <a:spAutoFit/>
          </a:bodyPr>
          <a:lstStyle/>
          <a:p>
            <a:pPr algn="ctr">
              <a:defRPr/>
            </a:pPr>
            <a:r>
              <a:rPr lang="nl-NL" dirty="0">
                <a:latin typeface="Arial" panose="020B0604020202020204" pitchFamily="34" charset="0"/>
                <a:cs typeface="Arial" panose="020B0604020202020204" pitchFamily="34" charset="0"/>
              </a:rPr>
              <a:t>Ga naar je resultaat en klik op citeren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18</a:t>
            </a:fld>
            <a:endParaRPr lang="nl-NL"/>
          </a:p>
        </p:txBody>
      </p:sp>
    </p:spTree>
    <p:extLst>
      <p:ext uri="{BB962C8B-B14F-4D97-AF65-F5344CB8AC3E}">
        <p14:creationId xmlns:p14="http://schemas.microsoft.com/office/powerpoint/2010/main" val="356294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244197" y="1083871"/>
            <a:ext cx="6172200" cy="857250"/>
          </a:xfrm>
        </p:spPr>
        <p:txBody>
          <a:bodyPr>
            <a:noAutofit/>
          </a:bodyPr>
          <a:lstStyle/>
          <a:p>
            <a:r>
              <a:rPr lang="nl-NL" dirty="0" smtClean="0">
                <a:hlinkClick r:id="rId2"/>
              </a:rPr>
              <a:t>Scribbr</a:t>
            </a:r>
            <a:r>
              <a:rPr lang="nl-NL" dirty="0" smtClean="0"/>
              <a:t/>
            </a:r>
            <a:br>
              <a:rPr lang="nl-NL" dirty="0" smtClean="0"/>
            </a:br>
            <a:endParaRPr lang="nl-NL" dirty="0"/>
          </a:p>
        </p:txBody>
      </p:sp>
      <p:pic>
        <p:nvPicPr>
          <p:cNvPr id="4" name="Afbeelding 3"/>
          <p:cNvPicPr>
            <a:picLocks noChangeAspect="1"/>
          </p:cNvPicPr>
          <p:nvPr/>
        </p:nvPicPr>
        <p:blipFill>
          <a:blip r:embed="rId3"/>
          <a:stretch>
            <a:fillRect/>
          </a:stretch>
        </p:blipFill>
        <p:spPr>
          <a:xfrm>
            <a:off x="1132730" y="1908759"/>
            <a:ext cx="6485432" cy="3132348"/>
          </a:xfrm>
          <a:prstGeom prst="rect">
            <a:avLst/>
          </a:prstGeom>
        </p:spPr>
      </p:pic>
      <p:sp>
        <p:nvSpPr>
          <p:cNvPr id="5" name="Tijdelijke aanduiding voor dianummer 4"/>
          <p:cNvSpPr>
            <a:spLocks noGrp="1"/>
          </p:cNvSpPr>
          <p:nvPr>
            <p:ph type="sldNum" sz="quarter" idx="12"/>
          </p:nvPr>
        </p:nvSpPr>
        <p:spPr/>
        <p:txBody>
          <a:bodyPr/>
          <a:lstStyle/>
          <a:p>
            <a:fld id="{C6149A4C-FF88-4BD5-9F00-E822CED6800F}" type="slidenum">
              <a:rPr lang="nl-NL" smtClean="0"/>
              <a:t>19</a:t>
            </a:fld>
            <a:endParaRPr lang="nl-NL"/>
          </a:p>
        </p:txBody>
      </p:sp>
    </p:spTree>
    <p:extLst>
      <p:ext uri="{BB962C8B-B14F-4D97-AF65-F5344CB8AC3E}">
        <p14:creationId xmlns:p14="http://schemas.microsoft.com/office/powerpoint/2010/main" val="382480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1019" y="98324"/>
            <a:ext cx="3844544" cy="1396179"/>
          </a:xfrm>
        </p:spPr>
        <p:txBody>
          <a:bodyPr>
            <a:noAutofit/>
          </a:bodyPr>
          <a:lstStyle/>
          <a:p>
            <a:r>
              <a:rPr lang="nl-NL" sz="2400" dirty="0"/>
              <a:t>APA 6TH EDITION </a:t>
            </a:r>
            <a:br>
              <a:rPr lang="nl-NL" sz="2400" dirty="0"/>
            </a:br>
            <a:r>
              <a:rPr lang="nl-NL" sz="2400" dirty="0"/>
              <a:t/>
            </a:r>
            <a:br>
              <a:rPr lang="nl-NL" sz="2400" dirty="0"/>
            </a:br>
            <a:endParaRPr lang="nl-NL" sz="2400" dirty="0"/>
          </a:p>
        </p:txBody>
      </p:sp>
      <p:sp>
        <p:nvSpPr>
          <p:cNvPr id="3" name="Tijdelijke aanduiding voor inhoud 2"/>
          <p:cNvSpPr>
            <a:spLocks noGrp="1"/>
          </p:cNvSpPr>
          <p:nvPr>
            <p:ph idx="1"/>
          </p:nvPr>
        </p:nvSpPr>
        <p:spPr>
          <a:xfrm>
            <a:off x="88490" y="1769807"/>
            <a:ext cx="6961331" cy="2552156"/>
          </a:xfrm>
        </p:spPr>
        <p:txBody>
          <a:bodyPr>
            <a:normAutofit/>
          </a:bodyPr>
          <a:lstStyle/>
          <a:p>
            <a:pPr marL="0" indent="0">
              <a:buNone/>
            </a:pPr>
            <a:r>
              <a:rPr lang="nl-NL" b="1" dirty="0" smtClean="0">
                <a:solidFill>
                  <a:schemeClr val="accent4"/>
                </a:solidFill>
              </a:rPr>
              <a:t>A</a:t>
            </a:r>
            <a:r>
              <a:rPr lang="nl-NL" dirty="0" smtClean="0"/>
              <a:t>merican</a:t>
            </a:r>
            <a:r>
              <a:rPr lang="nl-NL" b="1" dirty="0"/>
              <a:t> </a:t>
            </a:r>
            <a:r>
              <a:rPr lang="nl-NL" b="1" dirty="0" smtClean="0">
                <a:solidFill>
                  <a:schemeClr val="accent4"/>
                </a:solidFill>
              </a:rPr>
              <a:t>P</a:t>
            </a:r>
            <a:r>
              <a:rPr lang="nl-NL" dirty="0" smtClean="0"/>
              <a:t>sychological </a:t>
            </a:r>
            <a:r>
              <a:rPr lang="nl-NL" b="1" dirty="0" smtClean="0">
                <a:solidFill>
                  <a:schemeClr val="accent4"/>
                </a:solidFill>
              </a:rPr>
              <a:t>A</a:t>
            </a:r>
            <a:r>
              <a:rPr lang="nl-NL" dirty="0" smtClean="0"/>
              <a:t>ssociation heeft regels </a:t>
            </a:r>
            <a:r>
              <a:rPr lang="nl-NL" dirty="0"/>
              <a:t>gepubliceerd </a:t>
            </a:r>
            <a:r>
              <a:rPr lang="nl-NL" dirty="0" smtClean="0"/>
              <a:t>over de </a:t>
            </a:r>
            <a:r>
              <a:rPr lang="nl-NL" dirty="0"/>
              <a:t>wijze </a:t>
            </a:r>
            <a:r>
              <a:rPr lang="nl-NL" dirty="0" smtClean="0"/>
              <a:t>waarop verwijzingen naar literatuur vermeld </a:t>
            </a:r>
            <a:r>
              <a:rPr lang="nl-NL" dirty="0"/>
              <a:t>moeten worden</a:t>
            </a:r>
            <a:r>
              <a:rPr lang="nl-NL" dirty="0" smtClean="0"/>
              <a:t>.</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a:t>
            </a:fld>
            <a:endParaRPr lang="nl-NL"/>
          </a:p>
        </p:txBody>
      </p:sp>
      <p:pic>
        <p:nvPicPr>
          <p:cNvPr id="5" name="Picture 8" descr="http://i36.tinypic.com/oa4zgj.jpg"/>
          <p:cNvPicPr>
            <a:picLocks noChangeAspect="1" noChangeArrowheads="1"/>
          </p:cNvPicPr>
          <p:nvPr/>
        </p:nvPicPr>
        <p:blipFill>
          <a:blip r:embed="rId3" cstate="print"/>
          <a:srcRect/>
          <a:stretch>
            <a:fillRect/>
          </a:stretch>
        </p:blipFill>
        <p:spPr bwMode="auto">
          <a:xfrm>
            <a:off x="7049821" y="1580096"/>
            <a:ext cx="1732265" cy="2476088"/>
          </a:xfrm>
          <a:prstGeom prst="rect">
            <a:avLst/>
          </a:prstGeom>
          <a:noFill/>
          <a:ln w="6350">
            <a:solidFill>
              <a:sysClr val="windowText" lastClr="000000"/>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60879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71800" y="195444"/>
            <a:ext cx="6172200" cy="857250"/>
          </a:xfrm>
        </p:spPr>
        <p:txBody>
          <a:bodyPr/>
          <a:lstStyle/>
          <a:p>
            <a:r>
              <a:rPr lang="nl-NL" dirty="0" smtClean="0"/>
              <a:t>APA in WORD </a:t>
            </a:r>
            <a:endParaRPr lang="nl-NL" dirty="0"/>
          </a:p>
        </p:txBody>
      </p:sp>
      <p:sp>
        <p:nvSpPr>
          <p:cNvPr id="3" name="Tijdelijke aanduiding voor inhoud 2"/>
          <p:cNvSpPr>
            <a:spLocks noGrp="1"/>
          </p:cNvSpPr>
          <p:nvPr>
            <p:ph idx="1"/>
          </p:nvPr>
        </p:nvSpPr>
        <p:spPr/>
        <p:txBody>
          <a:bodyPr/>
          <a:lstStyle/>
          <a:p>
            <a:endParaRPr lang="nl-NL" dirty="0"/>
          </a:p>
        </p:txBody>
      </p:sp>
      <p:sp>
        <p:nvSpPr>
          <p:cNvPr id="5" name="Oval 7"/>
          <p:cNvSpPr>
            <a:spLocks noChangeArrowheads="1"/>
          </p:cNvSpPr>
          <p:nvPr/>
        </p:nvSpPr>
        <p:spPr bwMode="auto">
          <a:xfrm>
            <a:off x="4842031" y="2139702"/>
            <a:ext cx="1170146" cy="437198"/>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722" tIns="30861" rIns="61722" bIns="30861"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650">
              <a:solidFill>
                <a:srgbClr val="FF0000"/>
              </a:solidFill>
            </a:endParaRPr>
          </a:p>
        </p:txBody>
      </p:sp>
      <p:pic>
        <p:nvPicPr>
          <p:cNvPr id="6" name="Afbeelding 5"/>
          <p:cNvPicPr>
            <a:picLocks noChangeAspect="1"/>
          </p:cNvPicPr>
          <p:nvPr/>
        </p:nvPicPr>
        <p:blipFill>
          <a:blip r:embed="rId2"/>
          <a:stretch>
            <a:fillRect/>
          </a:stretch>
        </p:blipFill>
        <p:spPr>
          <a:xfrm>
            <a:off x="660779" y="1156576"/>
            <a:ext cx="6847994" cy="1988685"/>
          </a:xfrm>
          <a:prstGeom prst="rect">
            <a:avLst/>
          </a:prstGeom>
        </p:spPr>
      </p:pic>
      <p:sp>
        <p:nvSpPr>
          <p:cNvPr id="7" name="Rechthoek 6"/>
          <p:cNvSpPr/>
          <p:nvPr/>
        </p:nvSpPr>
        <p:spPr>
          <a:xfrm>
            <a:off x="1871700" y="3413518"/>
            <a:ext cx="5786400" cy="738664"/>
          </a:xfrm>
          <a:prstGeom prst="rect">
            <a:avLst/>
          </a:prstGeom>
        </p:spPr>
        <p:txBody>
          <a:bodyPr wrap="square">
            <a:spAutoFit/>
          </a:bodyPr>
          <a:lstStyle/>
          <a:p>
            <a:r>
              <a:rPr lang="nl-NL" sz="1400" b="1" dirty="0">
                <a:latin typeface="Arial" panose="020B0604020202020204" pitchFamily="34" charset="0"/>
                <a:cs typeface="Arial" panose="020B0604020202020204" pitchFamily="34" charset="0"/>
              </a:rPr>
              <a:t>- </a:t>
            </a:r>
            <a:r>
              <a:rPr lang="nl-NL" sz="1400" b="1" dirty="0" smtClean="0">
                <a:latin typeface="Arial" panose="020B0604020202020204" pitchFamily="34" charset="0"/>
                <a:cs typeface="Arial" panose="020B0604020202020204" pitchFamily="34" charset="0"/>
              </a:rPr>
              <a:t> </a:t>
            </a:r>
            <a:r>
              <a:rPr lang="nl-NL" sz="1400" b="1" dirty="0">
                <a:latin typeface="Arial" panose="020B0604020202020204" pitchFamily="34" charset="0"/>
                <a:cs typeface="Arial" panose="020B0604020202020204" pitchFamily="34" charset="0"/>
              </a:rPr>
              <a:t> </a:t>
            </a:r>
            <a:r>
              <a:rPr lang="nl-NL" sz="1400" dirty="0" smtClean="0">
                <a:latin typeface="Arial" panose="020B0604020202020204" pitchFamily="34" charset="0"/>
                <a:cs typeface="Arial" panose="020B0604020202020204" pitchFamily="34" charset="0"/>
              </a:rPr>
              <a:t>Tabblad </a:t>
            </a:r>
            <a:r>
              <a:rPr lang="nl-NL" sz="1400" dirty="0">
                <a:latin typeface="Arial" panose="020B0604020202020204" pitchFamily="34" charset="0"/>
                <a:cs typeface="Arial" panose="020B0604020202020204" pitchFamily="34" charset="0"/>
              </a:rPr>
              <a:t>verwijzingen</a:t>
            </a:r>
          </a:p>
          <a:p>
            <a:pPr marL="214313" indent="-214313">
              <a:buFontTx/>
              <a:buChar char="-"/>
            </a:pPr>
            <a:r>
              <a:rPr lang="nl-NL" sz="1400" dirty="0">
                <a:latin typeface="Arial" panose="020B0604020202020204" pitchFamily="34" charset="0"/>
                <a:cs typeface="Arial" panose="020B0604020202020204" pitchFamily="34" charset="0"/>
              </a:rPr>
              <a:t>APA </a:t>
            </a:r>
          </a:p>
          <a:p>
            <a:pPr marL="214313" indent="-214313">
              <a:buFontTx/>
              <a:buChar char="-"/>
            </a:pPr>
            <a:r>
              <a:rPr lang="nl-NL" sz="1400" dirty="0">
                <a:latin typeface="Arial" panose="020B0604020202020204" pitchFamily="34" charset="0"/>
                <a:cs typeface="Arial" panose="020B0604020202020204" pitchFamily="34" charset="0"/>
              </a:rPr>
              <a:t>Citaat invoegen daarna nieuwe bron toevoegen </a:t>
            </a:r>
          </a:p>
        </p:txBody>
      </p:sp>
      <p:sp>
        <p:nvSpPr>
          <p:cNvPr id="9" name="Pijl-links 8"/>
          <p:cNvSpPr/>
          <p:nvPr/>
        </p:nvSpPr>
        <p:spPr>
          <a:xfrm rot="1453267">
            <a:off x="5681276" y="2064914"/>
            <a:ext cx="510643" cy="2142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Pijl-links 10"/>
          <p:cNvSpPr/>
          <p:nvPr/>
        </p:nvSpPr>
        <p:spPr>
          <a:xfrm rot="1453267">
            <a:off x="4611653" y="2364434"/>
            <a:ext cx="626961" cy="19638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20</a:t>
            </a:fld>
            <a:endParaRPr lang="nl-NL"/>
          </a:p>
        </p:txBody>
      </p:sp>
    </p:spTree>
    <p:extLst>
      <p:ext uri="{BB962C8B-B14F-4D97-AF65-F5344CB8AC3E}">
        <p14:creationId xmlns:p14="http://schemas.microsoft.com/office/powerpoint/2010/main" val="325519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1465198"/>
            <a:ext cx="3177834" cy="304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835030" y="1163553"/>
            <a:ext cx="2348720" cy="2585323"/>
          </a:xfrm>
          <a:prstGeom prst="rect">
            <a:avLst/>
          </a:prstGeom>
          <a:noFill/>
        </p:spPr>
        <p:txBody>
          <a:bodyPr wrap="none" rtlCol="0">
            <a:spAutoFit/>
          </a:bodyPr>
          <a:lstStyle/>
          <a:p>
            <a:endParaRPr lang="nl-NL" sz="1350" dirty="0"/>
          </a:p>
          <a:p>
            <a:r>
              <a:rPr lang="nl-NL" dirty="0">
                <a:latin typeface="Arial" panose="020B0604020202020204" pitchFamily="34" charset="0"/>
                <a:cs typeface="Arial" panose="020B0604020202020204" pitchFamily="34" charset="0"/>
              </a:rPr>
              <a:t>1.Bij het invoeren van een</a:t>
            </a:r>
          </a:p>
          <a:p>
            <a:r>
              <a:rPr lang="nl-NL" b="1" dirty="0">
                <a:latin typeface="Arial" panose="020B0604020202020204" pitchFamily="34" charset="0"/>
                <a:cs typeface="Arial" panose="020B0604020202020204" pitchFamily="34" charset="0"/>
              </a:rPr>
              <a:t>nieuwe bron </a:t>
            </a:r>
          </a:p>
          <a:p>
            <a:r>
              <a:rPr lang="nl-NL" dirty="0">
                <a:latin typeface="Arial" panose="020B0604020202020204" pitchFamily="34" charset="0"/>
                <a:cs typeface="Arial" panose="020B0604020202020204" pitchFamily="34" charset="0"/>
              </a:rPr>
              <a:t>Is het handig </a:t>
            </a:r>
          </a:p>
          <a:p>
            <a:r>
              <a:rPr lang="nl-NL" dirty="0">
                <a:latin typeface="Arial" panose="020B0604020202020204" pitchFamily="34" charset="0"/>
                <a:cs typeface="Arial" panose="020B0604020202020204" pitchFamily="34" charset="0"/>
              </a:rPr>
              <a:t>een vinkje te zetten bij </a:t>
            </a:r>
          </a:p>
          <a:p>
            <a:r>
              <a:rPr lang="nl-NL" dirty="0">
                <a:solidFill>
                  <a:srgbClr val="7030A0"/>
                </a:solidFill>
                <a:latin typeface="Arial" panose="020B0604020202020204" pitchFamily="34" charset="0"/>
                <a:cs typeface="Arial" panose="020B0604020202020204" pitchFamily="34" charset="0"/>
              </a:rPr>
              <a:t>alle bibliografievelden </a:t>
            </a:r>
          </a:p>
          <a:p>
            <a:r>
              <a:rPr lang="nl-NL" dirty="0">
                <a:latin typeface="Arial" panose="020B0604020202020204" pitchFamily="34" charset="0"/>
                <a:cs typeface="Arial" panose="020B0604020202020204" pitchFamily="34" charset="0"/>
              </a:rPr>
              <a:t>weergeven </a:t>
            </a:r>
          </a:p>
          <a:p>
            <a:endParaRPr lang="nl-NL" dirty="0">
              <a:solidFill>
                <a:srgbClr val="002060"/>
              </a:solidFill>
              <a:latin typeface="Arial" panose="020B0604020202020204" pitchFamily="34" charset="0"/>
              <a:cs typeface="Arial" panose="020B0604020202020204" pitchFamily="34" charset="0"/>
            </a:endParaRPr>
          </a:p>
          <a:p>
            <a:endParaRPr lang="nl-NL" dirty="0">
              <a:solidFill>
                <a:srgbClr val="002060"/>
              </a:solidFill>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2. De </a:t>
            </a:r>
            <a:r>
              <a:rPr lang="nl-NL" dirty="0">
                <a:solidFill>
                  <a:srgbClr val="7030A0"/>
                </a:solidFill>
                <a:latin typeface="Arial" panose="020B0604020202020204" pitchFamily="34" charset="0"/>
                <a:cs typeface="Arial" panose="020B0604020202020204" pitchFamily="34" charset="0"/>
              </a:rPr>
              <a:t>rode sterretjes </a:t>
            </a:r>
            <a:r>
              <a:rPr lang="nl-NL" dirty="0">
                <a:latin typeface="Arial" panose="020B0604020202020204" pitchFamily="34" charset="0"/>
                <a:cs typeface="Arial" panose="020B0604020202020204" pitchFamily="34" charset="0"/>
              </a:rPr>
              <a:t>geven</a:t>
            </a:r>
          </a:p>
          <a:p>
            <a:r>
              <a:rPr lang="nl-NL" dirty="0">
                <a:latin typeface="Arial" panose="020B0604020202020204" pitchFamily="34" charset="0"/>
                <a:cs typeface="Arial" panose="020B0604020202020204" pitchFamily="34" charset="0"/>
              </a:rPr>
              <a:t>meestal aan welke velden </a:t>
            </a:r>
          </a:p>
          <a:p>
            <a:r>
              <a:rPr lang="nl-NL" dirty="0">
                <a:latin typeface="Arial" panose="020B0604020202020204" pitchFamily="34" charset="0"/>
                <a:cs typeface="Arial" panose="020B0604020202020204" pitchFamily="34" charset="0"/>
              </a:rPr>
              <a:t>verplicht zijn om in te vullen </a:t>
            </a:r>
          </a:p>
        </p:txBody>
      </p:sp>
      <p:sp>
        <p:nvSpPr>
          <p:cNvPr id="7" name="Oval 7"/>
          <p:cNvSpPr>
            <a:spLocks noChangeArrowheads="1"/>
          </p:cNvSpPr>
          <p:nvPr/>
        </p:nvSpPr>
        <p:spPr bwMode="auto">
          <a:xfrm>
            <a:off x="1180853" y="3979208"/>
            <a:ext cx="646371" cy="437198"/>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722" tIns="30861" rIns="61722" bIns="30861"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65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367" y="2492007"/>
            <a:ext cx="568207" cy="125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C6149A4C-FF88-4BD5-9F00-E822CED6800F}" type="slidenum">
              <a:rPr lang="nl-NL" smtClean="0"/>
              <a:t>21</a:t>
            </a:fld>
            <a:endParaRPr lang="nl-NL"/>
          </a:p>
        </p:txBody>
      </p:sp>
    </p:spTree>
    <p:extLst>
      <p:ext uri="{BB962C8B-B14F-4D97-AF65-F5344CB8AC3E}">
        <p14:creationId xmlns:p14="http://schemas.microsoft.com/office/powerpoint/2010/main" val="2833496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7262" y="6639"/>
            <a:ext cx="7039258" cy="857250"/>
          </a:xfrm>
        </p:spPr>
        <p:txBody>
          <a:bodyPr>
            <a:noAutofit/>
          </a:bodyPr>
          <a:lstStyle/>
          <a:p>
            <a:pPr algn="l"/>
            <a:r>
              <a:rPr lang="nl-NL" sz="2000" b="1" dirty="0" smtClean="0"/>
              <a:t>Bronnen </a:t>
            </a:r>
            <a:r>
              <a:rPr lang="nl-NL" sz="2000" b="1" dirty="0"/>
              <a:t>beheren</a:t>
            </a:r>
            <a:br>
              <a:rPr lang="nl-NL" sz="2000" b="1" dirty="0"/>
            </a:br>
            <a:r>
              <a:rPr lang="nl-NL" sz="2000" b="1" dirty="0" smtClean="0"/>
              <a:t>Heb </a:t>
            </a:r>
            <a:r>
              <a:rPr lang="nl-NL" sz="2000" b="1" dirty="0"/>
              <a:t>je de bron correct </a:t>
            </a:r>
            <a:r>
              <a:rPr lang="nl-NL" sz="2000" b="1" dirty="0" smtClean="0"/>
              <a:t>ingevoerd? Controleer  </a:t>
            </a:r>
            <a:r>
              <a:rPr lang="nl-NL" sz="2000" b="1" dirty="0"/>
              <a:t>in het vak </a:t>
            </a:r>
            <a:r>
              <a:rPr lang="nl-NL" sz="2000" b="1" dirty="0" smtClean="0"/>
              <a:t>  onderin </a:t>
            </a:r>
            <a:r>
              <a:rPr lang="nl-NL" sz="2000" b="1" dirty="0"/>
              <a:t>het </a:t>
            </a:r>
            <a:r>
              <a:rPr lang="nl-NL" sz="2000" b="1" dirty="0" smtClean="0"/>
              <a:t>invoerscherm </a:t>
            </a:r>
            <a:r>
              <a:rPr lang="nl-NL" sz="2000" b="1" dirty="0"/>
              <a:t>het resultaat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61" y="1152675"/>
            <a:ext cx="685800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7"/>
          <p:cNvSpPr>
            <a:spLocks noChangeArrowheads="1"/>
          </p:cNvSpPr>
          <p:nvPr/>
        </p:nvSpPr>
        <p:spPr bwMode="auto">
          <a:xfrm>
            <a:off x="883361" y="3783729"/>
            <a:ext cx="6372708" cy="1120456"/>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722" tIns="30861" rIns="61722" bIns="30861"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650">
              <a:solidFill>
                <a:srgbClr val="FF0000"/>
              </a:solidFill>
            </a:endParaRP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22</a:t>
            </a:fld>
            <a:endParaRPr lang="nl-NL"/>
          </a:p>
        </p:txBody>
      </p:sp>
    </p:spTree>
    <p:extLst>
      <p:ext uri="{BB962C8B-B14F-4D97-AF65-F5344CB8AC3E}">
        <p14:creationId xmlns:p14="http://schemas.microsoft.com/office/powerpoint/2010/main" val="369937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Referentietools</a:t>
            </a:r>
            <a:endParaRPr lang="nl-NL" dirty="0"/>
          </a:p>
        </p:txBody>
      </p:sp>
      <p:sp>
        <p:nvSpPr>
          <p:cNvPr id="3" name="Tijdelijke aanduiding voor inhoud 2"/>
          <p:cNvSpPr>
            <a:spLocks noGrp="1"/>
          </p:cNvSpPr>
          <p:nvPr>
            <p:ph idx="1"/>
          </p:nvPr>
        </p:nvSpPr>
        <p:spPr/>
        <p:txBody>
          <a:bodyPr/>
          <a:lstStyle/>
          <a:p>
            <a:endParaRPr lang="nl-NL"/>
          </a:p>
        </p:txBody>
      </p:sp>
      <p:pic>
        <p:nvPicPr>
          <p:cNvPr id="5" name="Afbeelding 4"/>
          <p:cNvPicPr>
            <a:picLocks noChangeAspect="1"/>
          </p:cNvPicPr>
          <p:nvPr/>
        </p:nvPicPr>
        <p:blipFill>
          <a:blip r:embed="rId2"/>
          <a:stretch>
            <a:fillRect/>
          </a:stretch>
        </p:blipFill>
        <p:spPr>
          <a:xfrm>
            <a:off x="177596" y="1156099"/>
            <a:ext cx="8691101" cy="3290718"/>
          </a:xfrm>
          <a:prstGeom prst="rect">
            <a:avLst/>
          </a:prstGeom>
        </p:spPr>
      </p:pic>
    </p:spTree>
    <p:extLst>
      <p:ext uri="{BB962C8B-B14F-4D97-AF65-F5344CB8AC3E}">
        <p14:creationId xmlns:p14="http://schemas.microsoft.com/office/powerpoint/2010/main" val="2913522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6955" y="204273"/>
            <a:ext cx="6794090" cy="857250"/>
          </a:xfrm>
        </p:spPr>
        <p:txBody>
          <a:bodyPr>
            <a:noAutofit/>
          </a:bodyPr>
          <a:lstStyle/>
          <a:p>
            <a:r>
              <a:rPr lang="nl-NL" dirty="0" smtClean="0">
                <a:solidFill>
                  <a:srgbClr val="7030A0"/>
                </a:solidFill>
              </a:rPr>
              <a:t>            </a:t>
            </a:r>
            <a:r>
              <a:rPr lang="nl-NL" dirty="0" smtClean="0"/>
              <a:t>APA </a:t>
            </a:r>
            <a:r>
              <a:rPr lang="nl-NL" dirty="0"/>
              <a:t>bronvermeldingen </a:t>
            </a:r>
            <a:r>
              <a:rPr lang="nl-NL" sz="2400" dirty="0">
                <a:solidFill>
                  <a:srgbClr val="7030A0"/>
                </a:solidFill>
              </a:rPr>
              <a:t/>
            </a:r>
            <a:br>
              <a:rPr lang="nl-NL" sz="2400" dirty="0">
                <a:solidFill>
                  <a:srgbClr val="7030A0"/>
                </a:solidFill>
              </a:rPr>
            </a:br>
            <a:endParaRPr lang="nl-NL" sz="2400" dirty="0">
              <a:solidFill>
                <a:srgbClr val="7030A0"/>
              </a:solidFill>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600" dirty="0" smtClean="0"/>
              <a:t>				LET OP!</a:t>
            </a:r>
          </a:p>
          <a:p>
            <a:pPr marL="0" indent="0">
              <a:buNone/>
            </a:pPr>
            <a:r>
              <a:rPr lang="nl-NL" dirty="0" smtClean="0"/>
              <a:t>	</a:t>
            </a:r>
          </a:p>
          <a:p>
            <a:pPr marL="0" indent="0">
              <a:buNone/>
            </a:pPr>
            <a:r>
              <a:rPr lang="nl-NL" sz="1900" dirty="0" smtClean="0"/>
              <a:t>	Altijd controleren</a:t>
            </a:r>
          </a:p>
          <a:p>
            <a:pPr marL="0" indent="0">
              <a:buNone/>
            </a:pPr>
            <a:r>
              <a:rPr lang="nl-NL" sz="1900" dirty="0" smtClean="0"/>
              <a:t>	Waar nodig</a:t>
            </a:r>
            <a:r>
              <a:rPr lang="nl-NL" sz="1900" dirty="0"/>
              <a:t> </a:t>
            </a:r>
            <a:r>
              <a:rPr lang="nl-NL" sz="1900" b="1" dirty="0" smtClean="0"/>
              <a:t>aanvullen/corrigeren</a:t>
            </a:r>
          </a:p>
          <a:p>
            <a:pPr marL="0" indent="0">
              <a:buNone/>
            </a:pPr>
            <a:r>
              <a:rPr lang="nl-NL" sz="1900" dirty="0" smtClean="0"/>
              <a:t>  </a:t>
            </a:r>
          </a:p>
          <a:p>
            <a:pPr marL="0" indent="0">
              <a:buNone/>
            </a:pPr>
            <a:r>
              <a:rPr lang="nl-NL" sz="1900" dirty="0" smtClean="0"/>
              <a:t>	Zorg dat je </a:t>
            </a:r>
            <a:r>
              <a:rPr lang="nl-NL" sz="1900" b="1" dirty="0" smtClean="0"/>
              <a:t>consequent</a:t>
            </a:r>
            <a:r>
              <a:rPr lang="nl-NL" sz="1900" dirty="0" smtClean="0"/>
              <a:t> bent met toepassen van de regels</a:t>
            </a:r>
          </a:p>
          <a:p>
            <a:pPr marL="0" indent="0">
              <a:buNone/>
            </a:pPr>
            <a:endParaRPr lang="nl-NL" sz="1900" dirty="0"/>
          </a:p>
          <a:p>
            <a:pPr marL="0" indent="0">
              <a:buNone/>
            </a:pPr>
            <a:r>
              <a:rPr lang="nl-NL" sz="1900" b="1" dirty="0" smtClean="0"/>
              <a:t>	Twijfel</a:t>
            </a:r>
            <a:r>
              <a:rPr lang="nl-NL" sz="1900" dirty="0" smtClean="0"/>
              <a:t> je over een regel?</a:t>
            </a:r>
          </a:p>
          <a:p>
            <a:pPr marL="0" indent="0">
              <a:buNone/>
            </a:pPr>
            <a:r>
              <a:rPr lang="nl-NL" sz="1900" dirty="0" smtClean="0"/>
              <a:t>	- Checken</a:t>
            </a:r>
          </a:p>
          <a:p>
            <a:pPr marL="0" indent="0">
              <a:buNone/>
            </a:pPr>
            <a:r>
              <a:rPr lang="nl-NL" sz="1900" dirty="0" smtClean="0"/>
              <a:t>	- Stel gerust je vragen</a:t>
            </a:r>
            <a:endParaRPr lang="nl-NL" sz="19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24</a:t>
            </a:fld>
            <a:endParaRPr lang="nl-NL"/>
          </a:p>
        </p:txBody>
      </p:sp>
    </p:spTree>
    <p:extLst>
      <p:ext uri="{BB962C8B-B14F-4D97-AF65-F5344CB8AC3E}">
        <p14:creationId xmlns:p14="http://schemas.microsoft.com/office/powerpoint/2010/main" val="311876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32604" y="15288"/>
            <a:ext cx="4629150" cy="642938"/>
          </a:xfrm>
        </p:spPr>
        <p:txBody>
          <a:bodyPr>
            <a:noAutofit/>
          </a:bodyPr>
          <a:lstStyle/>
          <a:p>
            <a:pPr>
              <a:defRPr/>
            </a:pPr>
            <a:r>
              <a:rPr lang="nl-NL" b="1" dirty="0" smtClean="0">
                <a:solidFill>
                  <a:srgbClr val="002060"/>
                </a:solidFill>
                <a:latin typeface="Arial" panose="020B0604020202020204" pitchFamily="34" charset="0"/>
                <a:cs typeface="Arial" panose="020B0604020202020204" pitchFamily="34" charset="0"/>
              </a:rPr>
              <a:t/>
            </a:r>
            <a:br>
              <a:rPr lang="nl-NL" b="1" dirty="0" smtClean="0">
                <a:solidFill>
                  <a:srgbClr val="002060"/>
                </a:solidFill>
                <a:latin typeface="Arial" panose="020B0604020202020204" pitchFamily="34" charset="0"/>
                <a:cs typeface="Arial" panose="020B0604020202020204" pitchFamily="34" charset="0"/>
              </a:rPr>
            </a:br>
            <a:r>
              <a:rPr lang="nl-NL" dirty="0" smtClean="0">
                <a:latin typeface="Arial" panose="020B0604020202020204" pitchFamily="34" charset="0"/>
                <a:cs typeface="Arial" panose="020B0604020202020204" pitchFamily="34" charset="0"/>
              </a:rPr>
              <a:t>Literatuurhelpdesk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3032829" y="1955335"/>
            <a:ext cx="4785063" cy="2545229"/>
          </a:xfrm>
        </p:spPr>
        <p:txBody>
          <a:bodyPr>
            <a:normAutofit lnSpcReduction="10000"/>
          </a:bodyPr>
          <a:lstStyle/>
          <a:p>
            <a:pPr marL="0" indent="0">
              <a:buNone/>
              <a:defRPr/>
            </a:pPr>
            <a:r>
              <a:rPr lang="nl-NL" dirty="0" smtClean="0">
                <a:solidFill>
                  <a:srgbClr val="002060"/>
                </a:solidFill>
                <a:latin typeface="Arial" panose="020B0604020202020204" pitchFamily="34" charset="0"/>
                <a:cs typeface="Arial" panose="020B0604020202020204" pitchFamily="34" charset="0"/>
              </a:rPr>
              <a:t>		</a:t>
            </a:r>
            <a:r>
              <a:rPr lang="nl-NL" dirty="0" smtClean="0">
                <a:solidFill>
                  <a:srgbClr val="7030A0"/>
                </a:solidFill>
                <a:latin typeface="Arial" panose="020B0604020202020204" pitchFamily="34" charset="0"/>
                <a:cs typeface="Arial" panose="020B0604020202020204" pitchFamily="34" charset="0"/>
              </a:rPr>
              <a:t>Jullie zoeken</a:t>
            </a:r>
          </a:p>
          <a:p>
            <a:pPr marL="0" indent="0">
              <a:buNone/>
              <a:defRPr/>
            </a:pPr>
            <a:r>
              <a:rPr lang="nl-NL" dirty="0" smtClean="0">
                <a:solidFill>
                  <a:srgbClr val="7030A0"/>
                </a:solidFill>
                <a:latin typeface="Arial" panose="020B0604020202020204" pitchFamily="34" charset="0"/>
                <a:cs typeface="Arial" panose="020B0604020202020204" pitchFamily="34" charset="0"/>
              </a:rPr>
              <a:t>		Wij ondersteunen</a:t>
            </a:r>
            <a:endParaRPr lang="nl-NL" dirty="0">
              <a:solidFill>
                <a:srgbClr val="7030A0"/>
              </a:solidFill>
              <a:latin typeface="Arial" panose="020B0604020202020204" pitchFamily="34" charset="0"/>
              <a:cs typeface="Arial" panose="020B0604020202020204" pitchFamily="34" charset="0"/>
            </a:endParaRPr>
          </a:p>
          <a:p>
            <a:pPr>
              <a:defRPr/>
            </a:pPr>
            <a:endParaRPr lang="nl-NL" dirty="0" smtClean="0">
              <a:latin typeface="Arial" panose="020B0604020202020204" pitchFamily="34" charset="0"/>
              <a:cs typeface="Arial" panose="020B0604020202020204" pitchFamily="34" charset="0"/>
            </a:endParaRPr>
          </a:p>
          <a:p>
            <a:pPr marL="0" indent="0">
              <a:buNone/>
              <a:defRPr/>
            </a:pPr>
            <a:endParaRPr lang="nl-NL" dirty="0">
              <a:latin typeface="Arial" panose="020B0604020202020204" pitchFamily="34" charset="0"/>
              <a:cs typeface="Arial" panose="020B0604020202020204" pitchFamily="34" charset="0"/>
            </a:endParaRPr>
          </a:p>
          <a:p>
            <a:pPr marL="0" indent="0">
              <a:buNone/>
              <a:defRPr/>
            </a:pPr>
            <a:endParaRPr lang="nl-NL" b="1" dirty="0" smtClean="0">
              <a:solidFill>
                <a:srgbClr val="002060"/>
              </a:solidFill>
              <a:latin typeface="Arial" panose="020B0604020202020204" pitchFamily="34" charset="0"/>
              <a:cs typeface="Arial" panose="020B0604020202020204" pitchFamily="34" charset="0"/>
            </a:endParaRPr>
          </a:p>
          <a:p>
            <a:pPr marL="0" indent="0">
              <a:buNone/>
              <a:defRPr/>
            </a:pPr>
            <a:r>
              <a:rPr lang="nl-NL" b="1" dirty="0" smtClean="0">
                <a:solidFill>
                  <a:srgbClr val="002060"/>
                </a:solidFill>
                <a:latin typeface="Arial" panose="020B0604020202020204" pitchFamily="34" charset="0"/>
                <a:cs typeface="Arial" panose="020B0604020202020204" pitchFamily="34" charset="0"/>
                <a:hlinkClick r:id="rId2"/>
              </a:rPr>
              <a:t>literatuurhelpdeskmoller@fontys.nl</a:t>
            </a:r>
            <a:endParaRPr lang="nl-NL" b="1" dirty="0" smtClean="0">
              <a:solidFill>
                <a:srgbClr val="002060"/>
              </a:solidFill>
              <a:latin typeface="Arial" panose="020B0604020202020204" pitchFamily="34" charset="0"/>
              <a:cs typeface="Arial" panose="020B0604020202020204" pitchFamily="34" charset="0"/>
            </a:endParaRPr>
          </a:p>
          <a:p>
            <a:pPr marL="0" indent="0">
              <a:buNone/>
              <a:defRPr/>
            </a:pPr>
            <a:r>
              <a:rPr lang="nl-NL" b="1" dirty="0" smtClean="0">
                <a:solidFill>
                  <a:srgbClr val="002060"/>
                </a:solidFill>
                <a:latin typeface="Arial" panose="020B0604020202020204" pitchFamily="34" charset="0"/>
                <a:cs typeface="Arial" panose="020B0604020202020204" pitchFamily="34" charset="0"/>
              </a:rPr>
              <a:t> </a:t>
            </a:r>
          </a:p>
          <a:p>
            <a:pPr>
              <a:defRPr/>
            </a:pPr>
            <a:endParaRPr lang="nl-NL" dirty="0" smtClean="0">
              <a:solidFill>
                <a:srgbClr val="002060"/>
              </a:solidFill>
            </a:endParaRPr>
          </a:p>
          <a:p>
            <a:pPr>
              <a:defRPr/>
            </a:pPr>
            <a:endParaRPr lang="nl-NL" dirty="0" smtClean="0"/>
          </a:p>
        </p:txBody>
      </p:sp>
      <p:pic>
        <p:nvPicPr>
          <p:cNvPr id="2050" name="Afbeelding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209" y="1955335"/>
            <a:ext cx="1471234" cy="114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25</a:t>
            </a:fld>
            <a:endParaRPr lang="nl-NL"/>
          </a:p>
        </p:txBody>
      </p:sp>
    </p:spTree>
    <p:extLst>
      <p:ext uri="{BB962C8B-B14F-4D97-AF65-F5344CB8AC3E}">
        <p14:creationId xmlns:p14="http://schemas.microsoft.com/office/powerpoint/2010/main" val="1259303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631">
                <a:solidFill>
                  <a:schemeClr val="tx1"/>
                </a:solidFill>
                <a:latin typeface="Times New Roman" pitchFamily="18" charset="0"/>
              </a:defRPr>
            </a:lvl1pPr>
            <a:lvl2pPr marL="376118" indent="-144661" eaLnBrk="0" hangingPunct="0">
              <a:spcBef>
                <a:spcPct val="20000"/>
              </a:spcBef>
              <a:buChar char="–"/>
              <a:defRPr sz="1406">
                <a:solidFill>
                  <a:schemeClr val="tx1"/>
                </a:solidFill>
                <a:latin typeface="Times New Roman" pitchFamily="18" charset="0"/>
              </a:defRPr>
            </a:lvl2pPr>
            <a:lvl3pPr marL="578644" indent="-115729" eaLnBrk="0" hangingPunct="0">
              <a:spcBef>
                <a:spcPct val="20000"/>
              </a:spcBef>
              <a:buChar char="•"/>
              <a:defRPr sz="1238">
                <a:solidFill>
                  <a:schemeClr val="tx1"/>
                </a:solidFill>
                <a:latin typeface="Times New Roman" pitchFamily="18" charset="0"/>
              </a:defRPr>
            </a:lvl3pPr>
            <a:lvl4pPr marL="810101" indent="-115729" eaLnBrk="0" hangingPunct="0">
              <a:spcBef>
                <a:spcPct val="20000"/>
              </a:spcBef>
              <a:buChar char="–"/>
              <a:defRPr sz="1013">
                <a:solidFill>
                  <a:schemeClr val="tx1"/>
                </a:solidFill>
                <a:latin typeface="Times New Roman" pitchFamily="18" charset="0"/>
              </a:defRPr>
            </a:lvl4pPr>
            <a:lvl5pPr marL="1041559" indent="-115729" eaLnBrk="0" hangingPunct="0">
              <a:spcBef>
                <a:spcPct val="20000"/>
              </a:spcBef>
              <a:buChar char="»"/>
              <a:defRPr sz="1013">
                <a:solidFill>
                  <a:schemeClr val="tx1"/>
                </a:solidFill>
                <a:latin typeface="Times New Roman" pitchFamily="18" charset="0"/>
              </a:defRPr>
            </a:lvl5pPr>
            <a:lvl6pPr marL="1273016" indent="-115729" eaLnBrk="0" fontAlgn="base" hangingPunct="0">
              <a:spcBef>
                <a:spcPct val="20000"/>
              </a:spcBef>
              <a:spcAft>
                <a:spcPct val="0"/>
              </a:spcAft>
              <a:buChar char="»"/>
              <a:defRPr sz="1013">
                <a:solidFill>
                  <a:schemeClr val="tx1"/>
                </a:solidFill>
                <a:latin typeface="Times New Roman" pitchFamily="18" charset="0"/>
              </a:defRPr>
            </a:lvl6pPr>
            <a:lvl7pPr marL="1504474" indent="-115729" eaLnBrk="0" fontAlgn="base" hangingPunct="0">
              <a:spcBef>
                <a:spcPct val="20000"/>
              </a:spcBef>
              <a:spcAft>
                <a:spcPct val="0"/>
              </a:spcAft>
              <a:buChar char="»"/>
              <a:defRPr sz="1013">
                <a:solidFill>
                  <a:schemeClr val="tx1"/>
                </a:solidFill>
                <a:latin typeface="Times New Roman" pitchFamily="18" charset="0"/>
              </a:defRPr>
            </a:lvl7pPr>
            <a:lvl8pPr marL="1735931" indent="-115729" eaLnBrk="0" fontAlgn="base" hangingPunct="0">
              <a:spcBef>
                <a:spcPct val="20000"/>
              </a:spcBef>
              <a:spcAft>
                <a:spcPct val="0"/>
              </a:spcAft>
              <a:buChar char="»"/>
              <a:defRPr sz="1013">
                <a:solidFill>
                  <a:schemeClr val="tx1"/>
                </a:solidFill>
                <a:latin typeface="Times New Roman" pitchFamily="18" charset="0"/>
              </a:defRPr>
            </a:lvl8pPr>
            <a:lvl9pPr marL="1967389" indent="-115729" eaLnBrk="0" fontAlgn="base" hangingPunct="0">
              <a:spcBef>
                <a:spcPct val="20000"/>
              </a:spcBef>
              <a:spcAft>
                <a:spcPct val="0"/>
              </a:spcAft>
              <a:buChar char="»"/>
              <a:defRPr sz="1013">
                <a:solidFill>
                  <a:schemeClr val="tx1"/>
                </a:solidFill>
                <a:latin typeface="Times New Roman" pitchFamily="18" charset="0"/>
              </a:defRPr>
            </a:lvl9pPr>
          </a:lstStyle>
          <a:p>
            <a:pPr eaLnBrk="1" hangingPunct="1">
              <a:spcBef>
                <a:spcPct val="0"/>
              </a:spcBef>
              <a:buFontTx/>
              <a:buNone/>
            </a:pPr>
            <a:fld id="{EEDBA9B2-0EF5-4DE2-B498-28F4DA76463C}" type="slidenum">
              <a:rPr lang="nl-NL" altLang="nl-NL" sz="731">
                <a:latin typeface="Arial" charset="0"/>
                <a:ea typeface="ＭＳ Ｐゴシック" pitchFamily="34" charset="-128"/>
              </a:rPr>
              <a:pPr eaLnBrk="1" hangingPunct="1">
                <a:spcBef>
                  <a:spcPct val="0"/>
                </a:spcBef>
                <a:buFontTx/>
                <a:buNone/>
              </a:pPr>
              <a:t>26</a:t>
            </a:fld>
            <a:endParaRPr lang="nl-NL" altLang="nl-NL" sz="731">
              <a:latin typeface="Arial" charset="0"/>
              <a:ea typeface="ＭＳ Ｐゴシック" pitchFamily="34" charset="-128"/>
            </a:endParaRPr>
          </a:p>
        </p:txBody>
      </p:sp>
      <p:sp>
        <p:nvSpPr>
          <p:cNvPr id="81924" name="Tijdelijke aanduiding voor dianummer 3"/>
          <p:cNvSpPr txBox="1">
            <a:spLocks noGrp="1"/>
          </p:cNvSpPr>
          <p:nvPr/>
        </p:nvSpPr>
        <p:spPr bwMode="auto">
          <a:xfrm>
            <a:off x="5686693" y="4157395"/>
            <a:ext cx="119988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56C664DF-4FEC-41A5-B59E-23DC1B7E3872}" type="slidenum">
              <a:rPr lang="nl-NL" altLang="nl-NL" sz="563">
                <a:latin typeface="Arial" charset="0"/>
                <a:ea typeface="ＭＳ Ｐゴシック" pitchFamily="34" charset="-128"/>
              </a:rPr>
              <a:pPr algn="r" eaLnBrk="1" hangingPunct="1">
                <a:spcBef>
                  <a:spcPct val="0"/>
                </a:spcBef>
                <a:buFontTx/>
                <a:buNone/>
              </a:pPr>
              <a:t>26</a:t>
            </a:fld>
            <a:endParaRPr lang="nl-NL" altLang="nl-NL" sz="563">
              <a:latin typeface="Arial" charset="0"/>
              <a:ea typeface="ＭＳ Ｐゴシック" pitchFamily="34" charset="-128"/>
            </a:endParaRPr>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245" y="1640793"/>
            <a:ext cx="1499165" cy="242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6" name="Rechthoek 6"/>
          <p:cNvSpPr>
            <a:spLocks noChangeArrowheads="1"/>
          </p:cNvSpPr>
          <p:nvPr/>
        </p:nvSpPr>
        <p:spPr bwMode="auto">
          <a:xfrm>
            <a:off x="3114943" y="3172094"/>
            <a:ext cx="3471863"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800"/>
          </a:p>
          <a:p>
            <a:pPr eaLnBrk="1" hangingPunct="1">
              <a:spcBef>
                <a:spcPct val="0"/>
              </a:spcBef>
              <a:buFontTx/>
              <a:buNone/>
            </a:pPr>
            <a:endParaRPr lang="en-US" altLang="nl-NL" sz="1800"/>
          </a:p>
        </p:txBody>
      </p:sp>
      <p:sp>
        <p:nvSpPr>
          <p:cNvPr id="81927" name="Tekstvak 7"/>
          <p:cNvSpPr txBox="1">
            <a:spLocks noChangeArrowheads="1"/>
          </p:cNvSpPr>
          <p:nvPr/>
        </p:nvSpPr>
        <p:spPr bwMode="auto">
          <a:xfrm>
            <a:off x="4184776" y="1490848"/>
            <a:ext cx="2343845" cy="115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4" tIns="25717" rIns="51434" bIns="25717">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800" dirty="0">
              <a:solidFill>
                <a:srgbClr val="7030A0"/>
              </a:solidFill>
              <a:latin typeface="Arial" charset="0"/>
              <a:ea typeface="ＭＳ Ｐゴシック" pitchFamily="34" charset="-128"/>
            </a:endParaRPr>
          </a:p>
          <a:p>
            <a:pPr eaLnBrk="1" hangingPunct="1">
              <a:spcBef>
                <a:spcPct val="0"/>
              </a:spcBef>
              <a:buFontTx/>
              <a:buNone/>
            </a:pPr>
            <a:r>
              <a:rPr lang="nl-NL" altLang="nl-NL" sz="1800" dirty="0">
                <a:solidFill>
                  <a:srgbClr val="7030A0"/>
                </a:solidFill>
                <a:latin typeface="Arial" charset="0"/>
                <a:ea typeface="ＭＳ Ｐゴシック" pitchFamily="34" charset="-128"/>
              </a:rPr>
              <a:t>Succes met zoeken</a:t>
            </a:r>
          </a:p>
          <a:p>
            <a:pPr eaLnBrk="1" hangingPunct="1">
              <a:spcBef>
                <a:spcPct val="0"/>
              </a:spcBef>
              <a:buFontTx/>
              <a:buNone/>
            </a:pPr>
            <a:r>
              <a:rPr lang="nl-NL" altLang="nl-NL" sz="1800" dirty="0">
                <a:solidFill>
                  <a:srgbClr val="7030A0"/>
                </a:solidFill>
                <a:latin typeface="Arial" charset="0"/>
                <a:ea typeface="ＭＳ Ｐゴシック" pitchFamily="34" charset="-128"/>
              </a:rPr>
              <a:t>en met het toepassen</a:t>
            </a:r>
          </a:p>
          <a:p>
            <a:pPr eaLnBrk="1" hangingPunct="1">
              <a:spcBef>
                <a:spcPct val="0"/>
              </a:spcBef>
              <a:buFontTx/>
              <a:buNone/>
            </a:pPr>
            <a:r>
              <a:rPr lang="nl-NL" altLang="nl-NL" sz="1800" dirty="0">
                <a:solidFill>
                  <a:srgbClr val="7030A0"/>
                </a:solidFill>
                <a:latin typeface="Arial" charset="0"/>
                <a:ea typeface="ＭＳ Ｐゴシック" pitchFamily="34" charset="-128"/>
              </a:rPr>
              <a:t>van de APA-richtlijnen</a:t>
            </a:r>
          </a:p>
        </p:txBody>
      </p:sp>
    </p:spTree>
    <p:extLst>
      <p:ext uri="{BB962C8B-B14F-4D97-AF65-F5344CB8AC3E}">
        <p14:creationId xmlns:p14="http://schemas.microsoft.com/office/powerpoint/2010/main" val="16089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60D2E47A-4E36-4F00-A721-8B5BFF518760}" type="slidenum">
              <a:rPr lang="en-US" smtClean="0"/>
              <a:pPr>
                <a:defRPr/>
              </a:pPr>
              <a:t>3</a:t>
            </a:fld>
            <a:endParaRPr lang="en-US"/>
          </a:p>
        </p:txBody>
      </p:sp>
      <p:sp>
        <p:nvSpPr>
          <p:cNvPr id="6" name="Tijdelijke aanduiding voor inhoud 5"/>
          <p:cNvSpPr>
            <a:spLocks noGrp="1"/>
          </p:cNvSpPr>
          <p:nvPr>
            <p:ph idx="1"/>
          </p:nvPr>
        </p:nvSpPr>
        <p:spPr>
          <a:xfrm>
            <a:off x="1135500" y="2047756"/>
            <a:ext cx="6858001" cy="3379709"/>
          </a:xfrm>
        </p:spPr>
        <p:txBody>
          <a:bodyPr/>
          <a:lstStyle/>
          <a:p>
            <a:pPr marL="0" indent="0">
              <a:buNone/>
              <a:defRPr/>
            </a:pPr>
            <a:endParaRPr lang="nl-NL" sz="1650" dirty="0" smtClean="0">
              <a:latin typeface="Arial" panose="020B0604020202020204" pitchFamily="34" charset="0"/>
              <a:cs typeface="Arial" panose="020B0604020202020204" pitchFamily="34" charset="0"/>
            </a:endParaRPr>
          </a:p>
          <a:p>
            <a:pPr marL="0" indent="0">
              <a:buNone/>
              <a:defRPr/>
            </a:pPr>
            <a:r>
              <a:rPr lang="nl-NL" sz="1650" dirty="0" smtClean="0">
                <a:latin typeface="Arial" panose="020B0604020202020204" pitchFamily="34" charset="0"/>
                <a:cs typeface="Arial" panose="020B0604020202020204" pitchFamily="34" charset="0"/>
              </a:rPr>
              <a:t>Pagina </a:t>
            </a:r>
            <a:r>
              <a:rPr lang="nl-NL" sz="1650" dirty="0" smtClean="0">
                <a:latin typeface="Arial" panose="020B0604020202020204" pitchFamily="34" charset="0"/>
                <a:cs typeface="Arial" panose="020B0604020202020204" pitchFamily="34" charset="0"/>
                <a:hlinkClick r:id="rId3"/>
              </a:rPr>
              <a:t>bronvermelding</a:t>
            </a:r>
            <a:r>
              <a:rPr lang="nl-NL" sz="1650" dirty="0" smtClean="0">
                <a:latin typeface="Arial" panose="020B0604020202020204" pitchFamily="34" charset="0"/>
                <a:cs typeface="Arial" panose="020B0604020202020204" pitchFamily="34" charset="0"/>
              </a:rPr>
              <a:t> Mediatheek Moller </a:t>
            </a: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smtClean="0">
                <a:latin typeface="Arial" panose="020B0604020202020204" pitchFamily="34" charset="0"/>
                <a:cs typeface="Arial" panose="020B0604020202020204" pitchFamily="34" charset="0"/>
                <a:hlinkClick r:id="rId4"/>
              </a:rPr>
              <a:t>Pagina </a:t>
            </a:r>
            <a:r>
              <a:rPr lang="nl-NL" sz="1650" dirty="0">
                <a:latin typeface="Arial" panose="020B0604020202020204" pitchFamily="34" charset="0"/>
                <a:cs typeface="Arial" panose="020B0604020202020204" pitchFamily="34" charset="0"/>
                <a:hlinkClick r:id="rId4"/>
              </a:rPr>
              <a:t>over APA </a:t>
            </a:r>
            <a:r>
              <a:rPr lang="nl-NL" sz="1650" dirty="0" smtClean="0">
                <a:latin typeface="Arial" panose="020B0604020202020204" pitchFamily="34" charset="0"/>
                <a:cs typeface="Arial" panose="020B0604020202020204" pitchFamily="34" charset="0"/>
                <a:hlinkClick r:id="rId4"/>
              </a:rPr>
              <a:t>richtlijnen </a:t>
            </a:r>
            <a:r>
              <a:rPr lang="nl-NL" sz="1650" dirty="0">
                <a:latin typeface="Arial" panose="020B0604020202020204" pitchFamily="34" charset="0"/>
                <a:cs typeface="Arial" panose="020B0604020202020204" pitchFamily="34" charset="0"/>
              </a:rPr>
              <a:t>van </a:t>
            </a:r>
            <a:r>
              <a:rPr lang="nl-NL" sz="1650" dirty="0" smtClean="0">
                <a:latin typeface="Arial" panose="020B0604020202020204" pitchFamily="34" charset="0"/>
                <a:cs typeface="Arial" panose="020B0604020202020204" pitchFamily="34" charset="0"/>
              </a:rPr>
              <a:t>SURF met </a:t>
            </a:r>
            <a:r>
              <a:rPr lang="nl-NL" sz="1650" dirty="0">
                <a:latin typeface="Arial" panose="020B0604020202020204" pitchFamily="34" charset="0"/>
                <a:cs typeface="Arial" panose="020B0604020202020204" pitchFamily="34" charset="0"/>
              </a:rPr>
              <a:t>veel handige tips, handleidingen filmpjes en </a:t>
            </a:r>
            <a:r>
              <a:rPr lang="nl-NL" sz="1650" dirty="0" err="1">
                <a:latin typeface="Arial" panose="020B0604020202020204" pitchFamily="34" charset="0"/>
                <a:cs typeface="Arial" panose="020B0604020202020204" pitchFamily="34" charset="0"/>
              </a:rPr>
              <a:t>veelgestelde</a:t>
            </a:r>
            <a:r>
              <a:rPr lang="nl-NL" sz="1650" dirty="0">
                <a:latin typeface="Arial" panose="020B0604020202020204" pitchFamily="34" charset="0"/>
                <a:cs typeface="Arial" panose="020B0604020202020204" pitchFamily="34" charset="0"/>
              </a:rPr>
              <a:t> </a:t>
            </a:r>
            <a:r>
              <a:rPr lang="nl-NL" sz="1650" dirty="0" smtClean="0">
                <a:latin typeface="Arial" panose="020B0604020202020204" pitchFamily="34" charset="0"/>
                <a:cs typeface="Arial" panose="020B0604020202020204" pitchFamily="34" charset="0"/>
              </a:rPr>
              <a:t>vragen.</a:t>
            </a:r>
            <a:endParaRPr lang="nl-NL" sz="1650" dirty="0">
              <a:latin typeface="Arial" panose="020B0604020202020204" pitchFamily="34" charset="0"/>
              <a:cs typeface="Arial" panose="020B0604020202020204" pitchFamily="34" charset="0"/>
            </a:endParaRPr>
          </a:p>
          <a:p>
            <a:pPr marL="0" indent="0">
              <a:buNone/>
              <a:defRPr/>
            </a:pPr>
            <a:endParaRPr lang="nl-NL" dirty="0"/>
          </a:p>
        </p:txBody>
      </p:sp>
      <p:sp>
        <p:nvSpPr>
          <p:cNvPr id="59396" name="Rechthoek 6"/>
          <p:cNvSpPr>
            <a:spLocks noChangeArrowheads="1"/>
          </p:cNvSpPr>
          <p:nvPr/>
        </p:nvSpPr>
        <p:spPr bwMode="auto">
          <a:xfrm>
            <a:off x="-220717" y="208343"/>
            <a:ext cx="8681545" cy="178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nl-NL" altLang="nl-NL" sz="2800" b="1" dirty="0" smtClean="0">
              <a:solidFill>
                <a:srgbClr val="7030A0"/>
              </a:solidFill>
              <a:latin typeface="Arial" charset="0"/>
            </a:endParaRPr>
          </a:p>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r>
              <a:rPr lang="nl-NL" altLang="nl-NL" sz="2800" b="1" dirty="0" smtClean="0">
                <a:solidFill>
                  <a:srgbClr val="7030A0"/>
                </a:solidFill>
                <a:latin typeface="Arial" charset="0"/>
              </a:rPr>
              <a:t>Waar </a:t>
            </a:r>
            <a:r>
              <a:rPr lang="nl-NL" altLang="nl-NL" sz="2800" b="1" dirty="0">
                <a:solidFill>
                  <a:srgbClr val="7030A0"/>
                </a:solidFill>
                <a:latin typeface="Arial" charset="0"/>
              </a:rPr>
              <a:t>vind je </a:t>
            </a:r>
            <a:endParaRPr lang="nl-NL" altLang="nl-NL" sz="2800" b="1" dirty="0" smtClean="0">
              <a:solidFill>
                <a:srgbClr val="7030A0"/>
              </a:solidFill>
              <a:latin typeface="Arial" charset="0"/>
            </a:endParaRPr>
          </a:p>
          <a:p>
            <a:pPr algn="ctr" eaLnBrk="1" hangingPunct="1">
              <a:spcBef>
                <a:spcPct val="0"/>
              </a:spcBef>
              <a:buFontTx/>
              <a:buNone/>
            </a:pPr>
            <a:r>
              <a:rPr lang="nl-NL" altLang="nl-NL" sz="2800" b="1" dirty="0" smtClean="0">
                <a:solidFill>
                  <a:srgbClr val="7030A0"/>
                </a:solidFill>
                <a:latin typeface="Arial" charset="0"/>
              </a:rPr>
              <a:t>handige </a:t>
            </a:r>
            <a:r>
              <a:rPr lang="nl-NL" altLang="nl-NL" sz="2800" b="1" dirty="0">
                <a:solidFill>
                  <a:srgbClr val="7030A0"/>
                </a:solidFill>
                <a:latin typeface="Arial" charset="0"/>
              </a:rPr>
              <a:t>overzichtsinfo over APA regels? </a:t>
            </a:r>
            <a:endParaRPr lang="nl-NL" altLang="nl-NL" sz="2800" b="1" dirty="0">
              <a:solidFill>
                <a:srgbClr val="7030A0"/>
              </a:solidFill>
            </a:endParaRPr>
          </a:p>
        </p:txBody>
      </p:sp>
    </p:spTree>
    <p:extLst>
      <p:ext uri="{BB962C8B-B14F-4D97-AF65-F5344CB8AC3E}">
        <p14:creationId xmlns:p14="http://schemas.microsoft.com/office/powerpoint/2010/main" val="342721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06300" y="127819"/>
            <a:ext cx="5211000" cy="794213"/>
          </a:xfrm>
        </p:spPr>
        <p:txBody>
          <a:bodyPr>
            <a:normAutofit fontScale="90000"/>
          </a:bodyPr>
          <a:lstStyle/>
          <a:p>
            <a:r>
              <a:rPr lang="nl-NL" cap="none" dirty="0" smtClean="0"/>
              <a:t/>
            </a:r>
            <a:br>
              <a:rPr lang="nl-NL" cap="none" dirty="0" smtClean="0"/>
            </a:br>
            <a:r>
              <a:rPr lang="nl-NL" sz="2700" cap="none" dirty="0"/>
              <a:t/>
            </a:r>
            <a:br>
              <a:rPr lang="nl-NL" sz="2700" cap="none" dirty="0"/>
            </a:br>
            <a:r>
              <a:rPr lang="nl-NL" sz="2700" cap="none" dirty="0" smtClean="0"/>
              <a:t> </a:t>
            </a:r>
            <a:br>
              <a:rPr lang="nl-NL" sz="2700" cap="none" dirty="0" smtClean="0"/>
            </a:br>
            <a:r>
              <a:rPr lang="nl-NL" sz="2700" cap="none" dirty="0" smtClean="0"/>
              <a:t/>
            </a:r>
            <a:br>
              <a:rPr lang="nl-NL" sz="2700" cap="none" dirty="0" smtClean="0"/>
            </a:br>
            <a:r>
              <a:rPr lang="nl-NL" sz="2700" cap="none" dirty="0" smtClean="0"/>
              <a:t>APA-richtlijnen uitgelegd</a:t>
            </a:r>
            <a:endParaRPr lang="nl-NL" sz="2700" cap="none" dirty="0"/>
          </a:p>
        </p:txBody>
      </p:sp>
      <p:sp>
        <p:nvSpPr>
          <p:cNvPr id="8" name="Tekstvak 7"/>
          <p:cNvSpPr txBox="1"/>
          <p:nvPr/>
        </p:nvSpPr>
        <p:spPr>
          <a:xfrm>
            <a:off x="1952625" y="1804277"/>
            <a:ext cx="5562600" cy="1323439"/>
          </a:xfrm>
          <a:prstGeom prst="rect">
            <a:avLst/>
          </a:prstGeom>
          <a:noFill/>
        </p:spPr>
        <p:txBody>
          <a:bodyPr wrap="square" rtlCol="0">
            <a:spAutoFit/>
          </a:bodyPr>
          <a:lstStyle/>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Download gratis via: </a:t>
            </a:r>
            <a:r>
              <a:rPr lang="nl-NL" sz="2000" dirty="0" smtClean="0">
                <a:ea typeface="Verdana" panose="020B0604030504040204" pitchFamily="34" charset="0"/>
                <a:cs typeface="Verdana" panose="020B0604030504040204" pitchFamily="34" charset="0"/>
              </a:rPr>
              <a:t/>
            </a:r>
            <a:br>
              <a:rPr lang="nl-NL" sz="2000" dirty="0" smtClean="0">
                <a:ea typeface="Verdana" panose="020B0604030504040204" pitchFamily="34" charset="0"/>
                <a:cs typeface="Verdana" panose="020B0604030504040204" pitchFamily="34" charset="0"/>
              </a:rPr>
            </a:br>
            <a:r>
              <a:rPr lang="nl-NL" sz="2000" dirty="0" smtClean="0">
                <a:ea typeface="Verdana" panose="020B0604030504040204" pitchFamily="34" charset="0"/>
                <a:cs typeface="Verdana" panose="020B0604030504040204" pitchFamily="34" charset="0"/>
                <a:hlinkClick r:id="rId4"/>
              </a:rPr>
              <a:t>www.auteursrechten.nl </a:t>
            </a:r>
            <a:r>
              <a:rPr lang="nl-NL" sz="2000" dirty="0">
                <a:ea typeface="Verdana" panose="020B0604030504040204" pitchFamily="34" charset="0"/>
                <a:cs typeface="Verdana" panose="020B0604030504040204" pitchFamily="34" charset="0"/>
                <a:hlinkClick r:id="rId4"/>
              </a:rPr>
              <a:t>– APA-richtlijnen</a:t>
            </a: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Voor €3,95 bestellen via </a:t>
            </a:r>
            <a:r>
              <a:rPr lang="nl-NL" sz="2000" dirty="0">
                <a:ea typeface="Verdana" panose="020B0604030504040204" pitchFamily="34" charset="0"/>
                <a:cs typeface="Verdana" panose="020B0604030504040204" pitchFamily="34" charset="0"/>
                <a:hlinkClick r:id="rId5"/>
              </a:rPr>
              <a:t>StudyStore</a:t>
            </a:r>
            <a:endParaRPr lang="nl-NL" sz="2000" dirty="0">
              <a:ea typeface="Verdana" panose="020B0604030504040204" pitchFamily="34" charset="0"/>
              <a:cs typeface="Verdana" panose="020B0604030504040204" pitchFamily="34" charset="0"/>
            </a:endParaRPr>
          </a:p>
        </p:txBody>
      </p:sp>
      <p:sp>
        <p:nvSpPr>
          <p:cNvPr id="4" name="Tekstvak 3"/>
          <p:cNvSpPr txBox="1"/>
          <p:nvPr/>
        </p:nvSpPr>
        <p:spPr>
          <a:xfrm>
            <a:off x="1196622" y="3330222"/>
            <a:ext cx="184731" cy="369332"/>
          </a:xfrm>
          <a:prstGeom prst="rect">
            <a:avLst/>
          </a:prstGeom>
          <a:noFill/>
        </p:spPr>
        <p:txBody>
          <a:bodyPr wrap="none" rtlCol="0">
            <a:spAutoFit/>
          </a:bodyPr>
          <a:lstStyle/>
          <a:p>
            <a:endParaRPr lang="nl-NL" dirty="0"/>
          </a:p>
        </p:txBody>
      </p:sp>
      <p:pic>
        <p:nvPicPr>
          <p:cNvPr id="2" name="Afbeelding 1"/>
          <p:cNvPicPr>
            <a:picLocks noChangeAspect="1"/>
          </p:cNvPicPr>
          <p:nvPr/>
        </p:nvPicPr>
        <p:blipFill>
          <a:blip r:embed="rId6"/>
          <a:stretch>
            <a:fillRect/>
          </a:stretch>
        </p:blipFill>
        <p:spPr>
          <a:xfrm>
            <a:off x="7017300" y="1270341"/>
            <a:ext cx="1781690" cy="2650076"/>
          </a:xfrm>
          <a:prstGeom prst="rect">
            <a:avLst/>
          </a:prstGeom>
        </p:spPr>
      </p:pic>
    </p:spTree>
    <p:custDataLst>
      <p:tags r:id="rId1"/>
    </p:custDataLst>
    <p:extLst>
      <p:ext uri="{BB962C8B-B14F-4D97-AF65-F5344CB8AC3E}">
        <p14:creationId xmlns:p14="http://schemas.microsoft.com/office/powerpoint/2010/main" val="23190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90176" y="739951"/>
            <a:ext cx="5211000" cy="267300"/>
          </a:xfrm>
        </p:spPr>
        <p:txBody>
          <a:bodyPr>
            <a:noAutofit/>
          </a:bodyPr>
          <a:lstStyle/>
          <a:p>
            <a:r>
              <a:rPr lang="nl-NL" sz="2400" dirty="0" smtClean="0"/>
              <a:t>Bepaal </a:t>
            </a:r>
            <a:r>
              <a:rPr lang="nl-NL" sz="2400" dirty="0"/>
              <a:t>soort bron</a:t>
            </a:r>
            <a:r>
              <a:rPr lang="nl-NL" sz="2400" cap="none" dirty="0" smtClean="0"/>
              <a:t/>
            </a:r>
            <a:br>
              <a:rPr lang="nl-NL" sz="2400" cap="none" dirty="0" smtClean="0"/>
            </a:br>
            <a:endParaRPr lang="nl-NL" sz="2400" cap="none" dirty="0"/>
          </a:p>
        </p:txBody>
      </p:sp>
      <p:sp>
        <p:nvSpPr>
          <p:cNvPr id="8" name="Tekstvak 7"/>
          <p:cNvSpPr txBox="1"/>
          <p:nvPr/>
        </p:nvSpPr>
        <p:spPr>
          <a:xfrm>
            <a:off x="1958429" y="1809807"/>
            <a:ext cx="5512989" cy="2354491"/>
          </a:xfrm>
          <a:prstGeom prst="rect">
            <a:avLst/>
          </a:prstGeom>
          <a:noFill/>
        </p:spPr>
        <p:txBody>
          <a:bodyPr wrap="square" rtlCol="0">
            <a:spAutoFit/>
          </a:bodyPr>
          <a:lstStyle/>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p:txBody>
      </p:sp>
      <p:sp>
        <p:nvSpPr>
          <p:cNvPr id="5" name="Tekstvak 4"/>
          <p:cNvSpPr txBox="1"/>
          <p:nvPr/>
        </p:nvSpPr>
        <p:spPr>
          <a:xfrm>
            <a:off x="1890175" y="2438089"/>
            <a:ext cx="1730849" cy="2062103"/>
          </a:xfrm>
          <a:prstGeom prst="rect">
            <a:avLst/>
          </a:prstGeom>
          <a:noFill/>
        </p:spPr>
        <p:txBody>
          <a:bodyPr wrap="square" rtlCol="0">
            <a:spAutoFit/>
          </a:bodyPr>
          <a:lstStyle/>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boeken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artikelen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websites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tabellen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grafieken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interviews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afbeeldingen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t>
            </a:r>
          </a:p>
        </p:txBody>
      </p:sp>
      <p:sp>
        <p:nvSpPr>
          <p:cNvPr id="9" name="Tekstvak 8"/>
          <p:cNvSpPr txBox="1"/>
          <p:nvPr/>
        </p:nvSpPr>
        <p:spPr>
          <a:xfrm>
            <a:off x="1890175" y="1175408"/>
            <a:ext cx="5205569" cy="584775"/>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APA heeft verschillende richtlijnen voor verschillende soorten bronnen zoals:</a:t>
            </a:r>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070" y="2208028"/>
            <a:ext cx="1069673" cy="696625"/>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947" y="2381083"/>
            <a:ext cx="633623" cy="575294"/>
          </a:xfrm>
          <a:prstGeom prst="rect">
            <a:avLst/>
          </a:prstGeom>
        </p:spPr>
      </p:pic>
      <p:pic>
        <p:nvPicPr>
          <p:cNvPr id="1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9999" t="17500" r="1250" b="6250"/>
          <a:stretch/>
        </p:blipFill>
        <p:spPr>
          <a:xfrm>
            <a:off x="4258478" y="3178968"/>
            <a:ext cx="1065265" cy="915227"/>
          </a:xfrm>
          <a:prstGeom prst="rect">
            <a:avLst/>
          </a:prstGeom>
        </p:spPr>
      </p:pic>
      <p:pic>
        <p:nvPicPr>
          <p:cNvPr id="13" name="Afbeelding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947" y="3147618"/>
            <a:ext cx="1351817" cy="900648"/>
          </a:xfrm>
          <a:prstGeom prst="rect">
            <a:avLst/>
          </a:prstGeom>
        </p:spPr>
      </p:pic>
      <p:pic>
        <p:nvPicPr>
          <p:cNvPr id="14"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069" y="4154331"/>
            <a:ext cx="1250351" cy="499000"/>
          </a:xfrm>
          <a:prstGeom prst="rect">
            <a:avLst/>
          </a:prstGeom>
        </p:spPr>
      </p:pic>
      <p:sp>
        <p:nvSpPr>
          <p:cNvPr id="4" name="Tijdelijke aanduiding voor dianummer 3"/>
          <p:cNvSpPr>
            <a:spLocks noGrp="1"/>
          </p:cNvSpPr>
          <p:nvPr>
            <p:ph type="sldNum" sz="quarter" idx="12"/>
          </p:nvPr>
        </p:nvSpPr>
        <p:spPr/>
        <p:txBody>
          <a:bodyPr/>
          <a:lstStyle/>
          <a:p>
            <a:fld id="{C6149A4C-FF88-4BD5-9F00-E822CED6800F}" type="slidenum">
              <a:rPr lang="nl-NL" smtClean="0"/>
              <a:t>5</a:t>
            </a:fld>
            <a:endParaRPr lang="nl-NL"/>
          </a:p>
        </p:txBody>
      </p:sp>
    </p:spTree>
    <p:custDataLst>
      <p:tags r:id="rId1"/>
    </p:custDataLst>
    <p:extLst>
      <p:ext uri="{BB962C8B-B14F-4D97-AF65-F5344CB8AC3E}">
        <p14:creationId xmlns:p14="http://schemas.microsoft.com/office/powerpoint/2010/main" val="74474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5045" y="108155"/>
            <a:ext cx="4092484" cy="648929"/>
          </a:xfrm>
        </p:spPr>
        <p:txBody>
          <a:bodyPr>
            <a:normAutofit fontScale="90000"/>
          </a:bodyPr>
          <a:lstStyle/>
          <a:p>
            <a:r>
              <a:rPr lang="nl-NL" sz="3100" dirty="0" smtClean="0">
                <a:solidFill>
                  <a:srgbClr val="7030A0"/>
                </a:solidFill>
              </a:rPr>
              <a:t/>
            </a:r>
            <a:br>
              <a:rPr lang="nl-NL" sz="3100" dirty="0" smtClean="0">
                <a:solidFill>
                  <a:srgbClr val="7030A0"/>
                </a:solidFill>
              </a:rPr>
            </a:br>
            <a:r>
              <a:rPr lang="nl-NL" sz="3100" dirty="0">
                <a:solidFill>
                  <a:srgbClr val="7030A0"/>
                </a:solidFill>
              </a:rPr>
              <a:t/>
            </a:r>
            <a:br>
              <a:rPr lang="nl-NL" sz="3100" dirty="0">
                <a:solidFill>
                  <a:srgbClr val="7030A0"/>
                </a:solidFill>
              </a:rPr>
            </a:br>
            <a:r>
              <a:rPr lang="nl-NL" sz="3100" dirty="0" smtClean="0">
                <a:solidFill>
                  <a:srgbClr val="7030A0"/>
                </a:solidFill>
              </a:rPr>
              <a:t/>
            </a:r>
            <a:br>
              <a:rPr lang="nl-NL" sz="3100" dirty="0" smtClean="0">
                <a:solidFill>
                  <a:srgbClr val="7030A0"/>
                </a:solidFill>
              </a:rPr>
            </a:br>
            <a:r>
              <a:rPr lang="nl-NL" sz="3100" dirty="0">
                <a:solidFill>
                  <a:srgbClr val="7030A0"/>
                </a:solidFill>
              </a:rPr>
              <a:t/>
            </a:r>
            <a:br>
              <a:rPr lang="nl-NL" sz="3100" dirty="0">
                <a:solidFill>
                  <a:srgbClr val="7030A0"/>
                </a:solidFill>
              </a:rPr>
            </a:br>
            <a:r>
              <a:rPr lang="nl-NL" sz="3100" dirty="0" smtClean="0">
                <a:solidFill>
                  <a:srgbClr val="7030A0"/>
                </a:solidFill>
              </a:rPr>
              <a:t/>
            </a:r>
            <a:br>
              <a:rPr lang="nl-NL" sz="3100" dirty="0" smtClean="0">
                <a:solidFill>
                  <a:srgbClr val="7030A0"/>
                </a:solidFill>
              </a:rPr>
            </a:br>
            <a:r>
              <a:rPr lang="nl-NL" sz="2700" dirty="0">
                <a:solidFill>
                  <a:srgbClr val="7030A0"/>
                </a:solidFill>
              </a:rPr>
              <a:t/>
            </a:r>
            <a:br>
              <a:rPr lang="nl-NL" sz="2700" dirty="0">
                <a:solidFill>
                  <a:srgbClr val="7030A0"/>
                </a:solidFill>
              </a:rPr>
            </a:br>
            <a:endParaRPr lang="nl-NL" sz="2700" dirty="0">
              <a:solidFill>
                <a:srgbClr val="7030A0"/>
              </a:solidFill>
            </a:endParaRPr>
          </a:p>
        </p:txBody>
      </p:sp>
      <p:sp>
        <p:nvSpPr>
          <p:cNvPr id="3" name="Tijdelijke aanduiding voor inhoud 2"/>
          <p:cNvSpPr>
            <a:spLocks noGrp="1"/>
          </p:cNvSpPr>
          <p:nvPr>
            <p:ph idx="1"/>
          </p:nvPr>
        </p:nvSpPr>
        <p:spPr>
          <a:xfrm>
            <a:off x="1547664" y="1651819"/>
            <a:ext cx="6867674" cy="4130935"/>
          </a:xfrm>
        </p:spPr>
        <p:txBody>
          <a:bodyPr/>
          <a:lstStyle/>
          <a:p>
            <a:pPr marL="0" indent="0">
              <a:buNone/>
            </a:pPr>
            <a:endParaRPr lang="nl-NL" sz="1200" dirty="0"/>
          </a:p>
          <a:p>
            <a:pPr marL="0" indent="0">
              <a:buNone/>
            </a:pPr>
            <a:r>
              <a:rPr lang="nl-NL" sz="1500" dirty="0"/>
              <a:t>“De eerste stap die je neemt, is in feite een </a:t>
            </a:r>
            <a:r>
              <a:rPr lang="nl-NL" sz="1500" dirty="0" smtClean="0"/>
              <a:t>probleemanalyse” (</a:t>
            </a:r>
            <a:r>
              <a:rPr lang="nl-NL" sz="1500" dirty="0" err="1"/>
              <a:t>Migchelbrink</a:t>
            </a:r>
            <a:r>
              <a:rPr lang="nl-NL" sz="1500" dirty="0"/>
              <a:t>, 2006, p. 68</a:t>
            </a:r>
            <a:r>
              <a:rPr lang="nl-NL" sz="1500" dirty="0" smtClean="0"/>
              <a:t>).</a:t>
            </a:r>
            <a:endParaRPr lang="nl-NL" sz="1500" dirty="0"/>
          </a:p>
          <a:p>
            <a:pPr marL="0" indent="0">
              <a:buNone/>
            </a:pPr>
            <a:endParaRPr lang="nl-NL" sz="1500" dirty="0"/>
          </a:p>
          <a:p>
            <a:pPr marL="0" indent="0">
              <a:buNone/>
            </a:pPr>
            <a:r>
              <a:rPr lang="nl-NL" sz="1500" dirty="0" err="1"/>
              <a:t>Migchelbrink</a:t>
            </a:r>
            <a:r>
              <a:rPr lang="nl-NL" sz="1500" dirty="0"/>
              <a:t> (2006) zegt: “De eerste stap die je neemt, is in feite een probleem- en situatieanalyse” (p. 68</a:t>
            </a:r>
            <a:r>
              <a:rPr lang="nl-NL" sz="1500" dirty="0" smtClean="0"/>
              <a:t>).</a:t>
            </a:r>
            <a:endParaRPr lang="nl-NL" sz="1500" dirty="0"/>
          </a:p>
          <a:p>
            <a:endParaRPr lang="nl-NL" sz="1200" dirty="0" smtClean="0"/>
          </a:p>
          <a:p>
            <a:pPr marL="0" indent="0">
              <a:buNone/>
            </a:pPr>
            <a:r>
              <a:rPr lang="nl-NL" sz="1500" dirty="0"/>
              <a:t>Voor het onderzoek wordt aangeraden eerst het probleem of de situatie te analyseren (</a:t>
            </a:r>
            <a:r>
              <a:rPr lang="nl-NL" sz="1500" dirty="0" err="1"/>
              <a:t>Migchelbrink</a:t>
            </a:r>
            <a:r>
              <a:rPr lang="nl-NL" sz="1500" dirty="0"/>
              <a:t>, 2012).</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6</a:t>
            </a:fld>
            <a:endParaRPr lang="nl-NL"/>
          </a:p>
        </p:txBody>
      </p:sp>
      <p:sp>
        <p:nvSpPr>
          <p:cNvPr id="5" name="Tekstvak 4"/>
          <p:cNvSpPr txBox="1"/>
          <p:nvPr/>
        </p:nvSpPr>
        <p:spPr>
          <a:xfrm>
            <a:off x="3048000" y="245806"/>
            <a:ext cx="4168877" cy="523220"/>
          </a:xfrm>
          <a:prstGeom prst="rect">
            <a:avLst/>
          </a:prstGeom>
          <a:noFill/>
        </p:spPr>
        <p:txBody>
          <a:bodyPr wrap="square" rtlCol="0">
            <a:spAutoFit/>
          </a:bodyPr>
          <a:lstStyle/>
          <a:p>
            <a:r>
              <a:rPr lang="nl-NL" sz="2800" dirty="0" smtClean="0">
                <a:solidFill>
                  <a:schemeClr val="bg1"/>
                </a:solidFill>
              </a:rPr>
              <a:t>Verwijzing in de tekst</a:t>
            </a:r>
            <a:endParaRPr lang="nl-NL" sz="2800" dirty="0">
              <a:solidFill>
                <a:schemeClr val="bg1"/>
              </a:solidFill>
            </a:endParaRPr>
          </a:p>
        </p:txBody>
      </p:sp>
    </p:spTree>
    <p:extLst>
      <p:ext uri="{BB962C8B-B14F-4D97-AF65-F5344CB8AC3E}">
        <p14:creationId xmlns:p14="http://schemas.microsoft.com/office/powerpoint/2010/main" val="296087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Meerdere publicaties</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nl-NL" dirty="0"/>
              <a:t>Meerdere werken van dezelfde auteur:</a:t>
            </a:r>
          </a:p>
          <a:p>
            <a:pPr marL="0" indent="0">
              <a:buNone/>
            </a:pPr>
            <a:r>
              <a:rPr lang="nl-NL" dirty="0" smtClean="0"/>
              <a:t>	</a:t>
            </a:r>
            <a:r>
              <a:rPr lang="nl-NL" dirty="0" smtClean="0">
                <a:solidFill>
                  <a:srgbClr val="FF0000"/>
                </a:solidFill>
              </a:rPr>
              <a:t>(</a:t>
            </a:r>
            <a:r>
              <a:rPr lang="nl-NL" dirty="0">
                <a:solidFill>
                  <a:srgbClr val="FF0000"/>
                </a:solidFill>
              </a:rPr>
              <a:t>Jansen, 2012, 2014, 2015)</a:t>
            </a:r>
          </a:p>
          <a:p>
            <a:pPr marL="0" indent="0">
              <a:buNone/>
            </a:pPr>
            <a:endParaRPr lang="nl-NL" dirty="0"/>
          </a:p>
          <a:p>
            <a:r>
              <a:rPr lang="nl-NL" dirty="0"/>
              <a:t>Meerdere werken van verschillende auteurs:</a:t>
            </a:r>
          </a:p>
          <a:p>
            <a:pPr marL="0" indent="0">
              <a:buNone/>
            </a:pPr>
            <a:r>
              <a:rPr lang="nl-NL" dirty="0" smtClean="0"/>
              <a:t>	</a:t>
            </a:r>
            <a:r>
              <a:rPr lang="nl-NL" dirty="0" smtClean="0">
                <a:solidFill>
                  <a:srgbClr val="FF0000"/>
                </a:solidFill>
              </a:rPr>
              <a:t>(</a:t>
            </a:r>
            <a:r>
              <a:rPr lang="nl-NL" dirty="0">
                <a:solidFill>
                  <a:srgbClr val="FF0000"/>
                </a:solidFill>
              </a:rPr>
              <a:t>Baarda et al., 2012; Fischer &amp; Julsing, 2014; </a:t>
            </a:r>
            <a:r>
              <a:rPr lang="nl-NL" dirty="0" smtClean="0">
                <a:solidFill>
                  <a:srgbClr val="FF0000"/>
                </a:solidFill>
              </a:rPr>
              <a:t>			</a:t>
            </a:r>
            <a:r>
              <a:rPr lang="nl-NL" dirty="0" err="1" smtClean="0">
                <a:solidFill>
                  <a:srgbClr val="FF0000"/>
                </a:solidFill>
              </a:rPr>
              <a:t>Migchelbrink</a:t>
            </a:r>
            <a:r>
              <a:rPr lang="nl-NL" dirty="0">
                <a:solidFill>
                  <a:srgbClr val="FF0000"/>
                </a:solidFill>
              </a:rPr>
              <a:t>, </a:t>
            </a:r>
            <a:r>
              <a:rPr lang="nl-NL" dirty="0" smtClean="0">
                <a:solidFill>
                  <a:srgbClr val="FF0000"/>
                </a:solidFill>
              </a:rPr>
              <a:t>2006</a:t>
            </a:r>
            <a:r>
              <a:rPr lang="nl-NL" dirty="0">
                <a:solidFill>
                  <a:srgbClr val="FF0000"/>
                </a:solidFill>
              </a:rPr>
              <a:t>)</a:t>
            </a:r>
          </a:p>
          <a:p>
            <a:endParaRPr lang="nl-NL" dirty="0"/>
          </a:p>
        </p:txBody>
      </p:sp>
    </p:spTree>
    <p:extLst>
      <p:ext uri="{BB962C8B-B14F-4D97-AF65-F5344CB8AC3E}">
        <p14:creationId xmlns:p14="http://schemas.microsoft.com/office/powerpoint/2010/main" val="4161085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457" y="176981"/>
            <a:ext cx="6691733" cy="749624"/>
          </a:xfrm>
        </p:spPr>
        <p:txBody>
          <a:bodyPr>
            <a:noAutofit/>
          </a:bodyPr>
          <a:lstStyle/>
          <a:p>
            <a:r>
              <a:rPr lang="nl-NL" sz="2400" dirty="0"/>
              <a:t>	</a:t>
            </a:r>
            <a:r>
              <a:rPr lang="nl-NL" sz="2400" dirty="0" smtClean="0"/>
              <a:t>	 Meerdere </a:t>
            </a:r>
            <a:r>
              <a:rPr lang="nl-NL" sz="2400" dirty="0"/>
              <a:t>auteurs</a:t>
            </a:r>
            <a:r>
              <a:rPr lang="nl-NL" sz="2400" dirty="0" smtClean="0"/>
              <a:t>? (p. 59 boekje)</a:t>
            </a:r>
            <a:endParaRPr lang="nl-NL" sz="24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74060912"/>
              </p:ext>
            </p:extLst>
          </p:nvPr>
        </p:nvGraphicFramePr>
        <p:xfrm>
          <a:off x="1314450" y="1051882"/>
          <a:ext cx="5943600" cy="3590104"/>
        </p:xfrm>
        <a:graphic>
          <a:graphicData uri="http://schemas.openxmlformats.org/drawingml/2006/table">
            <a:tbl>
              <a:tblPr firstRow="1" firstCol="1" bandRow="1">
                <a:tableStyleId>{5C22544A-7EE6-4342-B048-85BDC9FD1C3A}</a:tableStyleId>
              </a:tblPr>
              <a:tblGrid>
                <a:gridCol w="1453565">
                  <a:extLst>
                    <a:ext uri="{9D8B030D-6E8A-4147-A177-3AD203B41FA5}">
                      <a16:colId xmlns:a16="http://schemas.microsoft.com/office/drawing/2014/main" val="20000"/>
                    </a:ext>
                  </a:extLst>
                </a:gridCol>
                <a:gridCol w="1453565">
                  <a:extLst>
                    <a:ext uri="{9D8B030D-6E8A-4147-A177-3AD203B41FA5}">
                      <a16:colId xmlns:a16="http://schemas.microsoft.com/office/drawing/2014/main" val="20001"/>
                    </a:ext>
                  </a:extLst>
                </a:gridCol>
                <a:gridCol w="1453565">
                  <a:extLst>
                    <a:ext uri="{9D8B030D-6E8A-4147-A177-3AD203B41FA5}">
                      <a16:colId xmlns:a16="http://schemas.microsoft.com/office/drawing/2014/main" val="20002"/>
                    </a:ext>
                  </a:extLst>
                </a:gridCol>
                <a:gridCol w="1453565">
                  <a:extLst>
                    <a:ext uri="{9D8B030D-6E8A-4147-A177-3AD203B41FA5}">
                      <a16:colId xmlns:a16="http://schemas.microsoft.com/office/drawing/2014/main" val="20003"/>
                    </a:ext>
                  </a:extLst>
                </a:gridCol>
                <a:gridCol w="129340">
                  <a:extLst>
                    <a:ext uri="{9D8B030D-6E8A-4147-A177-3AD203B41FA5}">
                      <a16:colId xmlns:a16="http://schemas.microsoft.com/office/drawing/2014/main" val="20004"/>
                    </a:ext>
                  </a:extLst>
                </a:gridCol>
              </a:tblGrid>
              <a:tr h="148331">
                <a:tc gridSpan="5">
                  <a:txBody>
                    <a:bodyPr/>
                    <a:lstStyle/>
                    <a:p>
                      <a:pPr>
                        <a:lnSpc>
                          <a:spcPct val="115000"/>
                        </a:lnSpc>
                        <a:spcAft>
                          <a:spcPts val="0"/>
                        </a:spcAft>
                      </a:pPr>
                      <a:r>
                        <a:rPr lang="nl-NL" sz="600" dirty="0">
                          <a:effectLst/>
                        </a:rPr>
                        <a:t> </a:t>
                      </a:r>
                      <a:endParaRPr lang="nl-NL" sz="600" dirty="0">
                        <a:effectLst/>
                        <a:latin typeface="Calibri"/>
                        <a:ea typeface="Calibri"/>
                        <a:cs typeface="Times New Roman"/>
                      </a:endParaRPr>
                    </a:p>
                  </a:txBody>
                  <a:tcPr marL="38576" marR="38576"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465444">
                <a:tc>
                  <a:txBody>
                    <a:bodyPr/>
                    <a:lstStyle/>
                    <a:p>
                      <a:pPr>
                        <a:lnSpc>
                          <a:spcPct val="115000"/>
                        </a:lnSpc>
                        <a:spcAft>
                          <a:spcPts val="0"/>
                        </a:spcAft>
                      </a:pPr>
                      <a:r>
                        <a:rPr lang="nl-NL" sz="600">
                          <a:effectLst/>
                        </a:rPr>
                        <a:t>Aantal auteurs of redacteurs</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a:effectLst/>
                        </a:rPr>
                        <a:t>Eerste citaat of parafrase</a:t>
                      </a:r>
                    </a:p>
                    <a:p>
                      <a:pPr>
                        <a:lnSpc>
                          <a:spcPct val="115000"/>
                        </a:lnSpc>
                        <a:spcAft>
                          <a:spcPts val="0"/>
                        </a:spcAft>
                      </a:pPr>
                      <a:r>
                        <a:rPr lang="nl-NL" sz="600">
                          <a:effectLst/>
                        </a:rPr>
                        <a:t> </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a:effectLst/>
                        </a:rPr>
                        <a:t>Tweede en latere citaten of parafrasen </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a:effectLst/>
                        </a:rPr>
                        <a:t>Bronnenlijst</a:t>
                      </a:r>
                      <a:endParaRPr lang="nl-NL" sz="600">
                        <a:effectLst/>
                        <a:latin typeface="Calibri"/>
                        <a:ea typeface="Calibri"/>
                        <a:cs typeface="Times New Roman"/>
                      </a:endParaRPr>
                    </a:p>
                  </a:txBody>
                  <a:tcPr marL="38576" marR="38576" marT="0" marB="0"/>
                </a:tc>
                <a:tc>
                  <a:txBody>
                    <a:bodyPr/>
                    <a:lstStyle/>
                    <a:p>
                      <a:pPr>
                        <a:lnSpc>
                          <a:spcPct val="115000"/>
                        </a:lnSpc>
                        <a:spcAft>
                          <a:spcPts val="1000"/>
                        </a:spcAft>
                      </a:pPr>
                      <a:r>
                        <a:rPr lang="nl-NL" sz="600">
                          <a:effectLst/>
                        </a:rPr>
                        <a:t> </a:t>
                      </a:r>
                      <a:endParaRPr lang="nl-NL" sz="6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465444">
                <a:tc>
                  <a:txBody>
                    <a:bodyPr/>
                    <a:lstStyle/>
                    <a:p>
                      <a:pPr>
                        <a:lnSpc>
                          <a:spcPct val="115000"/>
                        </a:lnSpc>
                        <a:spcAft>
                          <a:spcPts val="0"/>
                        </a:spcAft>
                      </a:pPr>
                      <a:r>
                        <a:rPr lang="nl-NL" sz="600">
                          <a:effectLst/>
                        </a:rPr>
                        <a:t>Een of twee</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a:t>
                      </a:r>
                      <a:r>
                        <a:rPr lang="nl-NL" sz="600" dirty="0" smtClean="0">
                          <a:effectLst/>
                        </a:rPr>
                        <a:t>en Smits</a:t>
                      </a:r>
                      <a:r>
                        <a:rPr lang="nl-NL" sz="600" dirty="0">
                          <a:effectLst/>
                        </a:rPr>
                        <a:t>,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a:t>
                      </a:r>
                      <a:r>
                        <a:rPr lang="nl-NL" sz="600" dirty="0" smtClean="0">
                          <a:effectLst/>
                        </a:rPr>
                        <a:t>en Smits</a:t>
                      </a:r>
                      <a:r>
                        <a:rPr lang="nl-NL" sz="600" dirty="0">
                          <a:effectLst/>
                        </a:rPr>
                        <a:t>,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a:effectLst/>
                        </a:rPr>
                        <a:t>Jansen, J. &amp; Smits, K. (2012) </a:t>
                      </a:r>
                    </a:p>
                    <a:p>
                      <a:pPr>
                        <a:lnSpc>
                          <a:spcPct val="115000"/>
                        </a:lnSpc>
                        <a:spcAft>
                          <a:spcPts val="0"/>
                        </a:spcAft>
                      </a:pPr>
                      <a:r>
                        <a:rPr lang="nl-NL" sz="600">
                          <a:effectLst/>
                        </a:rPr>
                        <a:t> </a:t>
                      </a:r>
                      <a:endParaRPr lang="nl-NL" sz="600">
                        <a:effectLst/>
                        <a:latin typeface="Calibri"/>
                        <a:ea typeface="Calibri"/>
                        <a:cs typeface="Times New Roman"/>
                      </a:endParaRPr>
                    </a:p>
                  </a:txBody>
                  <a:tcPr marL="38576" marR="38576" marT="0" marB="0"/>
                </a:tc>
                <a:tc>
                  <a:txBody>
                    <a:bodyPr/>
                    <a:lstStyle/>
                    <a:p>
                      <a:pPr>
                        <a:lnSpc>
                          <a:spcPct val="115000"/>
                        </a:lnSpc>
                        <a:spcAft>
                          <a:spcPts val="1000"/>
                        </a:spcAft>
                      </a:pPr>
                      <a:r>
                        <a:rPr lang="nl-NL" sz="600">
                          <a:effectLst/>
                        </a:rPr>
                        <a:t> </a:t>
                      </a:r>
                      <a:endParaRPr lang="nl-NL" sz="6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465444">
                <a:tc>
                  <a:txBody>
                    <a:bodyPr/>
                    <a:lstStyle/>
                    <a:p>
                      <a:pPr>
                        <a:lnSpc>
                          <a:spcPct val="115000"/>
                        </a:lnSpc>
                        <a:spcAft>
                          <a:spcPts val="0"/>
                        </a:spcAft>
                      </a:pPr>
                      <a:r>
                        <a:rPr lang="nl-NL" sz="600">
                          <a:effectLst/>
                        </a:rPr>
                        <a:t>Drie, vier of vijf</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Bakker </a:t>
                      </a:r>
                      <a:r>
                        <a:rPr lang="nl-NL" sz="600" dirty="0" smtClean="0">
                          <a:effectLst/>
                        </a:rPr>
                        <a:t>en Smits </a:t>
                      </a:r>
                      <a:r>
                        <a:rPr lang="nl-NL" sz="600" dirty="0">
                          <a:effectLst/>
                        </a:rPr>
                        <a:t>,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et al., </a:t>
                      </a:r>
                      <a:r>
                        <a:rPr lang="nl-NL" sz="600" dirty="0" smtClean="0">
                          <a:effectLst/>
                        </a:rPr>
                        <a:t>(2012) </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J., Bakker, P.&amp; Smits, G. </a:t>
                      </a:r>
                      <a:r>
                        <a:rPr lang="nl-NL" sz="600" dirty="0" smtClean="0">
                          <a:effectLst/>
                        </a:rPr>
                        <a:t>(2012)</a:t>
                      </a:r>
                      <a:endParaRPr lang="nl-NL" sz="600" dirty="0">
                        <a:effectLst/>
                      </a:endParaRPr>
                    </a:p>
                    <a:p>
                      <a:pPr>
                        <a:lnSpc>
                          <a:spcPct val="115000"/>
                        </a:lnSpc>
                        <a:spcAft>
                          <a:spcPts val="0"/>
                        </a:spcAft>
                      </a:pPr>
                      <a:r>
                        <a:rPr lang="nl-NL" sz="600" dirty="0">
                          <a:effectLst/>
                        </a:rPr>
                        <a:t> </a:t>
                      </a:r>
                      <a:endParaRPr lang="nl-NL" sz="600" dirty="0">
                        <a:effectLst/>
                        <a:latin typeface="Calibri"/>
                        <a:ea typeface="Calibri"/>
                        <a:cs typeface="Times New Roman"/>
                      </a:endParaRPr>
                    </a:p>
                  </a:txBody>
                  <a:tcPr marL="38576" marR="38576" marT="0" marB="0"/>
                </a:tc>
                <a:tc>
                  <a:txBody>
                    <a:bodyPr/>
                    <a:lstStyle/>
                    <a:p>
                      <a:pPr>
                        <a:lnSpc>
                          <a:spcPct val="115000"/>
                        </a:lnSpc>
                        <a:spcAft>
                          <a:spcPts val="1000"/>
                        </a:spcAft>
                      </a:pPr>
                      <a:r>
                        <a:rPr lang="nl-NL" sz="600">
                          <a:effectLst/>
                        </a:rPr>
                        <a:t> </a:t>
                      </a:r>
                      <a:endParaRPr lang="nl-NL" sz="6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782559">
                <a:tc>
                  <a:txBody>
                    <a:bodyPr/>
                    <a:lstStyle/>
                    <a:p>
                      <a:pPr>
                        <a:lnSpc>
                          <a:spcPct val="115000"/>
                        </a:lnSpc>
                        <a:spcAft>
                          <a:spcPts val="0"/>
                        </a:spcAft>
                      </a:pPr>
                      <a:r>
                        <a:rPr lang="nl-NL" sz="600">
                          <a:effectLst/>
                        </a:rPr>
                        <a:t>Zes of zeven</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a:t>
                      </a:r>
                      <a:r>
                        <a:rPr lang="nl-NL" sz="600" dirty="0" smtClean="0">
                          <a:effectLst/>
                        </a:rPr>
                        <a:t>et al</a:t>
                      </a:r>
                      <a:r>
                        <a:rPr lang="nl-NL" sz="600" dirty="0">
                          <a:effectLst/>
                        </a:rPr>
                        <a:t>.,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et al.,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J., Bakker, P., Smits, G., </a:t>
                      </a:r>
                      <a:r>
                        <a:rPr lang="nl-NL" sz="600" dirty="0" err="1">
                          <a:effectLst/>
                        </a:rPr>
                        <a:t>Boer,T</a:t>
                      </a:r>
                      <a:r>
                        <a:rPr lang="nl-NL" sz="600" dirty="0">
                          <a:effectLst/>
                        </a:rPr>
                        <a:t>., Visser, H., Hamers, K. &amp; Groot, L. (2012)</a:t>
                      </a:r>
                    </a:p>
                    <a:p>
                      <a:pPr>
                        <a:lnSpc>
                          <a:spcPct val="115000"/>
                        </a:lnSpc>
                        <a:spcAft>
                          <a:spcPts val="0"/>
                        </a:spcAft>
                      </a:pPr>
                      <a:r>
                        <a:rPr lang="nl-NL" sz="600" dirty="0">
                          <a:effectLst/>
                        </a:rPr>
                        <a:t> </a:t>
                      </a:r>
                      <a:endParaRPr lang="nl-NL" sz="600" dirty="0">
                        <a:effectLst/>
                        <a:latin typeface="Calibri"/>
                        <a:ea typeface="Calibri"/>
                        <a:cs typeface="Times New Roman"/>
                      </a:endParaRPr>
                    </a:p>
                  </a:txBody>
                  <a:tcPr marL="38576" marR="38576" marT="0" marB="0"/>
                </a:tc>
                <a:tc>
                  <a:txBody>
                    <a:bodyPr/>
                    <a:lstStyle/>
                    <a:p>
                      <a:pPr>
                        <a:lnSpc>
                          <a:spcPct val="115000"/>
                        </a:lnSpc>
                        <a:spcAft>
                          <a:spcPts val="1000"/>
                        </a:spcAft>
                      </a:pPr>
                      <a:r>
                        <a:rPr lang="nl-NL" sz="600">
                          <a:effectLst/>
                        </a:rPr>
                        <a:t> </a:t>
                      </a:r>
                      <a:endParaRPr lang="nl-NL" sz="6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1099671">
                <a:tc>
                  <a:txBody>
                    <a:bodyPr/>
                    <a:lstStyle/>
                    <a:p>
                      <a:pPr>
                        <a:lnSpc>
                          <a:spcPct val="115000"/>
                        </a:lnSpc>
                        <a:spcAft>
                          <a:spcPts val="0"/>
                        </a:spcAft>
                      </a:pPr>
                      <a:r>
                        <a:rPr lang="nl-NL" sz="600">
                          <a:effectLst/>
                        </a:rPr>
                        <a:t>Acht of meer </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et al.,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et al., </a:t>
                      </a:r>
                      <a:r>
                        <a:rPr lang="nl-NL" sz="600" dirty="0" smtClean="0">
                          <a:effectLst/>
                        </a:rPr>
                        <a:t>(2012)</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Jansen, J., Bakker, P., Smits, G., </a:t>
                      </a:r>
                      <a:r>
                        <a:rPr lang="nl-NL" sz="600" dirty="0" err="1">
                          <a:effectLst/>
                        </a:rPr>
                        <a:t>Boer,T</a:t>
                      </a:r>
                      <a:r>
                        <a:rPr lang="nl-NL" sz="600" dirty="0">
                          <a:effectLst/>
                        </a:rPr>
                        <a:t>., Visser, H., Hamers, K. </a:t>
                      </a:r>
                      <a:r>
                        <a:rPr lang="nl-NL" sz="600" dirty="0" smtClean="0">
                          <a:effectLst/>
                        </a:rPr>
                        <a:t>, … Klok</a:t>
                      </a:r>
                      <a:r>
                        <a:rPr lang="nl-NL" sz="600" dirty="0">
                          <a:effectLst/>
                        </a:rPr>
                        <a:t>, R. (2012)</a:t>
                      </a:r>
                    </a:p>
                    <a:p>
                      <a:pPr>
                        <a:lnSpc>
                          <a:spcPct val="115000"/>
                        </a:lnSpc>
                        <a:spcAft>
                          <a:spcPts val="0"/>
                        </a:spcAft>
                      </a:pPr>
                      <a:r>
                        <a:rPr lang="nl-NL" sz="600" dirty="0">
                          <a:effectLst/>
                        </a:rPr>
                        <a:t> </a:t>
                      </a:r>
                    </a:p>
                    <a:p>
                      <a:pPr>
                        <a:lnSpc>
                          <a:spcPct val="115000"/>
                        </a:lnSpc>
                        <a:spcAft>
                          <a:spcPts val="0"/>
                        </a:spcAft>
                      </a:pPr>
                      <a:r>
                        <a:rPr lang="nl-NL" sz="600" dirty="0">
                          <a:effectLst/>
                        </a:rPr>
                        <a:t> </a:t>
                      </a:r>
                      <a:endParaRPr lang="nl-NL" sz="600" dirty="0">
                        <a:effectLst/>
                        <a:latin typeface="Calibri"/>
                        <a:ea typeface="Calibri"/>
                        <a:cs typeface="Times New Roman"/>
                      </a:endParaRPr>
                    </a:p>
                  </a:txBody>
                  <a:tcPr marL="38576" marR="38576" marT="0" marB="0"/>
                </a:tc>
                <a:tc>
                  <a:txBody>
                    <a:bodyPr/>
                    <a:lstStyle/>
                    <a:p>
                      <a:pPr>
                        <a:lnSpc>
                          <a:spcPct val="115000"/>
                        </a:lnSpc>
                        <a:spcAft>
                          <a:spcPts val="1000"/>
                        </a:spcAft>
                      </a:pPr>
                      <a:r>
                        <a:rPr lang="nl-NL" sz="600">
                          <a:effectLst/>
                        </a:rPr>
                        <a:t> </a:t>
                      </a:r>
                      <a:endParaRPr lang="nl-NL" sz="6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163211">
                <a:tc>
                  <a:txBody>
                    <a:bodyPr/>
                    <a:lstStyle/>
                    <a:p>
                      <a:pPr>
                        <a:lnSpc>
                          <a:spcPct val="115000"/>
                        </a:lnSpc>
                        <a:spcAft>
                          <a:spcPts val="0"/>
                        </a:spcAft>
                      </a:pPr>
                      <a:r>
                        <a:rPr lang="nl-NL" sz="600">
                          <a:effectLst/>
                        </a:rPr>
                        <a:t> </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dirty="0">
                          <a:effectLst/>
                        </a:rPr>
                        <a:t> </a:t>
                      </a:r>
                      <a:endParaRPr lang="nl-NL" sz="600" dirty="0">
                        <a:effectLst/>
                        <a:latin typeface="Calibri"/>
                        <a:ea typeface="Calibri"/>
                        <a:cs typeface="Times New Roman"/>
                      </a:endParaRPr>
                    </a:p>
                  </a:txBody>
                  <a:tcPr marL="38576" marR="38576" marT="0" marB="0"/>
                </a:tc>
                <a:tc>
                  <a:txBody>
                    <a:bodyPr/>
                    <a:lstStyle/>
                    <a:p>
                      <a:pPr>
                        <a:lnSpc>
                          <a:spcPct val="115000"/>
                        </a:lnSpc>
                        <a:spcAft>
                          <a:spcPts val="0"/>
                        </a:spcAft>
                      </a:pPr>
                      <a:r>
                        <a:rPr lang="nl-NL" sz="600">
                          <a:effectLst/>
                        </a:rPr>
                        <a:t> </a:t>
                      </a:r>
                      <a:endParaRPr lang="nl-NL" sz="600">
                        <a:effectLst/>
                        <a:latin typeface="Calibri"/>
                        <a:ea typeface="Calibri"/>
                        <a:cs typeface="Times New Roman"/>
                      </a:endParaRPr>
                    </a:p>
                  </a:txBody>
                  <a:tcPr marL="38576" marR="38576" marT="0" marB="0"/>
                </a:tc>
                <a:tc>
                  <a:txBody>
                    <a:bodyPr/>
                    <a:lstStyle/>
                    <a:p>
                      <a:pPr>
                        <a:lnSpc>
                          <a:spcPct val="115000"/>
                        </a:lnSpc>
                        <a:spcAft>
                          <a:spcPts val="0"/>
                        </a:spcAft>
                      </a:pPr>
                      <a:r>
                        <a:rPr lang="nl-NL" sz="600">
                          <a:effectLst/>
                        </a:rPr>
                        <a:t> </a:t>
                      </a:r>
                      <a:endParaRPr lang="nl-NL" sz="600">
                        <a:effectLst/>
                        <a:latin typeface="Calibri"/>
                        <a:ea typeface="Calibri"/>
                        <a:cs typeface="Times New Roman"/>
                      </a:endParaRPr>
                    </a:p>
                  </a:txBody>
                  <a:tcPr marL="38576" marR="38576" marT="0" marB="0"/>
                </a:tc>
                <a:tc>
                  <a:txBody>
                    <a:bodyPr/>
                    <a:lstStyle/>
                    <a:p>
                      <a:pPr>
                        <a:lnSpc>
                          <a:spcPct val="115000"/>
                        </a:lnSpc>
                        <a:spcAft>
                          <a:spcPts val="1000"/>
                        </a:spcAft>
                      </a:pPr>
                      <a:r>
                        <a:rPr lang="nl-NL" sz="600" dirty="0">
                          <a:effectLst/>
                        </a:rPr>
                        <a:t> </a:t>
                      </a:r>
                      <a:endParaRPr lang="nl-NL" sz="600" dirty="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bl>
          </a:graphicData>
        </a:graphic>
      </p:graphicFrame>
      <p:sp>
        <p:nvSpPr>
          <p:cNvPr id="3" name="Tijdelijke aanduiding voor dianummer 2"/>
          <p:cNvSpPr>
            <a:spLocks noGrp="1"/>
          </p:cNvSpPr>
          <p:nvPr>
            <p:ph type="sldNum" sz="quarter" idx="12"/>
          </p:nvPr>
        </p:nvSpPr>
        <p:spPr/>
        <p:txBody>
          <a:bodyPr/>
          <a:lstStyle/>
          <a:p>
            <a:fld id="{C6149A4C-FF88-4BD5-9F00-E822CED6800F}" type="slidenum">
              <a:rPr lang="nl-NL" smtClean="0"/>
              <a:t>8</a:t>
            </a:fld>
            <a:endParaRPr lang="nl-NL"/>
          </a:p>
        </p:txBody>
      </p:sp>
    </p:spTree>
    <p:extLst>
      <p:ext uri="{BB962C8B-B14F-4D97-AF65-F5344CB8AC3E}">
        <p14:creationId xmlns:p14="http://schemas.microsoft.com/office/powerpoint/2010/main" val="341926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8271" y="78658"/>
            <a:ext cx="4319498" cy="825911"/>
          </a:xfrm>
        </p:spPr>
        <p:txBody>
          <a:bodyPr>
            <a:normAutofit/>
          </a:bodyPr>
          <a:lstStyle/>
          <a:p>
            <a:pPr algn="l"/>
            <a:r>
              <a:rPr lang="nl-NL" sz="2400" dirty="0" smtClean="0"/>
              <a:t>Voorvoegsels </a:t>
            </a:r>
            <a:endParaRPr lang="nl-NL" sz="2400" dirty="0"/>
          </a:p>
        </p:txBody>
      </p:sp>
      <p:sp>
        <p:nvSpPr>
          <p:cNvPr id="3" name="Tijdelijke aanduiding voor inhoud 2"/>
          <p:cNvSpPr>
            <a:spLocks noGrp="1"/>
          </p:cNvSpPr>
          <p:nvPr>
            <p:ph idx="1"/>
          </p:nvPr>
        </p:nvSpPr>
        <p:spPr>
          <a:xfrm>
            <a:off x="1868129" y="1140542"/>
            <a:ext cx="5417573" cy="3805084"/>
          </a:xfrm>
        </p:spPr>
        <p:txBody>
          <a:bodyPr>
            <a:normAutofit fontScale="92500" lnSpcReduction="20000"/>
          </a:bodyPr>
          <a:lstStyle/>
          <a:p>
            <a:pPr marL="0" indent="0">
              <a:buNone/>
            </a:pPr>
            <a:r>
              <a:rPr lang="nl-NL" b="1" dirty="0"/>
              <a:t>Bronnenlijst</a:t>
            </a:r>
          </a:p>
          <a:p>
            <a:pPr marL="0" indent="0">
              <a:buNone/>
            </a:pPr>
            <a:r>
              <a:rPr lang="nl-NL" sz="1700" dirty="0"/>
              <a:t>- Alfabetiseren op </a:t>
            </a:r>
            <a:r>
              <a:rPr lang="nl-NL" sz="1700" dirty="0" smtClean="0"/>
              <a:t>voorvoegsel</a:t>
            </a:r>
            <a:endParaRPr lang="nl-NL" sz="1700" dirty="0"/>
          </a:p>
          <a:p>
            <a:pPr marL="0" indent="0">
              <a:buNone/>
            </a:pPr>
            <a:r>
              <a:rPr lang="nl-NL" sz="1700" dirty="0"/>
              <a:t>- Voorvoegsels </a:t>
            </a:r>
            <a:r>
              <a:rPr lang="nl-NL" sz="1700" dirty="0" smtClean="0"/>
              <a:t>met  </a:t>
            </a:r>
            <a:r>
              <a:rPr lang="nl-NL" sz="1700" dirty="0"/>
              <a:t>hoofdletter</a:t>
            </a:r>
          </a:p>
          <a:p>
            <a:endParaRPr lang="nl-NL" dirty="0" smtClean="0"/>
          </a:p>
          <a:p>
            <a:r>
              <a:rPr lang="nl-NL" dirty="0" smtClean="0"/>
              <a:t>Van der Linden</a:t>
            </a:r>
            <a:r>
              <a:rPr lang="nl-NL" dirty="0"/>
              <a:t>, G. </a:t>
            </a:r>
            <a:r>
              <a:rPr lang="nl-NL" dirty="0" smtClean="0"/>
              <a:t>(</a:t>
            </a:r>
            <a:r>
              <a:rPr lang="nl-NL" dirty="0"/>
              <a:t>2011)</a:t>
            </a:r>
          </a:p>
          <a:p>
            <a:r>
              <a:rPr lang="nl-NL" dirty="0" smtClean="0"/>
              <a:t>Van der Linden</a:t>
            </a:r>
            <a:r>
              <a:rPr lang="nl-NL" dirty="0"/>
              <a:t>, G. </a:t>
            </a:r>
            <a:r>
              <a:rPr lang="nl-NL" dirty="0" smtClean="0"/>
              <a:t>&amp; Van der Velde</a:t>
            </a:r>
            <a:r>
              <a:rPr lang="nl-NL" dirty="0"/>
              <a:t>, J. </a:t>
            </a:r>
            <a:r>
              <a:rPr lang="nl-NL" dirty="0" smtClean="0"/>
              <a:t>(2013)</a:t>
            </a:r>
            <a:endParaRPr lang="nl-NL" dirty="0"/>
          </a:p>
          <a:p>
            <a:pPr marL="0" indent="0">
              <a:buNone/>
            </a:pPr>
            <a:endParaRPr lang="nl-NL" dirty="0"/>
          </a:p>
          <a:p>
            <a:pPr marL="0" indent="0">
              <a:buNone/>
            </a:pPr>
            <a:r>
              <a:rPr lang="nl-NL" b="1" dirty="0"/>
              <a:t>Parafrase  </a:t>
            </a:r>
          </a:p>
          <a:p>
            <a:r>
              <a:rPr lang="nl-NL" dirty="0"/>
              <a:t>Van d</a:t>
            </a:r>
            <a:r>
              <a:rPr lang="nl-NL" dirty="0" smtClean="0"/>
              <a:t>er </a:t>
            </a:r>
            <a:r>
              <a:rPr lang="nl-NL" dirty="0"/>
              <a:t>Linden (2013) geeft aan </a:t>
            </a:r>
            <a:r>
              <a:rPr lang="nl-NL" dirty="0" smtClean="0"/>
              <a:t>dat ...</a:t>
            </a:r>
            <a:endParaRPr lang="nl-NL" dirty="0"/>
          </a:p>
          <a:p>
            <a:r>
              <a:rPr lang="nl-NL" dirty="0"/>
              <a:t>Zoals in Van d</a:t>
            </a:r>
            <a:r>
              <a:rPr lang="nl-NL" dirty="0" smtClean="0"/>
              <a:t>er </a:t>
            </a:r>
            <a:r>
              <a:rPr lang="nl-NL" dirty="0"/>
              <a:t>Linden </a:t>
            </a:r>
            <a:r>
              <a:rPr lang="nl-NL" dirty="0" smtClean="0"/>
              <a:t>en </a:t>
            </a:r>
            <a:r>
              <a:rPr lang="nl-NL" dirty="0"/>
              <a:t>Van d</a:t>
            </a:r>
            <a:r>
              <a:rPr lang="nl-NL" dirty="0" smtClean="0"/>
              <a:t>er </a:t>
            </a:r>
            <a:r>
              <a:rPr lang="nl-NL" dirty="0"/>
              <a:t>Velde (2013</a:t>
            </a:r>
            <a:r>
              <a:rPr lang="nl-NL" dirty="0" smtClean="0"/>
              <a:t>)… </a:t>
            </a:r>
          </a:p>
          <a:p>
            <a:r>
              <a:rPr lang="nl-NL" dirty="0" smtClean="0"/>
              <a:t>(Van der Linden &amp; Van der Velde, 2013)</a:t>
            </a:r>
            <a:endParaRPr lang="nl-NL"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9</a:t>
            </a:fld>
            <a:endParaRPr lang="nl-NL"/>
          </a:p>
        </p:txBody>
      </p:sp>
    </p:spTree>
    <p:extLst>
      <p:ext uri="{BB962C8B-B14F-4D97-AF65-F5344CB8AC3E}">
        <p14:creationId xmlns:p14="http://schemas.microsoft.com/office/powerpoint/2010/main" val="3250182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2.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3.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4.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56c0861-0784-4a3d-ac88-778b2f64c3e1">CUHAW3YNXYKH-3156-834</_dlc_DocId>
    <_dlc_DocIdUrl xmlns="156c0861-0784-4a3d-ac88-778b2f64c3e1">
      <Url>https://connect.fontys.nl/instituten/flot/sw/flotmedewerkers/Team%20Mediatheek/_layouts/15/DocIdRedir.aspx?ID=CUHAW3YNXYKH-3156-834</Url>
      <Description>CUHAW3YNXYKH-3156-834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51226E69C3B58419FE7586DFF5A9C50" ma:contentTypeVersion="3" ma:contentTypeDescription="Een nieuw document maken." ma:contentTypeScope="" ma:versionID="838b6c175cdb8e9821c36b98187213cf">
  <xsd:schema xmlns:xsd="http://www.w3.org/2001/XMLSchema" xmlns:xs="http://www.w3.org/2001/XMLSchema" xmlns:p="http://schemas.microsoft.com/office/2006/metadata/properties" xmlns:ns2="156c0861-0784-4a3d-ac88-778b2f64c3e1" targetNamespace="http://schemas.microsoft.com/office/2006/metadata/properties" ma:root="true" ma:fieldsID="a686e3dc2f6861c65f5071fcc5e0e20e" ns2:_="">
    <xsd:import namespace="156c0861-0784-4a3d-ac88-778b2f64c3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c0861-0784-4a3d-ac88-778b2f64c3e1"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284C6-3EA8-4CAF-BD85-5606D6A0A852}">
  <ds:schemaRefs>
    <ds:schemaRef ds:uri="http://schemas.microsoft.com/sharepoint/events"/>
  </ds:schemaRefs>
</ds:datastoreItem>
</file>

<file path=customXml/itemProps2.xml><?xml version="1.0" encoding="utf-8"?>
<ds:datastoreItem xmlns:ds="http://schemas.openxmlformats.org/officeDocument/2006/customXml" ds:itemID="{1407903D-2663-49A1-AD12-C72889A67082}">
  <ds:schemaRefs>
    <ds:schemaRef ds:uri="http://schemas.microsoft.com/sharepoint/v3/contenttype/forms"/>
  </ds:schemaRefs>
</ds:datastoreItem>
</file>

<file path=customXml/itemProps3.xml><?xml version="1.0" encoding="utf-8"?>
<ds:datastoreItem xmlns:ds="http://schemas.openxmlformats.org/officeDocument/2006/customXml" ds:itemID="{8B93461C-FE4D-4009-A7A5-D12A750FECF7}">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156c0861-0784-4a3d-ac88-778b2f64c3e1"/>
    <ds:schemaRef ds:uri="http://www.w3.org/XML/1998/namespace"/>
    <ds:schemaRef ds:uri="http://purl.org/dc/dcmitype/"/>
  </ds:schemaRefs>
</ds:datastoreItem>
</file>

<file path=customXml/itemProps4.xml><?xml version="1.0" encoding="utf-8"?>
<ds:datastoreItem xmlns:ds="http://schemas.openxmlformats.org/officeDocument/2006/customXml" ds:itemID="{4121886B-9DFB-4C30-B741-56FFCE30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c0861-0784-4a3d-ac88-778b2f64c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1357</Words>
  <Application>Microsoft Office PowerPoint</Application>
  <PresentationFormat>Diavoorstelling (16:9)</PresentationFormat>
  <Paragraphs>244</Paragraphs>
  <Slides>26</Slides>
  <Notes>15</Notes>
  <HiddenSlides>1</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ＭＳ Ｐゴシック</vt:lpstr>
      <vt:lpstr>Arial</vt:lpstr>
      <vt:lpstr>Calibri</vt:lpstr>
      <vt:lpstr>Times New Roman</vt:lpstr>
      <vt:lpstr>Verdana</vt:lpstr>
      <vt:lpstr>Kantoorthema</vt:lpstr>
      <vt:lpstr>1_Kantoorthema</vt:lpstr>
      <vt:lpstr>Bronvermelding in APA stijl De basis    </vt:lpstr>
      <vt:lpstr>APA 6TH EDITION   </vt:lpstr>
      <vt:lpstr>PowerPoint-presentatie</vt:lpstr>
      <vt:lpstr>     APA-richtlijnen uitgelegd</vt:lpstr>
      <vt:lpstr>Bepaal soort bron </vt:lpstr>
      <vt:lpstr>      </vt:lpstr>
      <vt:lpstr>Meerdere publicaties</vt:lpstr>
      <vt:lpstr>   Meerdere auteurs? (p. 59 boekje)</vt:lpstr>
      <vt:lpstr>Voorvoegsels </vt:lpstr>
      <vt:lpstr>Langere citaten (40 woorden of meer)</vt:lpstr>
      <vt:lpstr>Voorbeelden bronnenlijst </vt:lpstr>
      <vt:lpstr>Persoonlijke communicatie</vt:lpstr>
      <vt:lpstr>PowerPoint-presentatie</vt:lpstr>
      <vt:lpstr>   Tabellen en figuren  </vt:lpstr>
      <vt:lpstr>APA: Hulpmiddelen en voorbeelden </vt:lpstr>
      <vt:lpstr>PowerPoint-presentatie</vt:lpstr>
      <vt:lpstr>www.biep.nu  (zoekmachine Fontys)</vt:lpstr>
      <vt:lpstr>  WorldCat  (wereldwijde bibliotheekcatalogus)    </vt:lpstr>
      <vt:lpstr>Scribbr </vt:lpstr>
      <vt:lpstr>APA in WORD </vt:lpstr>
      <vt:lpstr>PowerPoint-presentatie</vt:lpstr>
      <vt:lpstr>Bronnen beheren Heb je de bron correct ingevoerd? Controleer  in het vak   onderin het invoerscherm het resultaat   </vt:lpstr>
      <vt:lpstr>Referentietools</vt:lpstr>
      <vt:lpstr>            APA bronvermeldingen  </vt:lpstr>
      <vt:lpstr> Literatuurhelpdesk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Knubben,Jos J.H.</cp:lastModifiedBy>
  <cp:revision>40</cp:revision>
  <dcterms:created xsi:type="dcterms:W3CDTF">2018-11-07T16:00:23Z</dcterms:created>
  <dcterms:modified xsi:type="dcterms:W3CDTF">2021-02-25T08:39:39Z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0x010100651226E69C3B58419FE7586DFF5A9C50</vt:lpwstr>
  </property>
  <property fmtid="{D5CDD505-2E9C-101B-9397-08002B2CF9AE}" pid="3" name="_dlc_DocIdItemGuid">
    <vt:lpwstr>ca7dcd58-9ac8-42c0-9ad6-3602672de915</vt:lpwstr>
  </property>
</Properties>
</file>