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3"/>
  </p:notesMasterIdLst>
  <p:sldIdLst>
    <p:sldId id="465" r:id="rId6"/>
    <p:sldId id="466" r:id="rId7"/>
    <p:sldId id="467" r:id="rId8"/>
    <p:sldId id="468" r:id="rId9"/>
    <p:sldId id="469" r:id="rId10"/>
    <p:sldId id="419" r:id="rId11"/>
    <p:sldId id="42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406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1E98A-D606-4E98-B4FD-7C9145C490F0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778D-3189-427B-809E-DF7F28B61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42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0778D-3189-427B-809E-DF7F28B6148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13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B3C05-2134-4C93-ADF4-89B2D415A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941AF0-62E9-4CB5-BE5E-E73A48E44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9A69B-26D1-4100-970B-D0F3219A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4DB992-9244-4144-B270-AB49276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4C2B50-423B-4C34-A9BA-3C8FC20D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7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26470-D3DC-403C-96F6-B729A8A3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19A223-3EBE-4C5C-B988-622201EBF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BA7C93-FFD1-43CD-8730-EB56D123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E6E8CA-1060-420C-A3AF-2FA60958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5444F3-6567-452C-B42C-7C1A4994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11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BF1F26-A5C2-4E37-A48B-A201F9795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DCF273-9C50-4762-A9A8-CA162BC5C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181759-AEB5-4D2E-9270-21217857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12518C-959F-4F2E-A5B2-F656AE91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FA4B95-FA7A-4924-AF29-97A546D9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6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" y="2706"/>
            <a:ext cx="12178767" cy="6852585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989958" y="6173788"/>
            <a:ext cx="84881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28253" y="6189315"/>
            <a:ext cx="11063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957" y="1867700"/>
            <a:ext cx="9844691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989957" y="2962013"/>
            <a:ext cx="9844691" cy="292374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743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49519" y="6173788"/>
            <a:ext cx="6494064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93723" y="6189315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51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9939"/>
          </a:xfr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9940"/>
          </a:xfr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49519" y="6173788"/>
            <a:ext cx="6494064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93723" y="6189315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79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1714131"/>
            <a:ext cx="5386917" cy="39497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1714131"/>
            <a:ext cx="5389033" cy="39497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6-9-2020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2318189" y="6356351"/>
            <a:ext cx="5708211" cy="36618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147023" cy="366183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27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>
            <a:noAutofit/>
          </a:bodyPr>
          <a:lstStyle>
            <a:lvl1pPr algn="l">
              <a:defRPr sz="2667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1814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" y="2705"/>
            <a:ext cx="12178767" cy="6852587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989958" y="6173788"/>
            <a:ext cx="84881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28253" y="6189315"/>
            <a:ext cx="11063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957" y="1867700"/>
            <a:ext cx="9844691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989957" y="2962013"/>
            <a:ext cx="9844691" cy="292374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58709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" y="2706"/>
            <a:ext cx="12178767" cy="6852585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989958" y="6173788"/>
            <a:ext cx="84881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28253" y="6189315"/>
            <a:ext cx="11063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957" y="1867700"/>
            <a:ext cx="9844691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989957" y="2962013"/>
            <a:ext cx="9844691" cy="292374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21456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D6517-F363-4628-B2AA-D512558F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3F5E68-2D94-4C89-BF34-64EC1C9B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79BB84-5BE7-4D81-AFB0-D71AA526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BD37AC-B237-489B-B9D5-69C17F84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FAB21D-564C-401E-B1D3-53F33A58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149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" y="2705"/>
            <a:ext cx="12178767" cy="6852587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35200" y="6173788"/>
            <a:ext cx="8242909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728250" y="6189315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235200" y="1605795"/>
            <a:ext cx="959944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235200" y="2809462"/>
            <a:ext cx="9599448" cy="3263820"/>
          </a:xfrm>
        </p:spPr>
        <p:txBody>
          <a:bodyPr/>
          <a:lstStyle>
            <a:lvl1pPr algn="r">
              <a:defRPr sz="3200">
                <a:latin typeface="Arial"/>
                <a:cs typeface="Arial"/>
              </a:defRPr>
            </a:lvl1pPr>
            <a:lvl2pPr algn="r"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2449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FA7BB-E640-4746-984E-4571EEB9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C76071-1CC9-46D8-8C97-EAACC3206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EAC70E-9E43-4E2A-87B2-98D9FFC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DC0F23-C36C-46A5-BFE3-499F6B19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F4E083-9EB5-4E0C-93FA-7249B57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27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4279D-AB1C-42EE-882B-08B89900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926C5-E3C4-40F3-89CD-8C55C318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F4EF22-B13D-49C9-8BB6-953214D0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2BD02C-B9A1-4BC5-95F1-04DA1E70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699FB1-28FA-4901-8BD1-DEEF959E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BFA3FB-62A5-4FB9-BD32-4A8C6CE8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19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D7BE5-C490-4957-B464-2E596FD6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11B47E-55C4-4CFD-BE1D-8B0DD4B34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89F10F-59A6-44D0-9165-DB2BF6598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19D4D5B-C1FB-420E-A361-29C7BE350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BE60EE-BFC6-461D-9571-6AF1DCB66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A9F80A-58B1-4DDE-A7E2-45A8FF48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3CA13C-4E4C-4A74-BB08-FE0244DA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EF8C397-E7E8-48B2-84D8-15CE22BC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72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4B71F-AF38-4D97-802D-4214F104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CA6FF0-8811-4837-A6F1-DFF76AD7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36C234-401A-4BB7-8381-315E60A8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AD7EA1-AE4F-426B-9FA9-D73D3EEE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43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4948DE3-96A0-4E63-85B3-F25079BE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100B6E-0DB6-42BB-9A58-9740EECA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F66DBE-B933-42FD-81CC-9CA7C959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37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C6680-94BC-442B-8157-CCDD4015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54EB54-2D63-45EE-BA85-D2C50469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25ED74-0589-4D94-BCCD-37E06F227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D909E1-8C53-4A1F-B754-F1CCA928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924D2A-8343-4215-9788-2E8E527C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1D24AA-125F-47B7-B893-F55D57FA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79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9B20F-6715-4B2A-AC58-B1F8F612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A4D9DD-9F6E-4E8F-957D-7ED9CD6E0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FC42CF-B7B9-4AAC-AB66-A1A39165F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9A37B6-9A3A-4376-8B2D-885F0C53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F7CCAE-05F9-4D92-9423-5CF7C083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75F7FF-C1F9-4AA9-919B-EE091B4B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63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492989-7919-4EA5-9542-6B383C40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96AC07-B3D1-41F3-9B1F-D9B859BA6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9934CC-61AC-4CB7-BD9C-817809CEE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B966-E8A5-4B69-9266-DD8921476446}" type="datetimeFigureOut">
              <a:rPr lang="nl-NL" smtClean="0"/>
              <a:t>6-9-2020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8A0AF6-C1DA-4256-932D-B4254CDB2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35E554-E9BF-4F7E-A22A-624F256EA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BD410-3402-40A5-9C62-0CABFA1C5B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3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" y="2707"/>
            <a:ext cx="12178768" cy="6852587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83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49519" y="6173788"/>
            <a:ext cx="6494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293723" y="6189315"/>
            <a:ext cx="1106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3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psloUJGe86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277" y="2964979"/>
            <a:ext cx="10155477" cy="212240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6000" dirty="0"/>
              <a:t>Minicollege</a:t>
            </a:r>
            <a:br>
              <a:rPr lang="nl-NL" sz="6000" dirty="0"/>
            </a:br>
            <a:r>
              <a:rPr lang="nl-NL" sz="8000" dirty="0" smtClean="0"/>
              <a:t>Pathologie</a:t>
            </a:r>
            <a:br>
              <a:rPr lang="nl-NL" sz="8000" dirty="0" smtClean="0"/>
            </a:br>
            <a:r>
              <a:rPr lang="nl-NL" sz="3200" b="0" dirty="0" smtClean="0"/>
              <a:t>(</a:t>
            </a:r>
            <a:r>
              <a:rPr lang="nl-NL" sz="3200" dirty="0" smtClean="0"/>
              <a:t>ziekteleer)</a:t>
            </a:r>
            <a:r>
              <a:rPr lang="nl-NL" sz="6000" dirty="0"/>
              <a:t/>
            </a:r>
            <a:br>
              <a:rPr lang="nl-NL" sz="6000" dirty="0"/>
            </a:br>
            <a:r>
              <a:rPr lang="nl-NL" sz="4000" i="1" dirty="0" smtClean="0"/>
              <a:t>Klompvoeten</a:t>
            </a:r>
            <a:endParaRPr lang="nl-NL" sz="4000" i="1" dirty="0"/>
          </a:p>
        </p:txBody>
      </p:sp>
    </p:spTree>
    <p:extLst>
      <p:ext uri="{BB962C8B-B14F-4D97-AF65-F5344CB8AC3E}">
        <p14:creationId xmlns:p14="http://schemas.microsoft.com/office/powerpoint/2010/main" val="32708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956" y="188529"/>
            <a:ext cx="9844691" cy="1143000"/>
          </a:xfrm>
        </p:spPr>
        <p:txBody>
          <a:bodyPr/>
          <a:lstStyle/>
          <a:p>
            <a:r>
              <a:rPr lang="nl-NL" sz="4400" b="0" dirty="0">
                <a:solidFill>
                  <a:schemeClr val="tx1"/>
                </a:solidFill>
              </a:rPr>
              <a:t>Naam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‘</a:t>
            </a:r>
            <a:r>
              <a:rPr lang="nl-NL" b="0" dirty="0" smtClean="0">
                <a:solidFill>
                  <a:schemeClr val="tx1"/>
                </a:solidFill>
              </a:rPr>
              <a:t>klompvoet’</a:t>
            </a: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1526630-9008-4E8F-BE72-B8847C5C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988840"/>
            <a:ext cx="10871200" cy="4176464"/>
          </a:xfrm>
        </p:spPr>
        <p:txBody>
          <a:bodyPr/>
          <a:lstStyle/>
          <a:p>
            <a:r>
              <a:rPr lang="nl-NL" dirty="0"/>
              <a:t>De naam klompvoet is afgeleid van de Engelse term ‘</a:t>
            </a:r>
            <a:r>
              <a:rPr lang="nl-NL" dirty="0" err="1"/>
              <a:t>clubfoot</a:t>
            </a:r>
            <a:r>
              <a:rPr lang="nl-NL" dirty="0"/>
              <a:t>. Een klompvoet lijkt namelijk op het blad van een golfclub. </a:t>
            </a:r>
          </a:p>
          <a:p>
            <a:r>
              <a:rPr lang="nl-NL" dirty="0"/>
              <a:t>De Latijnse benaming voor klompvoeten is </a:t>
            </a:r>
            <a:r>
              <a:rPr lang="nl-NL" dirty="0" err="1"/>
              <a:t>pes</a:t>
            </a:r>
            <a:r>
              <a:rPr lang="nl-NL" dirty="0"/>
              <a:t> </a:t>
            </a:r>
            <a:r>
              <a:rPr lang="nl-NL" dirty="0" err="1"/>
              <a:t>equinovarus</a:t>
            </a:r>
            <a:r>
              <a:rPr lang="nl-NL" dirty="0"/>
              <a:t> </a:t>
            </a:r>
          </a:p>
          <a:p>
            <a:r>
              <a:rPr lang="nl-NL" dirty="0"/>
              <a:t>Er worden ook kinderen geboren met twee klompvoetjes dan noem je het bilaterale </a:t>
            </a:r>
            <a:r>
              <a:rPr lang="nl-NL" dirty="0" err="1"/>
              <a:t>pes</a:t>
            </a:r>
            <a:r>
              <a:rPr lang="nl-NL" dirty="0"/>
              <a:t> </a:t>
            </a:r>
            <a:r>
              <a:rPr lang="nl-NL" dirty="0" err="1"/>
              <a:t>equinovarus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4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957" y="188529"/>
            <a:ext cx="9844691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Klompvoeten algemeen (1)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393862" y="1589223"/>
            <a:ext cx="10440786" cy="5187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Wat is een klompvoet?</a:t>
            </a:r>
          </a:p>
          <a:p>
            <a:pPr marL="0" indent="0">
              <a:buNone/>
            </a:pPr>
            <a:r>
              <a:rPr lang="nl-NL" dirty="0"/>
              <a:t>Een klompvoet is een aandoening die al begint onder de knie. Pezen en spieren in het onderbeen zijn anders aangelegd.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voet zelf heeft in feite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vier </a:t>
            </a:r>
            <a:r>
              <a:rPr lang="nl-NL" dirty="0"/>
              <a:t>afwijkingen:</a:t>
            </a:r>
          </a:p>
          <a:p>
            <a:r>
              <a:rPr lang="nl-NL" dirty="0" err="1"/>
              <a:t>cavus</a:t>
            </a:r>
            <a:r>
              <a:rPr lang="nl-NL" dirty="0"/>
              <a:t> (</a:t>
            </a:r>
            <a:r>
              <a:rPr lang="nl-NL" dirty="0" err="1"/>
              <a:t>holvoet</a:t>
            </a:r>
            <a:r>
              <a:rPr lang="nl-NL" dirty="0"/>
              <a:t>)</a:t>
            </a:r>
          </a:p>
          <a:p>
            <a:r>
              <a:rPr lang="nl-NL" dirty="0" err="1"/>
              <a:t>adductus</a:t>
            </a:r>
            <a:r>
              <a:rPr lang="nl-NL" dirty="0"/>
              <a:t> (banaanvorm)</a:t>
            </a:r>
          </a:p>
          <a:p>
            <a:r>
              <a:rPr lang="nl-NL" dirty="0" err="1"/>
              <a:t>varus</a:t>
            </a:r>
            <a:r>
              <a:rPr lang="nl-NL" dirty="0"/>
              <a:t> (kanteling)</a:t>
            </a:r>
          </a:p>
          <a:p>
            <a:r>
              <a:rPr lang="nl-NL" dirty="0" err="1"/>
              <a:t>equinus</a:t>
            </a:r>
            <a:r>
              <a:rPr lang="nl-NL" dirty="0"/>
              <a:t> (spits)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065" y="3225098"/>
            <a:ext cx="4010622" cy="34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 noGrp="1"/>
          </p:cNvSpPr>
          <p:nvPr>
            <p:ph idx="1"/>
          </p:nvPr>
        </p:nvSpPr>
        <p:spPr>
          <a:xfrm>
            <a:off x="1462956" y="2240211"/>
            <a:ext cx="10457495" cy="335886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Prevalenti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pc="-5" dirty="0">
                <a:latin typeface="Arial" panose="020B0604020202020204" pitchFamily="34" charset="0"/>
                <a:cs typeface="Arial" panose="020B0604020202020204" pitchFamily="34" charset="0"/>
              </a:rPr>
              <a:t> tot 4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per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levend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geborenen</a:t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Verhouding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  <a:r>
              <a:rPr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♀</a:t>
            </a:r>
            <a:r>
              <a:rPr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 oorzaak van klompvoeten is vaak moeilijk aan te wijzen. Omgevingsfactoren en erfelijke factoren spelen een rol bij het ontwikkelen van klompvoeten.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89957" y="188529"/>
            <a:ext cx="9844691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Klompvoeten algemeen (2)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957" y="138653"/>
            <a:ext cx="9844691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Klompvoeten behandeling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711200" y="1605899"/>
            <a:ext cx="108712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23" indent="0" defTabSz="829614">
              <a:spcBef>
                <a:spcPts val="0"/>
              </a:spcBef>
              <a:buFont typeface="Arial" panose="020B0604020202020204" pitchFamily="34" charset="0"/>
              <a:buNone/>
              <a:tabLst>
                <a:tab pos="354313" algn="l"/>
              </a:tabLst>
            </a:pPr>
            <a:r>
              <a:rPr lang="nl-NL" b="1" spc="-1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Ponseti</a:t>
            </a:r>
            <a:r>
              <a:rPr lang="nl-NL" b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-behandeling: </a:t>
            </a:r>
            <a:r>
              <a:rPr lang="nl-NL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De methode van </a:t>
            </a:r>
            <a:r>
              <a:rPr lang="nl-NL" spc="-1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Ponseti</a:t>
            </a:r>
            <a:r>
              <a:rPr lang="nl-NL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 is gebaseerd op de natuurlijke flexibiliteit en het natuurlijke aanpassingsvermogen van de voet. De voet wordt door wekelijks ‘</a:t>
            </a:r>
            <a:r>
              <a:rPr lang="nl-NL" spc="-1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ingipsen</a:t>
            </a:r>
            <a:r>
              <a:rPr lang="nl-NL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’ binnen 5 tot 6 weken in de goede stand gebracht. Aan het einde is een klein ingreep nodig: het doorsnijden van de achillespees. </a:t>
            </a:r>
            <a:endParaRPr lang="nl-NL" sz="24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58B908-67EE-4CB8-B5D3-9B37E430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61196"/>
            <a:ext cx="5392558" cy="21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4"/>
          <p:cNvSpPr/>
          <p:nvPr/>
        </p:nvSpPr>
        <p:spPr>
          <a:xfrm>
            <a:off x="6378450" y="4374774"/>
            <a:ext cx="2107936" cy="2230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761078" y="4875658"/>
            <a:ext cx="3264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dirty="0"/>
              <a:t>Behandeling </a:t>
            </a:r>
            <a:r>
              <a:rPr lang="nl-NL" dirty="0" smtClean="0"/>
              <a:t>klompvoeten </a:t>
            </a:r>
            <a:r>
              <a:rPr lang="nl-NL" dirty="0"/>
              <a:t>NL: </a:t>
            </a:r>
            <a:r>
              <a:rPr lang="nl-NL" dirty="0">
                <a:hlinkClick r:id="rId5"/>
              </a:rPr>
              <a:t>https://www.youtube.com/watch?v=psloUJGe86s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2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2" y="0"/>
            <a:ext cx="9134407" cy="6852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27186" y="2"/>
            <a:ext cx="0" cy="3046656"/>
          </a:xfrm>
          <a:custGeom>
            <a:avLst/>
            <a:gdLst/>
            <a:ahLst/>
            <a:cxnLst/>
            <a:rect l="l" t="t" r="r" b="b"/>
            <a:pathLst>
              <a:path h="3359785">
                <a:moveTo>
                  <a:pt x="0" y="3359367"/>
                </a:moveTo>
                <a:lnTo>
                  <a:pt x="0" y="0"/>
                </a:lnTo>
              </a:path>
            </a:pathLst>
          </a:custGeom>
          <a:ln w="14601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5898" y="2273143"/>
            <a:ext cx="0" cy="634552"/>
          </a:xfrm>
          <a:custGeom>
            <a:avLst/>
            <a:gdLst/>
            <a:ahLst/>
            <a:cxnLst/>
            <a:rect l="l" t="t" r="r" b="b"/>
            <a:pathLst>
              <a:path h="699769">
                <a:moveTo>
                  <a:pt x="0" y="699564"/>
                </a:moveTo>
                <a:lnTo>
                  <a:pt x="0" y="0"/>
                </a:lnTo>
              </a:path>
            </a:pathLst>
          </a:custGeom>
          <a:ln w="36504">
            <a:solidFill>
              <a:srgbClr val="A8A8A8"/>
            </a:solidFill>
          </a:ln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33815" y="3066101"/>
            <a:ext cx="0" cy="667950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735999"/>
                </a:moveTo>
                <a:lnTo>
                  <a:pt x="0" y="0"/>
                </a:lnTo>
              </a:path>
            </a:pathLst>
          </a:custGeom>
          <a:ln w="730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9639" y="6832648"/>
            <a:ext cx="2174727" cy="0"/>
          </a:xfrm>
          <a:custGeom>
            <a:avLst/>
            <a:gdLst/>
            <a:ahLst/>
            <a:cxnLst/>
            <a:rect l="l" t="t" r="r" b="b"/>
            <a:pathLst>
              <a:path w="2395220">
                <a:moveTo>
                  <a:pt x="0" y="0"/>
                </a:moveTo>
                <a:lnTo>
                  <a:pt x="2394676" y="0"/>
                </a:lnTo>
              </a:path>
            </a:pathLst>
          </a:custGeom>
          <a:ln w="2190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0044" y="6158634"/>
            <a:ext cx="0" cy="680618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750573"/>
                </a:moveTo>
                <a:lnTo>
                  <a:pt x="0" y="0"/>
                </a:lnTo>
              </a:path>
            </a:pathLst>
          </a:custGeom>
          <a:ln w="36504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33815" y="3839237"/>
            <a:ext cx="0" cy="2993681"/>
          </a:xfrm>
          <a:custGeom>
            <a:avLst/>
            <a:gdLst/>
            <a:ahLst/>
            <a:cxnLst/>
            <a:rect l="l" t="t" r="r" b="b"/>
            <a:pathLst>
              <a:path h="3301365">
                <a:moveTo>
                  <a:pt x="0" y="3301069"/>
                </a:moveTo>
                <a:lnTo>
                  <a:pt x="0" y="0"/>
                </a:lnTo>
              </a:path>
            </a:pathLst>
          </a:custGeom>
          <a:ln w="7300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16786" y="6822736"/>
            <a:ext cx="4023706" cy="0"/>
          </a:xfrm>
          <a:custGeom>
            <a:avLst/>
            <a:gdLst/>
            <a:ahLst/>
            <a:cxnLst/>
            <a:rect l="l" t="t" r="r" b="b"/>
            <a:pathLst>
              <a:path w="4431665">
                <a:moveTo>
                  <a:pt x="0" y="0"/>
                </a:moveTo>
                <a:lnTo>
                  <a:pt x="4431612" y="0"/>
                </a:lnTo>
              </a:path>
            </a:pathLst>
          </a:custGeom>
          <a:ln w="2190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9859" y="3255090"/>
            <a:ext cx="2571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2" defTabSz="829614"/>
            <a:r>
              <a:rPr spc="263" dirty="0">
                <a:solidFill>
                  <a:srgbClr val="0A0A0A"/>
                </a:solidFill>
                <a:latin typeface="Times New Roman"/>
                <a:cs typeface="Times New Roman"/>
              </a:rPr>
              <a:t>A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43891" y="6407782"/>
            <a:ext cx="1977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2" defTabSz="829614"/>
            <a:r>
              <a:rPr sz="2000" spc="236" dirty="0">
                <a:solidFill>
                  <a:srgbClr val="181818"/>
                </a:solidFill>
                <a:latin typeface="Times New Roman"/>
                <a:cs typeface="Times New Roman"/>
              </a:rPr>
              <a:t>F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96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106" y="1753022"/>
            <a:ext cx="153361" cy="153168"/>
          </a:xfrm>
          <a:custGeom>
            <a:avLst/>
            <a:gdLst/>
            <a:ahLst/>
            <a:cxnLst/>
            <a:rect l="l" t="t" r="r" b="b"/>
            <a:pathLst>
              <a:path w="168910" h="168910">
                <a:moveTo>
                  <a:pt x="0" y="0"/>
                </a:moveTo>
                <a:lnTo>
                  <a:pt x="0" y="168401"/>
                </a:lnTo>
                <a:lnTo>
                  <a:pt x="168401" y="168401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106" y="1983119"/>
            <a:ext cx="153361" cy="151440"/>
          </a:xfrm>
          <a:custGeom>
            <a:avLst/>
            <a:gdLst/>
            <a:ahLst/>
            <a:cxnLst/>
            <a:rect l="l" t="t" r="r" b="b"/>
            <a:pathLst>
              <a:path w="168910" h="167005">
                <a:moveTo>
                  <a:pt x="0" y="0"/>
                </a:moveTo>
                <a:lnTo>
                  <a:pt x="0" y="166877"/>
                </a:lnTo>
                <a:lnTo>
                  <a:pt x="168402" y="166877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106" y="2209073"/>
            <a:ext cx="153361" cy="154319"/>
          </a:xfrm>
          <a:custGeom>
            <a:avLst/>
            <a:gdLst/>
            <a:ahLst/>
            <a:cxnLst/>
            <a:rect l="l" t="t" r="r" b="b"/>
            <a:pathLst>
              <a:path w="168910" h="170180">
                <a:moveTo>
                  <a:pt x="0" y="0"/>
                </a:moveTo>
                <a:lnTo>
                  <a:pt x="0" y="169925"/>
                </a:lnTo>
                <a:lnTo>
                  <a:pt x="168402" y="169925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106" y="2439168"/>
            <a:ext cx="153361" cy="153168"/>
          </a:xfrm>
          <a:custGeom>
            <a:avLst/>
            <a:gdLst/>
            <a:ahLst/>
            <a:cxnLst/>
            <a:rect l="l" t="t" r="r" b="b"/>
            <a:pathLst>
              <a:path w="168910" h="168910">
                <a:moveTo>
                  <a:pt x="0" y="0"/>
                </a:moveTo>
                <a:lnTo>
                  <a:pt x="0" y="168401"/>
                </a:lnTo>
                <a:lnTo>
                  <a:pt x="168401" y="168401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0106" y="2669955"/>
            <a:ext cx="153361" cy="150864"/>
          </a:xfrm>
          <a:custGeom>
            <a:avLst/>
            <a:gdLst/>
            <a:ahLst/>
            <a:cxnLst/>
            <a:rect l="l" t="t" r="r" b="b"/>
            <a:pathLst>
              <a:path w="168910" h="166369">
                <a:moveTo>
                  <a:pt x="0" y="0"/>
                </a:moveTo>
                <a:lnTo>
                  <a:pt x="0" y="166115"/>
                </a:lnTo>
                <a:lnTo>
                  <a:pt x="168401" y="166115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106" y="2896598"/>
            <a:ext cx="153361" cy="153744"/>
          </a:xfrm>
          <a:custGeom>
            <a:avLst/>
            <a:gdLst/>
            <a:ahLst/>
            <a:cxnLst/>
            <a:rect l="l" t="t" r="r" b="b"/>
            <a:pathLst>
              <a:path w="168910" h="169545">
                <a:moveTo>
                  <a:pt x="0" y="0"/>
                </a:moveTo>
                <a:lnTo>
                  <a:pt x="0" y="169164"/>
                </a:lnTo>
                <a:lnTo>
                  <a:pt x="168401" y="169164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106" y="3126004"/>
            <a:ext cx="153361" cy="153168"/>
          </a:xfrm>
          <a:custGeom>
            <a:avLst/>
            <a:gdLst/>
            <a:ahLst/>
            <a:cxnLst/>
            <a:rect l="l" t="t" r="r" b="b"/>
            <a:pathLst>
              <a:path w="168910" h="168910">
                <a:moveTo>
                  <a:pt x="0" y="0"/>
                </a:moveTo>
                <a:lnTo>
                  <a:pt x="0" y="168401"/>
                </a:lnTo>
                <a:lnTo>
                  <a:pt x="168401" y="168401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106" y="3354718"/>
            <a:ext cx="153361" cy="153168"/>
          </a:xfrm>
          <a:custGeom>
            <a:avLst/>
            <a:gdLst/>
            <a:ahLst/>
            <a:cxnLst/>
            <a:rect l="l" t="t" r="r" b="b"/>
            <a:pathLst>
              <a:path w="168910" h="168910">
                <a:moveTo>
                  <a:pt x="0" y="0"/>
                </a:moveTo>
                <a:lnTo>
                  <a:pt x="0" y="168401"/>
                </a:lnTo>
                <a:lnTo>
                  <a:pt x="168402" y="168401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106" y="3583435"/>
            <a:ext cx="153361" cy="151440"/>
          </a:xfrm>
          <a:custGeom>
            <a:avLst/>
            <a:gdLst/>
            <a:ahLst/>
            <a:cxnLst/>
            <a:rect l="l" t="t" r="r" b="b"/>
            <a:pathLst>
              <a:path w="168910" h="167004">
                <a:moveTo>
                  <a:pt x="0" y="0"/>
                </a:moveTo>
                <a:lnTo>
                  <a:pt x="0" y="166877"/>
                </a:lnTo>
                <a:lnTo>
                  <a:pt x="168402" y="166877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106" y="3812151"/>
            <a:ext cx="153361" cy="154319"/>
          </a:xfrm>
          <a:custGeom>
            <a:avLst/>
            <a:gdLst/>
            <a:ahLst/>
            <a:cxnLst/>
            <a:rect l="l" t="t" r="r" b="b"/>
            <a:pathLst>
              <a:path w="168910" h="170179">
                <a:moveTo>
                  <a:pt x="0" y="0"/>
                </a:moveTo>
                <a:lnTo>
                  <a:pt x="0" y="169925"/>
                </a:lnTo>
                <a:lnTo>
                  <a:pt x="168401" y="169925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00106" y="4041556"/>
            <a:ext cx="153361" cy="150864"/>
          </a:xfrm>
          <a:custGeom>
            <a:avLst/>
            <a:gdLst/>
            <a:ahLst/>
            <a:cxnLst/>
            <a:rect l="l" t="t" r="r" b="b"/>
            <a:pathLst>
              <a:path w="168910" h="166370">
                <a:moveTo>
                  <a:pt x="0" y="0"/>
                </a:moveTo>
                <a:lnTo>
                  <a:pt x="0" y="166115"/>
                </a:lnTo>
                <a:lnTo>
                  <a:pt x="168401" y="166115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0106" y="4270270"/>
            <a:ext cx="153361" cy="152016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0" y="0"/>
                </a:moveTo>
                <a:lnTo>
                  <a:pt x="0" y="167639"/>
                </a:lnTo>
                <a:lnTo>
                  <a:pt x="168401" y="167639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0106" y="4497605"/>
            <a:ext cx="153361" cy="154319"/>
          </a:xfrm>
          <a:custGeom>
            <a:avLst/>
            <a:gdLst/>
            <a:ahLst/>
            <a:cxnLst/>
            <a:rect l="l" t="t" r="r" b="b"/>
            <a:pathLst>
              <a:path w="168910" h="170179">
                <a:moveTo>
                  <a:pt x="0" y="0"/>
                </a:moveTo>
                <a:lnTo>
                  <a:pt x="0" y="169925"/>
                </a:lnTo>
                <a:lnTo>
                  <a:pt x="168401" y="169925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0106" y="4726318"/>
            <a:ext cx="153361" cy="153168"/>
          </a:xfrm>
          <a:custGeom>
            <a:avLst/>
            <a:gdLst/>
            <a:ahLst/>
            <a:cxnLst/>
            <a:rect l="l" t="t" r="r" b="b"/>
            <a:pathLst>
              <a:path w="168910" h="168910">
                <a:moveTo>
                  <a:pt x="0" y="0"/>
                </a:moveTo>
                <a:lnTo>
                  <a:pt x="0" y="168401"/>
                </a:lnTo>
                <a:lnTo>
                  <a:pt x="168402" y="168401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0106" y="4955037"/>
            <a:ext cx="153361" cy="154319"/>
          </a:xfrm>
          <a:custGeom>
            <a:avLst/>
            <a:gdLst/>
            <a:ahLst/>
            <a:cxnLst/>
            <a:rect l="l" t="t" r="r" b="b"/>
            <a:pathLst>
              <a:path w="168910" h="170179">
                <a:moveTo>
                  <a:pt x="0" y="0"/>
                </a:moveTo>
                <a:lnTo>
                  <a:pt x="0" y="169925"/>
                </a:lnTo>
                <a:lnTo>
                  <a:pt x="168402" y="169925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0106" y="5185131"/>
            <a:ext cx="153361" cy="150864"/>
          </a:xfrm>
          <a:custGeom>
            <a:avLst/>
            <a:gdLst/>
            <a:ahLst/>
            <a:cxnLst/>
            <a:rect l="l" t="t" r="r" b="b"/>
            <a:pathLst>
              <a:path w="168910" h="166370">
                <a:moveTo>
                  <a:pt x="0" y="0"/>
                </a:moveTo>
                <a:lnTo>
                  <a:pt x="0" y="166115"/>
                </a:lnTo>
                <a:lnTo>
                  <a:pt x="168401" y="166115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0106" y="5412466"/>
            <a:ext cx="153361" cy="154319"/>
          </a:xfrm>
          <a:custGeom>
            <a:avLst/>
            <a:gdLst/>
            <a:ahLst/>
            <a:cxnLst/>
            <a:rect l="l" t="t" r="r" b="b"/>
            <a:pathLst>
              <a:path w="168910" h="170179">
                <a:moveTo>
                  <a:pt x="0" y="0"/>
                </a:moveTo>
                <a:lnTo>
                  <a:pt x="0" y="169925"/>
                </a:lnTo>
                <a:lnTo>
                  <a:pt x="168401" y="169925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00106" y="5641870"/>
            <a:ext cx="153361" cy="152016"/>
          </a:xfrm>
          <a:custGeom>
            <a:avLst/>
            <a:gdLst/>
            <a:ahLst/>
            <a:cxnLst/>
            <a:rect l="l" t="t" r="r" b="b"/>
            <a:pathLst>
              <a:path w="168910" h="167639">
                <a:moveTo>
                  <a:pt x="0" y="0"/>
                </a:moveTo>
                <a:lnTo>
                  <a:pt x="0" y="167639"/>
                </a:lnTo>
                <a:lnTo>
                  <a:pt x="168401" y="167639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00106" y="5871968"/>
            <a:ext cx="153361" cy="150864"/>
          </a:xfrm>
          <a:custGeom>
            <a:avLst/>
            <a:gdLst/>
            <a:ahLst/>
            <a:cxnLst/>
            <a:rect l="l" t="t" r="r" b="b"/>
            <a:pathLst>
              <a:path w="168910" h="166370">
                <a:moveTo>
                  <a:pt x="0" y="0"/>
                </a:moveTo>
                <a:lnTo>
                  <a:pt x="0" y="166116"/>
                </a:lnTo>
                <a:lnTo>
                  <a:pt x="168402" y="166116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0106" y="6098611"/>
            <a:ext cx="153361" cy="153744"/>
          </a:xfrm>
          <a:custGeom>
            <a:avLst/>
            <a:gdLst/>
            <a:ahLst/>
            <a:cxnLst/>
            <a:rect l="l" t="t" r="r" b="b"/>
            <a:pathLst>
              <a:path w="168910" h="169545">
                <a:moveTo>
                  <a:pt x="0" y="0"/>
                </a:moveTo>
                <a:lnTo>
                  <a:pt x="0" y="169164"/>
                </a:lnTo>
                <a:lnTo>
                  <a:pt x="168402" y="169164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0106" y="6329398"/>
            <a:ext cx="153361" cy="151440"/>
          </a:xfrm>
          <a:custGeom>
            <a:avLst/>
            <a:gdLst/>
            <a:ahLst/>
            <a:cxnLst/>
            <a:rect l="l" t="t" r="r" b="b"/>
            <a:pathLst>
              <a:path w="168910" h="167004">
                <a:moveTo>
                  <a:pt x="0" y="0"/>
                </a:moveTo>
                <a:lnTo>
                  <a:pt x="0" y="166877"/>
                </a:lnTo>
                <a:lnTo>
                  <a:pt x="168402" y="166877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0106" y="6555351"/>
            <a:ext cx="153361" cy="154319"/>
          </a:xfrm>
          <a:custGeom>
            <a:avLst/>
            <a:gdLst/>
            <a:ahLst/>
            <a:cxnLst/>
            <a:rect l="l" t="t" r="r" b="b"/>
            <a:pathLst>
              <a:path w="168910" h="170179">
                <a:moveTo>
                  <a:pt x="0" y="0"/>
                </a:moveTo>
                <a:lnTo>
                  <a:pt x="0" y="169925"/>
                </a:lnTo>
                <a:lnTo>
                  <a:pt x="168401" y="169925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0106" y="161689"/>
            <a:ext cx="153361" cy="153168"/>
          </a:xfrm>
          <a:custGeom>
            <a:avLst/>
            <a:gdLst/>
            <a:ahLst/>
            <a:cxnLst/>
            <a:rect l="l" t="t" r="r" b="b"/>
            <a:pathLst>
              <a:path w="168910" h="168910">
                <a:moveTo>
                  <a:pt x="0" y="0"/>
                </a:moveTo>
                <a:lnTo>
                  <a:pt x="0" y="168402"/>
                </a:lnTo>
                <a:lnTo>
                  <a:pt x="168401" y="168402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0106" y="390407"/>
            <a:ext cx="153361" cy="151440"/>
          </a:xfrm>
          <a:custGeom>
            <a:avLst/>
            <a:gdLst/>
            <a:ahLst/>
            <a:cxnLst/>
            <a:rect l="l" t="t" r="r" b="b"/>
            <a:pathLst>
              <a:path w="168910" h="167004">
                <a:moveTo>
                  <a:pt x="0" y="0"/>
                </a:moveTo>
                <a:lnTo>
                  <a:pt x="0" y="166878"/>
                </a:lnTo>
                <a:lnTo>
                  <a:pt x="168401" y="166878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00106" y="619811"/>
            <a:ext cx="153361" cy="153744"/>
          </a:xfrm>
          <a:custGeom>
            <a:avLst/>
            <a:gdLst/>
            <a:ahLst/>
            <a:cxnLst/>
            <a:rect l="l" t="t" r="r" b="b"/>
            <a:pathLst>
              <a:path w="168910" h="169544">
                <a:moveTo>
                  <a:pt x="0" y="0"/>
                </a:moveTo>
                <a:lnTo>
                  <a:pt x="0" y="169163"/>
                </a:lnTo>
                <a:lnTo>
                  <a:pt x="168402" y="169163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00106" y="848527"/>
            <a:ext cx="153361" cy="150864"/>
          </a:xfrm>
          <a:custGeom>
            <a:avLst/>
            <a:gdLst/>
            <a:ahLst/>
            <a:cxnLst/>
            <a:rect l="l" t="t" r="r" b="b"/>
            <a:pathLst>
              <a:path w="168910" h="166369">
                <a:moveTo>
                  <a:pt x="0" y="0"/>
                </a:moveTo>
                <a:lnTo>
                  <a:pt x="0" y="166115"/>
                </a:lnTo>
                <a:lnTo>
                  <a:pt x="168402" y="166115"/>
                </a:lnTo>
                <a:lnTo>
                  <a:pt x="168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00106" y="1077242"/>
            <a:ext cx="153361" cy="152016"/>
          </a:xfrm>
          <a:custGeom>
            <a:avLst/>
            <a:gdLst/>
            <a:ahLst/>
            <a:cxnLst/>
            <a:rect l="l" t="t" r="r" b="b"/>
            <a:pathLst>
              <a:path w="168910" h="167640">
                <a:moveTo>
                  <a:pt x="0" y="0"/>
                </a:moveTo>
                <a:lnTo>
                  <a:pt x="0" y="167639"/>
                </a:lnTo>
                <a:lnTo>
                  <a:pt x="168401" y="167639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00106" y="1304576"/>
            <a:ext cx="153361" cy="154319"/>
          </a:xfrm>
          <a:custGeom>
            <a:avLst/>
            <a:gdLst/>
            <a:ahLst/>
            <a:cxnLst/>
            <a:rect l="l" t="t" r="r" b="b"/>
            <a:pathLst>
              <a:path w="168910" h="170180">
                <a:moveTo>
                  <a:pt x="0" y="0"/>
                </a:moveTo>
                <a:lnTo>
                  <a:pt x="0" y="169926"/>
                </a:lnTo>
                <a:lnTo>
                  <a:pt x="168401" y="169926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00106" y="1536056"/>
            <a:ext cx="153361" cy="150289"/>
          </a:xfrm>
          <a:custGeom>
            <a:avLst/>
            <a:gdLst/>
            <a:ahLst/>
            <a:cxnLst/>
            <a:rect l="l" t="t" r="r" b="b"/>
            <a:pathLst>
              <a:path w="168910" h="165735">
                <a:moveTo>
                  <a:pt x="0" y="0"/>
                </a:moveTo>
                <a:lnTo>
                  <a:pt x="0" y="165354"/>
                </a:lnTo>
                <a:lnTo>
                  <a:pt x="168401" y="165354"/>
                </a:lnTo>
                <a:lnTo>
                  <a:pt x="168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76901" y="5710280"/>
            <a:ext cx="837835" cy="786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24000" y="2588421"/>
            <a:ext cx="3794818" cy="426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24000" y="2"/>
            <a:ext cx="3506314" cy="2741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59321" y="2647843"/>
            <a:ext cx="5412371" cy="4204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65376" y="2"/>
            <a:ext cx="3506314" cy="2741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20793" y="2"/>
            <a:ext cx="3506314" cy="2741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614"/>
            <a:endParaRPr sz="1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3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D60CA1D37F743A718F1932AB96F5E" ma:contentTypeVersion="11" ma:contentTypeDescription="Een nieuw document maken." ma:contentTypeScope="" ma:versionID="88a53d151bad3247bbe7f083566137c9">
  <xsd:schema xmlns:xsd="http://www.w3.org/2001/XMLSchema" xmlns:xs="http://www.w3.org/2001/XMLSchema" xmlns:p="http://schemas.microsoft.com/office/2006/metadata/properties" xmlns:ns3="84a846c4-1ae0-4618-9a60-5ae4a590eefe" xmlns:ns4="efb8e9f0-5738-49bc-b6c2-e7f003ba2823" targetNamespace="http://schemas.microsoft.com/office/2006/metadata/properties" ma:root="true" ma:fieldsID="1cbec96f33e55ab84cfe825e97a1030f" ns3:_="" ns4:_="">
    <xsd:import namespace="84a846c4-1ae0-4618-9a60-5ae4a590eefe"/>
    <xsd:import namespace="efb8e9f0-5738-49bc-b6c2-e7f003ba28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846c4-1ae0-4618-9a60-5ae4a590e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8e9f0-5738-49bc-b6c2-e7f003ba2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63D91-3275-44DB-8611-72FA261EA2D9}">
  <ds:schemaRefs>
    <ds:schemaRef ds:uri="http://purl.org/dc/terms/"/>
    <ds:schemaRef ds:uri="efb8e9f0-5738-49bc-b6c2-e7f003ba282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4a846c4-1ae0-4618-9a60-5ae4a590eef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34E8C3-66CA-43D4-A12E-932746EF0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3C5A11-7453-44FF-A05D-6FDF559FC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846c4-1ae0-4618-9a60-5ae4a590eefe"/>
    <ds:schemaRef ds:uri="efb8e9f0-5738-49bc-b6c2-e7f003ba2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Breedbeeld</PresentationFormat>
  <Paragraphs>23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Kantoorthema</vt:lpstr>
      <vt:lpstr>Aangepast ontwerp</vt:lpstr>
      <vt:lpstr>Minicollege Pathologie (ziekteleer) Klompvoeten</vt:lpstr>
      <vt:lpstr>Naam ‘klompvoet’</vt:lpstr>
      <vt:lpstr>Klompvoeten algemeen (1)</vt:lpstr>
      <vt:lpstr>Klompvoeten algemeen (2)</vt:lpstr>
      <vt:lpstr>Klompvoeten behandeling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Pathelogie</dc:title>
  <dc:creator>Hafkamp,Lise L.J.B.</dc:creator>
  <cp:lastModifiedBy>Verberne-Korting,Mariëlle M.A.A.J.</cp:lastModifiedBy>
  <cp:revision>10</cp:revision>
  <dcterms:created xsi:type="dcterms:W3CDTF">2020-05-31T14:09:53Z</dcterms:created>
  <dcterms:modified xsi:type="dcterms:W3CDTF">2020-09-06T14:07:46Z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0x010100419D60CA1D37F743A718F1932AB96F5E</vt:lpwstr>
  </property>
</Properties>
</file>