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1" r:id="rId4"/>
    <p:sldMasterId id="2147483837" r:id="rId5"/>
  </p:sldMasterIdLst>
  <p:notesMasterIdLst>
    <p:notesMasterId r:id="rId21"/>
  </p:notesMasterIdLst>
  <p:handoutMasterIdLst>
    <p:handoutMasterId r:id="rId22"/>
  </p:handoutMasterIdLst>
  <p:sldIdLst>
    <p:sldId id="265" r:id="rId6"/>
    <p:sldId id="311" r:id="rId7"/>
    <p:sldId id="317" r:id="rId8"/>
    <p:sldId id="318" r:id="rId9"/>
    <p:sldId id="324" r:id="rId10"/>
    <p:sldId id="325" r:id="rId11"/>
    <p:sldId id="316" r:id="rId12"/>
    <p:sldId id="319" r:id="rId13"/>
    <p:sldId id="323" r:id="rId14"/>
    <p:sldId id="312" r:id="rId15"/>
    <p:sldId id="328" r:id="rId16"/>
    <p:sldId id="326" r:id="rId17"/>
    <p:sldId id="329" r:id="rId18"/>
    <p:sldId id="322" r:id="rId19"/>
    <p:sldId id="327" r:id="rId20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80BFA01C-CD74-7845-B021-672224978863}">
          <p14:sldIdLst>
            <p14:sldId id="265"/>
            <p14:sldId id="311"/>
            <p14:sldId id="317"/>
            <p14:sldId id="318"/>
            <p14:sldId id="324"/>
            <p14:sldId id="325"/>
            <p14:sldId id="316"/>
            <p14:sldId id="319"/>
            <p14:sldId id="323"/>
            <p14:sldId id="312"/>
            <p14:sldId id="328"/>
            <p14:sldId id="326"/>
            <p14:sldId id="329"/>
            <p14:sldId id="322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ulenbroeks,Nienke N." initials="MN" lastIdx="1" clrIdx="0">
    <p:extLst>
      <p:ext uri="{19B8F6BF-5375-455C-9EA6-DF929625EA0E}">
        <p15:presenceInfo xmlns:p15="http://schemas.microsoft.com/office/powerpoint/2012/main" userId="S-1-5-21-11087255-1466054374-1897138802-1555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3366"/>
    <a:srgbClr val="D7B2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41" autoAdjust="0"/>
    <p:restoredTop sz="94683" autoAdjust="0"/>
  </p:normalViewPr>
  <p:slideViewPr>
    <p:cSldViewPr snapToGrid="0" snapToObjects="1">
      <p:cViewPr varScale="1">
        <p:scale>
          <a:sx n="87" d="100"/>
          <a:sy n="87" d="100"/>
        </p:scale>
        <p:origin x="1080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5046B-E3A6-4E43-9D24-8C38ABDF8202}" type="datetimeFigureOut">
              <a:t>11-12-2020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2CFB6-CBE2-1D40-B0FD-77D0D9479B87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425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81FFB-193A-004A-8F01-EDDF22D7C2C9}" type="datetimeFigureOut">
              <a:rPr lang="nl-NL" smtClean="0"/>
              <a:t>11-12-2020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5B985-02CB-C043-BB52-8D24F3A71D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1874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AFBBC-08EC-4CFC-8296-0B45DE1FD48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354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 willen graag wat concepten meegeven welke voortvloeien uit deze paradigma’s – er is veel literatuur te vinden … op verschillende vlakken… over deze onderwerpen denk aan grote schrijvers zoals:</a:t>
            </a:r>
          </a:p>
          <a:p>
            <a:r>
              <a:rPr lang="nl-NL" dirty="0"/>
              <a:t>Frederique Laloux / Stephen Covey / John Seely Brown / Deci &amp; Ryan</a:t>
            </a:r>
          </a:p>
          <a:p>
            <a:endParaRPr lang="nl-NL" dirty="0"/>
          </a:p>
          <a:p>
            <a:r>
              <a:rPr lang="nl-NL" dirty="0"/>
              <a:t>Dus puur ter kennisname, weet dat er verschillende paradigma’s zijn en dat het invloed heeft op de manier van samenwerken. </a:t>
            </a:r>
          </a:p>
          <a:p>
            <a:r>
              <a:rPr lang="nl-NL" dirty="0"/>
              <a:t>En dat communities vooral een noodzaak begint te worden vanaf het oranje paradigma.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5B985-02CB-C043-BB52-8D24F3A71D8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1074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Daarnaast zijn de naar de verschillende paradigma ontwikkelingen mooi te plotten in de volwassenheidsfasen of paradigma… hier wordt wederom duidelijk dat we ons willen begeven in het groene paradigma. </a:t>
            </a:r>
          </a:p>
          <a:p>
            <a:r>
              <a:rPr lang="nl-NL" dirty="0"/>
              <a:t>Toch moeten we concluderen dat veel van onze instituten en het leiderschap (directeuren en CvB) nog opereren vanuit het oranje paradigma, wat soms de denkstappen en nodige acties stroperig maakt – het opereert op een ander niveau.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5B985-02CB-C043-BB52-8D24F3A71D8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359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https://nl.padlet.com/Dries1979/y0d6t2dqydwlejoc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AFBBC-08EC-4CFC-8296-0B45DE1FD48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855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PADLET LINK: https://nl.padlet.com/Dries1979/iulpbs4coj2y7581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AFBBC-08EC-4CFC-8296-0B45DE1FD48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684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l-NL" dirty="0"/>
              <a:t>Titel </a:t>
            </a:r>
            <a:r>
              <a:rPr lang="nl-NL" dirty="0" err="1"/>
              <a:t>volgblad</a:t>
            </a:r>
            <a:r>
              <a:rPr lang="nl-NL" dirty="0"/>
              <a:t> </a:t>
            </a:r>
            <a:r>
              <a:rPr lang="nl-NL" dirty="0" err="1"/>
              <a:t>Arial</a:t>
            </a:r>
            <a:r>
              <a:rPr lang="nl-NL" dirty="0"/>
              <a:t> 28pt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/>
            </a:lvl2pPr>
          </a:lstStyle>
          <a:p>
            <a:pPr lvl="0"/>
            <a:r>
              <a:rPr lang="nl-NL" dirty="0"/>
              <a:t>Klik om de tekststijl van het sjabloon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912139" y="4630341"/>
            <a:ext cx="4870548" cy="27384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0621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niverseel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492468" y="4630341"/>
            <a:ext cx="6366115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046189" y="4641986"/>
            <a:ext cx="829797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1A7FFB-7E9A-E347-8F80-8E2C647B3625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2468" y="1400775"/>
            <a:ext cx="7383518" cy="857250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541" cy="5143500"/>
          </a:xfrm>
          <a:prstGeom prst="rect">
            <a:avLst/>
          </a:prstGeom>
        </p:spPr>
      </p:pic>
      <p:sp>
        <p:nvSpPr>
          <p:cNvPr id="12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492468" y="2221509"/>
            <a:ext cx="7383518" cy="2192807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/>
            </a:lvl2pPr>
          </a:lstStyle>
          <a:p>
            <a:pPr lvl="0"/>
            <a:r>
              <a:rPr lang="nl-NL" dirty="0"/>
              <a:t>Klik om de tekststijl van het sjabloon te bewerken</a:t>
            </a:r>
          </a:p>
          <a:p>
            <a:pPr lvl="1"/>
            <a:r>
              <a:rPr lang="nl-NL" dirty="0"/>
              <a:t>Tweede niveau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Universeel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" y="2029"/>
            <a:ext cx="9134075" cy="5139439"/>
          </a:xfrm>
          <a:prstGeom prst="rect">
            <a:avLst/>
          </a:prstGeom>
        </p:spPr>
      </p:pic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676400" y="4630341"/>
            <a:ext cx="6182182" cy="27384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046187" y="4641986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676400" y="1136590"/>
            <a:ext cx="7199586" cy="857250"/>
          </a:xfrm>
        </p:spPr>
        <p:txBody>
          <a:bodyPr/>
          <a:lstStyle>
            <a:lvl1pPr algn="r">
              <a:defRPr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14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676400" y="2045252"/>
            <a:ext cx="7199586" cy="2535583"/>
          </a:xfrm>
        </p:spPr>
        <p:txBody>
          <a:bodyPr/>
          <a:lstStyle>
            <a:lvl1pPr algn="r">
              <a:defRPr sz="2400">
                <a:latin typeface="Arial"/>
                <a:cs typeface="Arial"/>
              </a:defRPr>
            </a:lvl1pPr>
            <a:lvl2pPr algn="r">
              <a:defRPr sz="2000"/>
            </a:lvl2pPr>
          </a:lstStyle>
          <a:p>
            <a:pPr lvl="0"/>
            <a:r>
              <a:rPr lang="nl-NL" dirty="0"/>
              <a:t>Klik om de tekststijl van het sjabloon te bewerken</a:t>
            </a:r>
          </a:p>
          <a:p>
            <a:pPr lvl="1"/>
            <a:r>
              <a:rPr lang="nl-NL" dirty="0"/>
              <a:t>Tweede niveau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l-NL" dirty="0"/>
              <a:t>Titel </a:t>
            </a:r>
            <a:r>
              <a:rPr lang="nl-NL" dirty="0" err="1"/>
              <a:t>volgblad</a:t>
            </a:r>
            <a:r>
              <a:rPr lang="nl-NL" dirty="0"/>
              <a:t> </a:t>
            </a:r>
            <a:r>
              <a:rPr lang="nl-NL" dirty="0" err="1"/>
              <a:t>Arial</a:t>
            </a:r>
            <a:r>
              <a:rPr lang="nl-NL" dirty="0"/>
              <a:t> 28pt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/>
            </a:lvl2pPr>
          </a:lstStyle>
          <a:p>
            <a:pPr lvl="0"/>
            <a:r>
              <a:rPr lang="nl-NL" dirty="0"/>
              <a:t>Klik om de tekststijl van het sjabloon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696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000" y="0"/>
            <a:ext cx="8229600" cy="85725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l-NL" dirty="0"/>
              <a:t>Titel volgblad </a:t>
            </a:r>
            <a:r>
              <a:rPr lang="nl-NL" dirty="0" err="1"/>
              <a:t>Arial</a:t>
            </a:r>
            <a:r>
              <a:rPr lang="nl-NL" dirty="0"/>
              <a:t> 32pt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00151"/>
            <a:ext cx="4038600" cy="2894954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2894955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2458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Titel </a:t>
            </a:r>
            <a:r>
              <a:rPr lang="nl-NL" dirty="0" err="1"/>
              <a:t>volgblad</a:t>
            </a:r>
            <a:r>
              <a:rPr lang="nl-NL" dirty="0"/>
              <a:t> </a:t>
            </a:r>
            <a:r>
              <a:rPr lang="nl-NL" dirty="0" err="1"/>
              <a:t>Arial</a:t>
            </a:r>
            <a:r>
              <a:rPr lang="nl-NL" dirty="0"/>
              <a:t> 28pt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1" y="1285600"/>
            <a:ext cx="4040188" cy="29622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285600"/>
            <a:ext cx="4041775" cy="29622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31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927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-A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081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-B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35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blad-A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79402"/>
            <a:ext cx="8229600" cy="183726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l-NL"/>
              <a:t>Titel van presentatie, Arial 32pt</a:t>
            </a:r>
          </a:p>
        </p:txBody>
      </p:sp>
    </p:spTree>
    <p:extLst>
      <p:ext uri="{BB962C8B-B14F-4D97-AF65-F5344CB8AC3E}">
        <p14:creationId xmlns:p14="http://schemas.microsoft.com/office/powerpoint/2010/main" val="95275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blad-B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79402"/>
            <a:ext cx="8229600" cy="183726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l-NL" dirty="0"/>
              <a:t>Titel van presentatie, </a:t>
            </a:r>
            <a:r>
              <a:rPr lang="nl-NL" dirty="0" err="1"/>
              <a:t>Arial</a:t>
            </a:r>
            <a:r>
              <a:rPr lang="nl-NL" dirty="0"/>
              <a:t> 32pt</a:t>
            </a:r>
          </a:p>
        </p:txBody>
      </p:sp>
    </p:spTree>
    <p:extLst>
      <p:ext uri="{BB962C8B-B14F-4D97-AF65-F5344CB8AC3E}">
        <p14:creationId xmlns:p14="http://schemas.microsoft.com/office/powerpoint/2010/main" val="2576847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Titel </a:t>
            </a:r>
            <a:r>
              <a:rPr lang="nl-NL" dirty="0" err="1"/>
              <a:t>volgblad</a:t>
            </a:r>
            <a:r>
              <a:rPr lang="nl-NL" dirty="0"/>
              <a:t> </a:t>
            </a:r>
            <a:r>
              <a:rPr lang="nl-NL" dirty="0" err="1"/>
              <a:t>Arial</a:t>
            </a:r>
            <a:r>
              <a:rPr lang="nl-NL" dirty="0"/>
              <a:t> 28pt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2894954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2894955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912139" y="4630341"/>
            <a:ext cx="4870548" cy="27384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0278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niverseel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046190" y="4641986"/>
            <a:ext cx="829797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1A7FFB-7E9A-E347-8F80-8E2C647B3625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2469" y="1400775"/>
            <a:ext cx="7383519" cy="857250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492469" y="2221510"/>
            <a:ext cx="7383519" cy="2192807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/>
            </a:lvl2pPr>
          </a:lstStyle>
          <a:p>
            <a:pPr lvl="0"/>
            <a:r>
              <a:rPr lang="nl-NL" dirty="0"/>
              <a:t>Klik om de tekststijl van het sjabloon te bewerken</a:t>
            </a:r>
          </a:p>
          <a:p>
            <a:pPr lvl="1"/>
            <a:r>
              <a:rPr lang="nl-NL" dirty="0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3613868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Universeel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046188" y="4641986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2112579" y="1136590"/>
            <a:ext cx="6763408" cy="857250"/>
          </a:xfrm>
        </p:spPr>
        <p:txBody>
          <a:bodyPr/>
          <a:lstStyle>
            <a:lvl1pPr algn="r">
              <a:defRPr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14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2112579" y="2045254"/>
            <a:ext cx="6763408" cy="2535583"/>
          </a:xfrm>
        </p:spPr>
        <p:txBody>
          <a:bodyPr/>
          <a:lstStyle>
            <a:lvl1pPr algn="r">
              <a:defRPr sz="2400">
                <a:latin typeface="Arial"/>
                <a:cs typeface="Arial"/>
              </a:defRPr>
            </a:lvl1pPr>
            <a:lvl2pPr algn="r">
              <a:defRPr sz="2000"/>
            </a:lvl2pPr>
          </a:lstStyle>
          <a:p>
            <a:pPr lvl="0"/>
            <a:r>
              <a:rPr lang="nl-NL" dirty="0"/>
              <a:t>Klik om de tekststijl van het sjabloon te bewerken</a:t>
            </a:r>
          </a:p>
          <a:p>
            <a:pPr lvl="1"/>
            <a:r>
              <a:rPr lang="nl-NL" dirty="0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3727679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Titel </a:t>
            </a:r>
            <a:r>
              <a:rPr lang="nl-NL" dirty="0" err="1"/>
              <a:t>volgblad</a:t>
            </a:r>
            <a:r>
              <a:rPr lang="nl-NL" dirty="0"/>
              <a:t> </a:t>
            </a:r>
            <a:r>
              <a:rPr lang="nl-NL" dirty="0" err="1"/>
              <a:t>Arial</a:t>
            </a:r>
            <a:r>
              <a:rPr lang="nl-NL" dirty="0"/>
              <a:t> 28pt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285598"/>
            <a:ext cx="4040188" cy="29622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1285598"/>
            <a:ext cx="4041775" cy="29622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912139" y="4630341"/>
            <a:ext cx="4870548" cy="27384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815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2093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-B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47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-B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541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blad-B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738642" y="4767263"/>
            <a:ext cx="4281158" cy="2746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1610267" cy="274637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79400"/>
            <a:ext cx="8229600" cy="183726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l-NL" dirty="0"/>
              <a:t>Titel van presentatie, </a:t>
            </a:r>
            <a:r>
              <a:rPr lang="nl-NL" dirty="0" err="1"/>
              <a:t>Arial</a:t>
            </a:r>
            <a:r>
              <a:rPr lang="nl-NL" dirty="0"/>
              <a:t> 32pt</a:t>
            </a:r>
          </a:p>
        </p:txBody>
      </p:sp>
    </p:spTree>
    <p:extLst>
      <p:ext uri="{BB962C8B-B14F-4D97-AF65-F5344CB8AC3E}">
        <p14:creationId xmlns:p14="http://schemas.microsoft.com/office/powerpoint/2010/main" val="63499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blad-B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738642" y="4767263"/>
            <a:ext cx="4281158" cy="2746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1610267" cy="274637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541" cy="5143500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79400"/>
            <a:ext cx="8229600" cy="183726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l-NL" dirty="0"/>
              <a:t>Titel van presentatie, </a:t>
            </a:r>
            <a:r>
              <a:rPr lang="nl-NL" dirty="0" err="1"/>
              <a:t>Arial</a:t>
            </a:r>
            <a:r>
              <a:rPr lang="nl-NL" dirty="0"/>
              <a:t> 32pt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niverseel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" y="2029"/>
            <a:ext cx="9134075" cy="5139439"/>
          </a:xfrm>
          <a:prstGeom prst="rect">
            <a:avLst/>
          </a:prstGeom>
        </p:spPr>
      </p:pic>
      <p:sp>
        <p:nvSpPr>
          <p:cNvPr id="9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492468" y="4630341"/>
            <a:ext cx="6366115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046189" y="4641986"/>
            <a:ext cx="829797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1A7FFB-7E9A-E347-8F80-8E2C647B3625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2468" y="1400775"/>
            <a:ext cx="7383518" cy="857250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492468" y="2221509"/>
            <a:ext cx="7383518" cy="2192807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/>
            </a:lvl2pPr>
          </a:lstStyle>
          <a:p>
            <a:pPr lvl="0"/>
            <a:r>
              <a:rPr lang="nl-NL" dirty="0"/>
              <a:t>Klik om de tekststijl van het sjabloon te bewerken</a:t>
            </a:r>
          </a:p>
          <a:p>
            <a:pPr lvl="1"/>
            <a:r>
              <a:rPr lang="nl-NL" dirty="0"/>
              <a:t>Tweede niveau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" y="2030"/>
            <a:ext cx="9134076" cy="513944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 van presentatie, </a:t>
            </a:r>
            <a:r>
              <a:rPr lang="nl-NL" dirty="0" err="1"/>
              <a:t>Arial</a:t>
            </a:r>
            <a:r>
              <a:rPr lang="nl-NL" dirty="0"/>
              <a:t> 32pt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2874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sjabloon te bewerken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912139" y="4630341"/>
            <a:ext cx="48705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CC1A7FFB-7E9A-E347-8F80-8E2C647B362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956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5" r:id="rId2"/>
    <p:sldLayoutId id="2147483826" r:id="rId3"/>
    <p:sldLayoutId id="2147483830" r:id="rId4"/>
    <p:sldLayoutId id="2147483831" r:id="rId5"/>
    <p:sldLayoutId id="2147483835" r:id="rId6"/>
    <p:sldLayoutId id="2147483811" r:id="rId7"/>
    <p:sldLayoutId id="2147483836" r:id="rId8"/>
    <p:sldLayoutId id="2147483832" r:id="rId9"/>
    <p:sldLayoutId id="2147483834" r:id="rId10"/>
    <p:sldLayoutId id="214748383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 baseline="0">
          <a:solidFill>
            <a:srgbClr val="66006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781F51B-F132-6D45-A519-FD71DF105D9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 van presentatie, </a:t>
            </a:r>
            <a:r>
              <a:rPr lang="nl-NL" dirty="0" err="1"/>
              <a:t>Arial</a:t>
            </a:r>
            <a:r>
              <a:rPr lang="nl-NL" dirty="0"/>
              <a:t> 32pt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2874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sjabloon te bewerken</a:t>
            </a:r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CC1A7FFB-7E9A-E347-8F80-8E2C647B362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328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</p:sldLayoutIdLst>
  <p:txStyles>
    <p:titleStyle>
      <a:lvl1pPr algn="l" defTabSz="457189" rtl="0" eaLnBrk="1" latinLnBrk="0" hangingPunct="1">
        <a:spcBef>
          <a:spcPct val="0"/>
        </a:spcBef>
        <a:buNone/>
        <a:defRPr sz="3200" b="1" kern="1200" baseline="0">
          <a:solidFill>
            <a:srgbClr val="660066"/>
          </a:solidFill>
          <a:latin typeface="Arial"/>
          <a:ea typeface="+mj-ea"/>
          <a:cs typeface="Arial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N.meulenbroeks@fontys.nl" TargetMode="External"/><Relationship Id="rId2" Type="http://schemas.openxmlformats.org/officeDocument/2006/relationships/hyperlink" Target="mailto:D.vandenenden@fontys.nl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-106965" y="1560809"/>
            <a:ext cx="399784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chemeClr val="bg1"/>
                </a:solidFill>
              </a:rPr>
              <a:t>kennismaking diagnose-instrument</a:t>
            </a:r>
            <a:endParaRPr lang="nl-NL" sz="1400" b="1" dirty="0">
              <a:solidFill>
                <a:schemeClr val="bg1"/>
              </a:solidFill>
            </a:endParaRPr>
          </a:p>
          <a:p>
            <a:pPr algn="ctr"/>
            <a:endParaRPr lang="nl-NL" sz="2800" b="1" dirty="0">
              <a:solidFill>
                <a:schemeClr val="bg1"/>
              </a:solidFill>
            </a:endParaRPr>
          </a:p>
          <a:p>
            <a:pPr algn="ctr"/>
            <a:r>
              <a:rPr lang="nl-NL" sz="2800" b="1" dirty="0">
                <a:solidFill>
                  <a:schemeClr val="bg1"/>
                </a:solidFill>
              </a:rPr>
              <a:t>Rosemarie Moonen Nienke </a:t>
            </a:r>
          </a:p>
          <a:p>
            <a:pPr algn="ctr"/>
            <a:r>
              <a:rPr lang="nl-NL" sz="2800" b="1" dirty="0">
                <a:solidFill>
                  <a:schemeClr val="bg1"/>
                </a:solidFill>
              </a:rPr>
              <a:t>Meulenbroeks</a:t>
            </a:r>
          </a:p>
          <a:p>
            <a:pPr algn="ctr"/>
            <a:r>
              <a:rPr lang="nl-NL" sz="2000" b="1" dirty="0">
                <a:solidFill>
                  <a:schemeClr val="bg1"/>
                </a:solidFill>
              </a:rPr>
              <a:t>Consultant O&amp;O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AC0786B-4CB5-444F-8274-07AE48CE9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85060" y="2875610"/>
            <a:ext cx="8805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Blendend innoveren: hoe vasthouden en </a:t>
            </a:r>
            <a:r>
              <a:rPr lang="nl-NL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doorontwikkelen</a:t>
            </a:r>
            <a:endParaRPr lang="nl-NL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december 2020</a:t>
            </a:r>
          </a:p>
        </p:txBody>
      </p:sp>
    </p:spTree>
    <p:extLst>
      <p:ext uri="{BB962C8B-B14F-4D97-AF65-F5344CB8AC3E}">
        <p14:creationId xmlns:p14="http://schemas.microsoft.com/office/powerpoint/2010/main" val="188866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AD0D3556-EFCA-5749-9425-D9EF7C84B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20" y="0"/>
            <a:ext cx="9144000" cy="857250"/>
          </a:xfrm>
        </p:spPr>
        <p:txBody>
          <a:bodyPr>
            <a:normAutofit/>
          </a:bodyPr>
          <a:lstStyle/>
          <a:p>
            <a:r>
              <a:rPr lang="nl-NL" sz="3200" dirty="0"/>
              <a:t>Vraag 1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425250" y="2033141"/>
            <a:ext cx="81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Aan welke digitale community neem je nu deel?</a:t>
            </a:r>
          </a:p>
          <a:p>
            <a:pPr algn="ctr"/>
            <a:r>
              <a:rPr lang="nl-NL" sz="3200" dirty="0"/>
              <a:t>(en wat doe je daar?)</a:t>
            </a:r>
          </a:p>
        </p:txBody>
      </p:sp>
    </p:spTree>
    <p:extLst>
      <p:ext uri="{BB962C8B-B14F-4D97-AF65-F5344CB8AC3E}">
        <p14:creationId xmlns:p14="http://schemas.microsoft.com/office/powerpoint/2010/main" val="1714610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99" y="563454"/>
            <a:ext cx="8387671" cy="353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244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AD0D3556-EFCA-5749-9425-D9EF7C84B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20" y="0"/>
            <a:ext cx="9144000" cy="857250"/>
          </a:xfrm>
        </p:spPr>
        <p:txBody>
          <a:bodyPr>
            <a:normAutofit/>
          </a:bodyPr>
          <a:lstStyle/>
          <a:p>
            <a:r>
              <a:rPr lang="nl-NL" sz="3200" dirty="0"/>
              <a:t>Vraag 2</a:t>
            </a:r>
          </a:p>
        </p:txBody>
      </p:sp>
      <p:sp>
        <p:nvSpPr>
          <p:cNvPr id="4" name="Tekstvak 1">
            <a:extLst>
              <a:ext uri="{FF2B5EF4-FFF2-40B4-BE49-F238E27FC236}">
                <a16:creationId xmlns:a16="http://schemas.microsoft.com/office/drawing/2014/main" id="{245BDF1A-852C-4484-8DB6-4E1314DFADA9}"/>
              </a:ext>
            </a:extLst>
          </p:cNvPr>
          <p:cNvSpPr txBox="1"/>
          <p:nvPr/>
        </p:nvSpPr>
        <p:spPr>
          <a:xfrm>
            <a:off x="-829340" y="2033141"/>
            <a:ext cx="108026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Welke activiteit(en) zou je willen doen</a:t>
            </a:r>
          </a:p>
          <a:p>
            <a:pPr algn="ctr"/>
            <a:r>
              <a:rPr lang="nl-NL" sz="3200" dirty="0"/>
              <a:t>binnen de Fontys Community?</a:t>
            </a:r>
          </a:p>
        </p:txBody>
      </p:sp>
    </p:spTree>
    <p:extLst>
      <p:ext uri="{BB962C8B-B14F-4D97-AF65-F5344CB8AC3E}">
        <p14:creationId xmlns:p14="http://schemas.microsoft.com/office/powerpoint/2010/main" val="2473262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476739" y="1409471"/>
            <a:ext cx="1839029" cy="1803113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36" y="158312"/>
            <a:ext cx="7789527" cy="417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287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465674"/>
            <a:ext cx="9303488" cy="7974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Uitnodiging: Blijf in contact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528932" y="1200151"/>
            <a:ext cx="3317356" cy="36589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via de netwerken van de programma’s Studiesucces en Hybride leeromgevingen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Wil je meedenken, meedoen, op de hoogte blijven, doorpraten:</a:t>
            </a:r>
          </a:p>
          <a:p>
            <a:pPr marL="0" indent="0">
              <a:buNone/>
            </a:pPr>
            <a:r>
              <a:rPr lang="nl-NL" dirty="0"/>
              <a:t>weet ons te vinden.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>
                <a:hlinkClick r:id="rId2"/>
              </a:rPr>
              <a:t>d.vandenenden@fontys.nl</a:t>
            </a:r>
            <a:endParaRPr lang="nl-NL" dirty="0"/>
          </a:p>
          <a:p>
            <a:pPr marL="0" indent="0">
              <a:buNone/>
            </a:pPr>
            <a:r>
              <a:rPr lang="nl-NL" dirty="0">
                <a:hlinkClick r:id="rId3"/>
              </a:rPr>
              <a:t>n.meulenbroeks@fontys.nl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80" y="999119"/>
            <a:ext cx="4954772" cy="3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73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411" y="312433"/>
            <a:ext cx="8262784" cy="765963"/>
          </a:xfrm>
        </p:spPr>
        <p:txBody>
          <a:bodyPr/>
          <a:lstStyle/>
          <a:p>
            <a:r>
              <a:rPr lang="nl-NL" dirty="0" smtClean="0"/>
              <a:t>Dankjewel en tot de volgende keer!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9411" y="1133167"/>
            <a:ext cx="8262785" cy="2917029"/>
          </a:xfrm>
        </p:spPr>
        <p:txBody>
          <a:bodyPr>
            <a:normAutofit/>
          </a:bodyPr>
          <a:lstStyle/>
          <a:p>
            <a:r>
              <a:rPr lang="nl-NL" dirty="0" smtClean="0"/>
              <a:t>Gebruikte presentaties en meer informatie </a:t>
            </a:r>
            <a:r>
              <a:rPr lang="nl-NL" dirty="0"/>
              <a:t>fontys.nl/</a:t>
            </a:r>
            <a:r>
              <a:rPr lang="nl-NL" dirty="0" err="1"/>
              <a:t>academystudiesucces</a:t>
            </a:r>
            <a:r>
              <a:rPr lang="nl-NL" dirty="0"/>
              <a:t> </a:t>
            </a:r>
            <a:endParaRPr lang="nl-NL" dirty="0" smtClean="0"/>
          </a:p>
          <a:p>
            <a:r>
              <a:rPr lang="nl-NL" smtClean="0"/>
              <a:t>16 april: </a:t>
            </a:r>
            <a:r>
              <a:rPr lang="nl-NL" dirty="0" smtClean="0"/>
              <a:t>3 jaar studiesucces, tools en inzichten</a:t>
            </a:r>
          </a:p>
          <a:p>
            <a:r>
              <a:rPr lang="nl-NL" dirty="0" smtClean="0"/>
              <a:t>Sluit je aan bij onze netwerken</a:t>
            </a:r>
          </a:p>
          <a:p>
            <a:r>
              <a:rPr lang="nl-NL" dirty="0" err="1" smtClean="0"/>
              <a:t>Social</a:t>
            </a:r>
            <a:r>
              <a:rPr lang="nl-NL" dirty="0" smtClean="0"/>
              <a:t> media #studiesucces #</a:t>
            </a:r>
            <a:r>
              <a:rPr lang="nl-NL" dirty="0" err="1" smtClean="0"/>
              <a:t>wijzijnfontys</a:t>
            </a: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602027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820" y="0"/>
            <a:ext cx="9144000" cy="857250"/>
          </a:xfrm>
        </p:spPr>
        <p:txBody>
          <a:bodyPr>
            <a:normAutofit/>
          </a:bodyPr>
          <a:lstStyle/>
          <a:p>
            <a:r>
              <a:rPr lang="nl-NL" dirty="0"/>
              <a:t>Even voorstellen..</a:t>
            </a:r>
            <a:endParaRPr lang="nl-NL" sz="32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159" y="1205307"/>
            <a:ext cx="2129260" cy="141981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762" y="912183"/>
            <a:ext cx="1712940" cy="171294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911263" y="2710835"/>
            <a:ext cx="37159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Dries van den Enden</a:t>
            </a:r>
          </a:p>
          <a:p>
            <a:pPr algn="ctr"/>
            <a:r>
              <a:rPr lang="nl-NL" dirty="0"/>
              <a:t>Docent ICT- Coach DDBL</a:t>
            </a:r>
          </a:p>
          <a:p>
            <a:pPr algn="ctr"/>
            <a:r>
              <a:rPr lang="nl-NL" dirty="0"/>
              <a:t>Onderwijsontwikkelaar –</a:t>
            </a:r>
            <a:r>
              <a:rPr lang="nl-NL" dirty="0" err="1"/>
              <a:t>Ifontys</a:t>
            </a:r>
            <a:r>
              <a:rPr lang="nl-NL" dirty="0"/>
              <a:t> Sleutelfiguur O&amp;O programma HLO</a:t>
            </a:r>
          </a:p>
          <a:p>
            <a:pPr algn="ctr"/>
            <a:endParaRPr lang="nl-NL" dirty="0"/>
          </a:p>
          <a:p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4794184" y="2710834"/>
            <a:ext cx="3987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Nienke Meulenbroeks</a:t>
            </a:r>
          </a:p>
          <a:p>
            <a:pPr algn="ctr"/>
            <a:r>
              <a:rPr lang="nl-NL" dirty="0"/>
              <a:t>Clusterexpert programma Studiesucces</a:t>
            </a:r>
          </a:p>
          <a:p>
            <a:pPr algn="ctr"/>
            <a:r>
              <a:rPr lang="nl-NL" dirty="0"/>
              <a:t>Consultant Onderwijsinnovatie O&amp;O</a:t>
            </a:r>
          </a:p>
          <a:p>
            <a:pPr algn="ctr"/>
            <a:r>
              <a:rPr lang="nl-NL" dirty="0"/>
              <a:t>Coach Learning College</a:t>
            </a:r>
          </a:p>
        </p:txBody>
      </p:sp>
    </p:spTree>
    <p:extLst>
      <p:ext uri="{BB962C8B-B14F-4D97-AF65-F5344CB8AC3E}">
        <p14:creationId xmlns:p14="http://schemas.microsoft.com/office/powerpoint/2010/main" val="116020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stap zetten in blenden innoveren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inhoud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735" y="0"/>
            <a:ext cx="9309735" cy="514350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-165735" y="1690577"/>
            <a:ext cx="5460749" cy="1477328"/>
          </a:xfrm>
          <a:prstGeom prst="rect">
            <a:avLst/>
          </a:prstGeom>
          <a:solidFill>
            <a:srgbClr val="653366"/>
          </a:solidFill>
        </p:spPr>
        <p:txBody>
          <a:bodyPr wrap="square" rtlCol="0">
            <a:spAutoFit/>
          </a:bodyPr>
          <a:lstStyle/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Verkennen mogelijkheden en wensen 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van een digitale community 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om onderwijsinnovatie te ondersteunen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2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5603" t="10715" r="5603" b="3648"/>
          <a:stretch/>
        </p:blipFill>
        <p:spPr>
          <a:xfrm>
            <a:off x="-2257" y="1"/>
            <a:ext cx="91462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3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Paradigma’s – </a:t>
            </a:r>
          </a:p>
        </p:txBody>
      </p:sp>
      <p:pic>
        <p:nvPicPr>
          <p:cNvPr id="2050" name="Picture 2" descr="Organizational Development | KnowledgEvolution | Organization development,  Economic development, Management">
            <a:extLst>
              <a:ext uri="{FF2B5EF4-FFF2-40B4-BE49-F238E27FC236}">
                <a16:creationId xmlns:a16="http://schemas.microsoft.com/office/drawing/2014/main" id="{CE0AE12D-E0D9-47A3-A8A9-F8EEFE31C2E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02" y="803006"/>
            <a:ext cx="3235590" cy="352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EE045D-8F52-4B6B-9472-D6F6FA346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977" y="711653"/>
            <a:ext cx="1918108" cy="3616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35376B-7C85-4D58-B4F9-F1AD19A13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909" y="967801"/>
            <a:ext cx="1853691" cy="284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1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36FA51-86EF-4017-9D83-4625147AD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202" y="0"/>
            <a:ext cx="50075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1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nu werkt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0999" y="1200151"/>
            <a:ext cx="8444023" cy="2894954"/>
          </a:xfrm>
        </p:spPr>
        <p:txBody>
          <a:bodyPr>
            <a:normAutofit lnSpcReduction="10000"/>
          </a:bodyPr>
          <a:lstStyle/>
          <a:p>
            <a:r>
              <a:rPr lang="nl-NL" dirty="0"/>
              <a:t>Samenhang opzoeken</a:t>
            </a:r>
          </a:p>
          <a:p>
            <a:r>
              <a:rPr lang="nl-NL" dirty="0"/>
              <a:t>Netwerken</a:t>
            </a:r>
          </a:p>
          <a:p>
            <a:r>
              <a:rPr lang="nl-NL" dirty="0"/>
              <a:t>Denk groter </a:t>
            </a:r>
          </a:p>
          <a:p>
            <a:r>
              <a:rPr lang="nl-NL" dirty="0"/>
              <a:t>Studenten en externe partners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>
                <a:solidFill>
                  <a:srgbClr val="653366"/>
                </a:solidFill>
              </a:rPr>
              <a:t>										         </a:t>
            </a:r>
            <a:r>
              <a:rPr lang="nl-NL" sz="6600" dirty="0">
                <a:solidFill>
                  <a:srgbClr val="653366"/>
                </a:solidFill>
                <a:latin typeface="Freestyle Script" panose="030804020302050B0404" pitchFamily="66" charset="0"/>
              </a:rPr>
              <a:t>Samen leren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267" y="2845411"/>
            <a:ext cx="1748911" cy="124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1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l="-9583" t="-433" r="2706" b="-2845"/>
          <a:stretch/>
        </p:blipFill>
        <p:spPr>
          <a:xfrm>
            <a:off x="-935665" y="0"/>
            <a:ext cx="10079665" cy="530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8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544" r="1899"/>
          <a:stretch/>
        </p:blipFill>
        <p:spPr>
          <a:xfrm>
            <a:off x="0" y="4198"/>
            <a:ext cx="9144000" cy="513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20858"/>
      </p:ext>
    </p:extLst>
  </p:cSld>
  <p:clrMapOvr>
    <a:masterClrMapping/>
  </p:clrMapOvr>
</p:sld>
</file>

<file path=ppt/theme/theme1.xml><?xml version="1.0" encoding="utf-8"?>
<a:theme xmlns:a="http://schemas.openxmlformats.org/drawingml/2006/main" name="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5F486CF9A84E4B83A1D382449A9E59" ma:contentTypeVersion="12" ma:contentTypeDescription="Een nieuw document maken." ma:contentTypeScope="" ma:versionID="29d9f4add3b711e36f9ab2f6a0b88863">
  <xsd:schema xmlns:xsd="http://www.w3.org/2001/XMLSchema" xmlns:xs="http://www.w3.org/2001/XMLSchema" xmlns:p="http://schemas.microsoft.com/office/2006/metadata/properties" xmlns:ns3="4dfc51d9-fd9a-4c2e-9b35-2a6b8dbf690b" xmlns:ns4="305d9c35-e4e7-46dc-b696-2e0d98cbe4ff" targetNamespace="http://schemas.microsoft.com/office/2006/metadata/properties" ma:root="true" ma:fieldsID="e57a7b867af5b50aded83485c6f44f02" ns3:_="" ns4:_="">
    <xsd:import namespace="4dfc51d9-fd9a-4c2e-9b35-2a6b8dbf690b"/>
    <xsd:import namespace="305d9c35-e4e7-46dc-b696-2e0d98cbe4f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fc51d9-fd9a-4c2e-9b35-2a6b8dbf69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5d9c35-e4e7-46dc-b696-2e0d98cbe4f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4ACB5B-EEF1-4A9F-B4FC-76F801DBAF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fc51d9-fd9a-4c2e-9b35-2a6b8dbf690b"/>
    <ds:schemaRef ds:uri="305d9c35-e4e7-46dc-b696-2e0d98cbe4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AE80954-FE02-4091-83AA-AC3B703E77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77C98E-E4E9-42BB-ADC2-742D876AF25E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305d9c35-e4e7-46dc-b696-2e0d98cbe4ff"/>
    <ds:schemaRef ds:uri="4dfc51d9-fd9a-4c2e-9b35-2a6b8dbf690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363</Words>
  <Application>Microsoft Office PowerPoint</Application>
  <PresentationFormat>Diavoorstelling (16:9)</PresentationFormat>
  <Paragraphs>62</Paragraphs>
  <Slides>15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Freestyle Script</vt:lpstr>
      <vt:lpstr>Slide</vt:lpstr>
      <vt:lpstr>1_Slide</vt:lpstr>
      <vt:lpstr>PowerPoint-presentatie</vt:lpstr>
      <vt:lpstr>Even voorstellen..</vt:lpstr>
      <vt:lpstr>Doel stap zetten in blenden innoveren</vt:lpstr>
      <vt:lpstr>PowerPoint-presentatie</vt:lpstr>
      <vt:lpstr>Paradigma’s – </vt:lpstr>
      <vt:lpstr>PowerPoint-presentatie</vt:lpstr>
      <vt:lpstr>Wat nu werkt</vt:lpstr>
      <vt:lpstr>PowerPoint-presentatie</vt:lpstr>
      <vt:lpstr>PowerPoint-presentatie</vt:lpstr>
      <vt:lpstr>Vraag 1</vt:lpstr>
      <vt:lpstr>PowerPoint-presentatie</vt:lpstr>
      <vt:lpstr>Vraag 2</vt:lpstr>
      <vt:lpstr>PowerPoint-presentatie</vt:lpstr>
      <vt:lpstr>Uitnodiging: Blijf in contact</vt:lpstr>
      <vt:lpstr>Dankjewel en tot de volgende keer!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Vincent van Brink</dc:creator>
  <cp:lastModifiedBy>Meulenbroeks,Nienke N.</cp:lastModifiedBy>
  <cp:revision>118</cp:revision>
  <cp:lastPrinted>2014-08-19T14:33:34Z</cp:lastPrinted>
  <dcterms:created xsi:type="dcterms:W3CDTF">2014-08-06T13:54:14Z</dcterms:created>
  <dcterms:modified xsi:type="dcterms:W3CDTF">2020-12-11T10:21:02Z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0x010100C95F486CF9A84E4B83A1D382449A9E59</vt:lpwstr>
  </property>
</Properties>
</file>