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1" r:id="rId4"/>
  </p:sldMasterIdLst>
  <p:notesMasterIdLst>
    <p:notesMasterId r:id="rId15"/>
  </p:notesMasterIdLst>
  <p:handoutMasterIdLst>
    <p:handoutMasterId r:id="rId16"/>
  </p:handoutMasterIdLst>
  <p:sldIdLst>
    <p:sldId id="295" r:id="rId5"/>
    <p:sldId id="297" r:id="rId6"/>
    <p:sldId id="298" r:id="rId7"/>
    <p:sldId id="299" r:id="rId8"/>
    <p:sldId id="303" r:id="rId9"/>
    <p:sldId id="304" r:id="rId10"/>
    <p:sldId id="300" r:id="rId11"/>
    <p:sldId id="305" r:id="rId12"/>
    <p:sldId id="301" r:id="rId13"/>
    <p:sldId id="302" r:id="rId14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80BFA01C-CD74-7845-B021-672224978863}">
          <p14:sldIdLst>
            <p14:sldId id="295"/>
            <p14:sldId id="297"/>
            <p14:sldId id="298"/>
            <p14:sldId id="299"/>
            <p14:sldId id="303"/>
            <p14:sldId id="304"/>
            <p14:sldId id="300"/>
            <p14:sldId id="305"/>
            <p14:sldId id="301"/>
            <p14:sldId id="30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66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74" autoAdjust="0"/>
  </p:normalViewPr>
  <p:slideViewPr>
    <p:cSldViewPr snapToGrid="0" snapToObjects="1">
      <p:cViewPr varScale="1">
        <p:scale>
          <a:sx n="91" d="100"/>
          <a:sy n="91" d="100"/>
        </p:scale>
        <p:origin x="810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5046B-E3A6-4E43-9D24-8C38ABDF8202}" type="datetimeFigureOut">
              <a:t>9-12-2020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2CFB6-CBE2-1D40-B0FD-77D0D9479B87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425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47B21-E721-E94E-8C0A-F0532555091A}" type="datetimeFigureOut">
              <a:rPr lang="nl-NL" smtClean="0"/>
              <a:t>9-12-2020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ABE2E-621C-5C4E-A155-8FB9D216AC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360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Inzetten op binding tussen studenten en met docenten in de eerste 10 weken om studenten snel te laten landen en studiesucces te verhogen.</a:t>
            </a:r>
          </a:p>
          <a:p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Relevante informatie op de juiste momenten aanbieden.</a:t>
            </a:r>
          </a:p>
          <a:p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Persoonlijke begeleiding van studenten om vroegtijdig te kunnen ondersteunen.</a:t>
            </a:r>
          </a:p>
          <a:p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Reflecteren op de eerste 10 weken en doorverwijzen waar nodig.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ABE2E-621C-5C4E-A155-8FB9D216AC83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2490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Over het HOE gaan we in gesprek in deze inspiratiesessie.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ABE2E-621C-5C4E-A155-8FB9D216AC83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6908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Over het HOE gaan we in gesprek in deze inspiratiesessie.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ABE2E-621C-5C4E-A155-8FB9D216AC83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8099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 smtClean="0"/>
              <a:t>Mentimeter</a:t>
            </a:r>
            <a:endParaRPr lang="nl-NL" dirty="0" smtClean="0"/>
          </a:p>
          <a:p>
            <a:r>
              <a:rPr lang="nl-NL" dirty="0" smtClean="0"/>
              <a:t>Bruggetje naar Sabine en Sophia</a:t>
            </a:r>
            <a:r>
              <a:rPr lang="nl-NL" baseline="0" dirty="0" smtClean="0"/>
              <a:t> &gt; herkennen jullie dit?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ABE2E-621C-5C4E-A155-8FB9D216AC83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354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ABE2E-621C-5C4E-A155-8FB9D216AC83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0638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062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894954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2894955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027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285598"/>
            <a:ext cx="4040188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285598"/>
            <a:ext cx="4041775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4ED2B493-C1EE-714C-B8A9-F38F4D8CE6E7}" type="datetimeFigureOut">
              <a:rPr lang="nl-NL" smtClean="0"/>
              <a:t>9-12-2020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1738642" y="4767263"/>
            <a:ext cx="4281158" cy="274637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1610267" cy="274637"/>
          </a:xfrm>
          <a:prstGeom prst="rect">
            <a:avLst/>
          </a:prstGeom>
        </p:spPr>
        <p:txBody>
          <a:bodyPr/>
          <a:lstStyle/>
          <a:p>
            <a:fld id="{F3BC6476-EA18-C04A-BD06-B622CA55CE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815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322093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blad_N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" y="2029"/>
            <a:ext cx="9134075" cy="5139440"/>
          </a:xfrm>
          <a:prstGeom prst="rect">
            <a:avLst/>
          </a:prstGeom>
        </p:spPr>
      </p:pic>
      <p:sp>
        <p:nvSpPr>
          <p:cNvPr id="9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1492468" y="4630341"/>
            <a:ext cx="6366115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46189" y="4641986"/>
            <a:ext cx="829797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1A7FFB-7E9A-E347-8F80-8E2C647B3625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92468" y="1400775"/>
            <a:ext cx="7383518" cy="85725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12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492468" y="2221509"/>
            <a:ext cx="7383518" cy="2192807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3480479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blad_N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" y="2029"/>
            <a:ext cx="9134075" cy="5139439"/>
          </a:xfrm>
          <a:prstGeom prst="rect">
            <a:avLst/>
          </a:prstGeom>
        </p:spPr>
      </p:pic>
      <p:sp>
        <p:nvSpPr>
          <p:cNvPr id="9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1492468" y="4630341"/>
            <a:ext cx="6366115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46189" y="4641986"/>
            <a:ext cx="829797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1A7FFB-7E9A-E347-8F80-8E2C647B3625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92468" y="1400775"/>
            <a:ext cx="7383518" cy="85725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12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492468" y="2221509"/>
            <a:ext cx="7383518" cy="2192807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" y="2029"/>
            <a:ext cx="9134075" cy="5139440"/>
          </a:xfrm>
          <a:prstGeom prst="rect">
            <a:avLst/>
          </a:prstGeom>
        </p:spPr>
      </p:pic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676400" y="4630341"/>
            <a:ext cx="6182182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46187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1676400" y="1204346"/>
            <a:ext cx="7199586" cy="857250"/>
          </a:xfrm>
        </p:spPr>
        <p:txBody>
          <a:bodyPr/>
          <a:lstStyle>
            <a:lvl1pPr algn="r">
              <a:defRPr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14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676400" y="2107096"/>
            <a:ext cx="7199586" cy="2447865"/>
          </a:xfrm>
        </p:spPr>
        <p:txBody>
          <a:bodyPr/>
          <a:lstStyle>
            <a:lvl1pPr algn="r">
              <a:defRPr sz="2400">
                <a:latin typeface="Arial"/>
                <a:cs typeface="Arial"/>
              </a:defRPr>
            </a:lvl1pPr>
            <a:lvl2pPr algn="r"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43737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" y="2030"/>
            <a:ext cx="9134076" cy="513944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Titel van presentatie, </a:t>
            </a:r>
            <a:r>
              <a:rPr lang="nl-NL" dirty="0" err="1" smtClean="0"/>
              <a:t>Arial</a:t>
            </a:r>
            <a:r>
              <a:rPr lang="nl-NL" dirty="0" smtClean="0"/>
              <a:t> 32pt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2874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tekststijl van het sjabloon te bewerken</a:t>
            </a:r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956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5" r:id="rId2"/>
    <p:sldLayoutId id="2147483826" r:id="rId3"/>
    <p:sldLayoutId id="2147483830" r:id="rId4"/>
    <p:sldLayoutId id="2147483831" r:id="rId5"/>
    <p:sldLayoutId id="2147483833" r:id="rId6"/>
    <p:sldLayoutId id="2147483832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 baseline="0">
          <a:solidFill>
            <a:srgbClr val="66006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d.jarec@fontys.nl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nti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fontys.nl/KennisNetwerk/Ontwikkelingen/Studiesucces-1/Tools-en-inzichten/Warm-Welkom.htm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92468" y="1095975"/>
            <a:ext cx="7383518" cy="85725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Academy Studiesucces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“Starten in een </a:t>
            </a:r>
            <a:r>
              <a:rPr lang="nl-NL" i="1" dirty="0" err="1" smtClean="0"/>
              <a:t>blended</a:t>
            </a:r>
            <a:r>
              <a:rPr lang="nl-NL" dirty="0" smtClean="0"/>
              <a:t> wereld”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dirty="0" smtClean="0"/>
              <a:t>11 december 2020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Sabine Snippen (FHEC)</a:t>
            </a:r>
          </a:p>
          <a:p>
            <a:pPr marL="0" indent="0">
              <a:buNone/>
            </a:pPr>
            <a:r>
              <a:rPr lang="nl-NL" dirty="0" smtClean="0"/>
              <a:t>Sophia </a:t>
            </a:r>
            <a:r>
              <a:rPr lang="nl-NL" dirty="0" smtClean="0"/>
              <a:t>Gruner (FH </a:t>
            </a:r>
            <a:r>
              <a:rPr lang="nl-NL" dirty="0" err="1" smtClean="0"/>
              <a:t>TenL</a:t>
            </a:r>
            <a:r>
              <a:rPr lang="nl-NL" dirty="0" smtClean="0"/>
              <a:t>)</a:t>
            </a:r>
          </a:p>
          <a:p>
            <a:pPr marL="0" indent="0">
              <a:buNone/>
            </a:pPr>
            <a:r>
              <a:rPr lang="nl-NL" dirty="0" smtClean="0"/>
              <a:t>Pieternel Brughuis &amp; Debbie Jarec </a:t>
            </a:r>
            <a:r>
              <a:rPr lang="nl-NL" sz="1500" dirty="0" smtClean="0"/>
              <a:t>(project Warm Welkom, dienst SV) </a:t>
            </a:r>
            <a:endParaRPr lang="nl-NL" sz="1500" dirty="0"/>
          </a:p>
        </p:txBody>
      </p:sp>
    </p:spTree>
    <p:extLst>
      <p:ext uri="{BB962C8B-B14F-4D97-AF65-F5344CB8AC3E}">
        <p14:creationId xmlns:p14="http://schemas.microsoft.com/office/powerpoint/2010/main" val="49868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6537" y="1364259"/>
            <a:ext cx="8439807" cy="857250"/>
          </a:xfrm>
        </p:spPr>
        <p:txBody>
          <a:bodyPr>
            <a:noAutofit/>
          </a:bodyPr>
          <a:lstStyle/>
          <a:p>
            <a:r>
              <a:rPr lang="nl-NL" dirty="0" smtClean="0"/>
              <a:t>Specifieke vragen of een keertje sparren?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51641" y="2221509"/>
            <a:ext cx="8024648" cy="21928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3000" dirty="0" smtClean="0"/>
              <a:t>Leden van de projectgroep Warm Welkom denken graag met je mee!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Contactpersoon Debbie Jarec:</a:t>
            </a:r>
          </a:p>
          <a:p>
            <a:pPr marL="0" indent="0">
              <a:buNone/>
            </a:pPr>
            <a:r>
              <a:rPr lang="nl-NL" dirty="0" smtClean="0">
                <a:hlinkClick r:id="rId2"/>
              </a:rPr>
              <a:t>d.jarec@fontys.nl</a:t>
            </a:r>
            <a:r>
              <a:rPr lang="nl-NL" dirty="0" smtClean="0"/>
              <a:t> of 06-15587667</a:t>
            </a:r>
          </a:p>
        </p:txBody>
      </p:sp>
    </p:spTree>
    <p:extLst>
      <p:ext uri="{BB962C8B-B14F-4D97-AF65-F5344CB8AC3E}">
        <p14:creationId xmlns:p14="http://schemas.microsoft.com/office/powerpoint/2010/main" val="336630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3810" y="152078"/>
            <a:ext cx="7383518" cy="857250"/>
          </a:xfrm>
        </p:spPr>
        <p:txBody>
          <a:bodyPr/>
          <a:lstStyle/>
          <a:p>
            <a:r>
              <a:rPr lang="nl-NL" dirty="0" smtClean="0"/>
              <a:t>Project Warm Welkom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50606" y="1111045"/>
            <a:ext cx="8325380" cy="38542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b="1" dirty="0" smtClean="0"/>
              <a:t>Doel?  </a:t>
            </a:r>
          </a:p>
          <a:p>
            <a:pPr marL="0" indent="0">
              <a:buNone/>
            </a:pPr>
            <a:r>
              <a:rPr lang="nl-NL" dirty="0" smtClean="0"/>
              <a:t>Bevorderen van sociale en academische integratie t.b.v. studiesucces.</a:t>
            </a:r>
          </a:p>
          <a:p>
            <a:pPr marL="0" indent="0">
              <a:buNone/>
            </a:pPr>
            <a:r>
              <a:rPr lang="nl-NL" b="1" dirty="0" smtClean="0"/>
              <a:t>Hoe?</a:t>
            </a:r>
          </a:p>
          <a:p>
            <a:pPr marL="0" indent="0">
              <a:buNone/>
            </a:pPr>
            <a:r>
              <a:rPr lang="nl-NL" dirty="0" smtClean="0"/>
              <a:t>Dit doen we door in de periode van aanmelding tot de eerste 10 weken binnen de opleiding op de volgende </a:t>
            </a:r>
            <a:r>
              <a:rPr lang="nl-NL" u="sng" dirty="0" smtClean="0"/>
              <a:t>werkende principes, de 4 “B’s”</a:t>
            </a:r>
            <a:r>
              <a:rPr lang="nl-NL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Basisveiligheid - Voldoende informatie en een basis(klas) hebben om op terug te vallen.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Binding - Het ervaren van sociale integratie (je thuis voelen</a:t>
            </a:r>
            <a:r>
              <a:rPr lang="nl-NL" dirty="0" smtClean="0"/>
              <a:t>). Binding met je medestudenten en je docenten.</a:t>
            </a:r>
            <a:endParaRPr lang="nl-NL" dirty="0"/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Begeleiding - Een vast aanspreekpunt en vertrouwde vraagbaak hebben (coach).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Bevestiging - Realistische ervaringen die de studiekeuze - al dan niet -</a:t>
            </a:r>
            <a:r>
              <a:rPr lang="nl-NL" dirty="0" smtClean="0"/>
              <a:t> bevestigen en hier op reflecteren met de student.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90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3810" y="152078"/>
            <a:ext cx="7383518" cy="85725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Een andere start in 2020…</a:t>
            </a:r>
            <a:br>
              <a:rPr lang="nl-NL" dirty="0" smtClean="0"/>
            </a:br>
            <a:r>
              <a:rPr lang="nl-NL" dirty="0" smtClean="0"/>
              <a:t>Warm Welkom Activiteitenprogramma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50606" y="1111045"/>
            <a:ext cx="8325380" cy="38542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 dirty="0" smtClean="0"/>
              <a:t>Waarom?</a:t>
            </a:r>
          </a:p>
          <a:p>
            <a:r>
              <a:rPr lang="nl-NL" dirty="0"/>
              <a:t>Sociale en academische integratie belangrijk voor behoud van </a:t>
            </a:r>
            <a:r>
              <a:rPr lang="nl-NL" dirty="0" smtClean="0"/>
              <a:t>motivatie.</a:t>
            </a:r>
            <a:endParaRPr lang="nl-NL" dirty="0"/>
          </a:p>
          <a:p>
            <a:r>
              <a:rPr lang="nl-NL" dirty="0"/>
              <a:t>Beperking in ontmoetingen bij start studie en door </a:t>
            </a:r>
            <a:r>
              <a:rPr lang="nl-NL" dirty="0" err="1"/>
              <a:t>blended</a:t>
            </a:r>
            <a:r>
              <a:rPr lang="nl-NL" dirty="0"/>
              <a:t>/online onderwijs -&gt; natuurlijke mogelijkheden voor binding </a:t>
            </a:r>
            <a:r>
              <a:rPr lang="nl-NL" dirty="0" smtClean="0"/>
              <a:t>beperkt.</a:t>
            </a:r>
            <a:endParaRPr lang="nl-NL" dirty="0"/>
          </a:p>
          <a:p>
            <a:r>
              <a:rPr lang="nl-NL" dirty="0"/>
              <a:t>Ondersteunend netwerk actief helpen </a:t>
            </a:r>
            <a:r>
              <a:rPr lang="nl-NL" dirty="0" smtClean="0"/>
              <a:t>bouwen.</a:t>
            </a:r>
            <a:endParaRPr lang="nl-NL" dirty="0"/>
          </a:p>
          <a:p>
            <a:r>
              <a:rPr lang="nl-NL" dirty="0"/>
              <a:t>Net even iets meer verantwoordelijkheid nemen voor kwetsbare </a:t>
            </a:r>
            <a:r>
              <a:rPr lang="nl-NL" dirty="0" smtClean="0"/>
              <a:t>groep.</a:t>
            </a:r>
            <a:endParaRPr lang="nl-NL" dirty="0"/>
          </a:p>
          <a:p>
            <a:r>
              <a:rPr lang="nl-NL" dirty="0"/>
              <a:t>Onderkennen belang en daar ook op </a:t>
            </a:r>
            <a:r>
              <a:rPr lang="nl-NL" dirty="0" smtClean="0"/>
              <a:t>acteren.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9317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3810" y="152078"/>
            <a:ext cx="7383518" cy="85725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Een andere start in 2020…</a:t>
            </a:r>
            <a:br>
              <a:rPr lang="nl-NL" dirty="0" smtClean="0"/>
            </a:br>
            <a:r>
              <a:rPr lang="nl-NL" dirty="0" smtClean="0"/>
              <a:t>Warm Welkom Activiteitenprogramma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50606" y="1111045"/>
            <a:ext cx="8325380" cy="38542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 dirty="0" smtClean="0"/>
              <a:t>Wat?</a:t>
            </a:r>
          </a:p>
          <a:p>
            <a:r>
              <a:rPr lang="nl-NL" dirty="0"/>
              <a:t>10 weken lang om de week sociale activiteit</a:t>
            </a:r>
          </a:p>
          <a:p>
            <a:r>
              <a:rPr lang="nl-NL" dirty="0" smtClean="0"/>
              <a:t>Begeleidt </a:t>
            </a:r>
            <a:r>
              <a:rPr lang="nl-NL" dirty="0"/>
              <a:t>door </a:t>
            </a:r>
            <a:r>
              <a:rPr lang="nl-NL" dirty="0" err="1"/>
              <a:t>slb</a:t>
            </a:r>
            <a:r>
              <a:rPr lang="nl-NL" dirty="0"/>
              <a:t> (allemaal of selecte groep</a:t>
            </a:r>
            <a:r>
              <a:rPr lang="nl-NL" dirty="0" smtClean="0"/>
              <a:t>)</a:t>
            </a:r>
          </a:p>
          <a:p>
            <a:r>
              <a:rPr lang="nl-NL" dirty="0" smtClean="0"/>
              <a:t>Zowel faciliteren als organiseren</a:t>
            </a:r>
            <a:endParaRPr lang="nl-NL" dirty="0"/>
          </a:p>
          <a:p>
            <a:r>
              <a:rPr lang="nl-NL" dirty="0"/>
              <a:t>Verschillende categorieën (voor ieder wat)</a:t>
            </a:r>
          </a:p>
          <a:p>
            <a:r>
              <a:rPr lang="nl-NL" dirty="0"/>
              <a:t>Kleine groepen fysiek/grotere online (RIVM)</a:t>
            </a:r>
          </a:p>
          <a:p>
            <a:r>
              <a:rPr lang="nl-NL" dirty="0"/>
              <a:t>Afhankelijk van Covid-19 maatregelen (RIVM)</a:t>
            </a:r>
          </a:p>
          <a:p>
            <a:r>
              <a:rPr lang="nl-NL" dirty="0"/>
              <a:t>Gebruik bestaand materiaal mogelijk </a:t>
            </a:r>
            <a:r>
              <a:rPr lang="nl-NL" sz="1000" dirty="0"/>
              <a:t>(verschillende Purple activiteiten bijvoorbeeld</a:t>
            </a:r>
            <a:r>
              <a:rPr lang="nl-NL" sz="1000" dirty="0" smtClean="0"/>
              <a:t>)</a:t>
            </a:r>
          </a:p>
          <a:p>
            <a:r>
              <a:rPr lang="nl-NL" dirty="0" smtClean="0"/>
              <a:t>Wat deed je al en maak dit Corona </a:t>
            </a:r>
            <a:r>
              <a:rPr lang="nl-NL" dirty="0" err="1" smtClean="0"/>
              <a:t>proof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5806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3810" y="152078"/>
            <a:ext cx="7383518" cy="85725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Een andere start in 2020…</a:t>
            </a:r>
            <a:br>
              <a:rPr lang="nl-NL" dirty="0" smtClean="0"/>
            </a:br>
            <a:r>
              <a:rPr lang="nl-NL" dirty="0" smtClean="0"/>
              <a:t>Warm Welkom Activiteitenprogramma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50606" y="1111045"/>
            <a:ext cx="8325380" cy="3854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Hoe?</a:t>
            </a:r>
          </a:p>
          <a:p>
            <a:r>
              <a:rPr lang="nl-NL" dirty="0" smtClean="0"/>
              <a:t>Aanbod en inschrijven via portal</a:t>
            </a:r>
          </a:p>
          <a:p>
            <a:r>
              <a:rPr lang="nl-NL" dirty="0" smtClean="0"/>
              <a:t>Facultatief, maar voelt wel als school</a:t>
            </a:r>
          </a:p>
          <a:p>
            <a:r>
              <a:rPr lang="nl-NL" dirty="0" smtClean="0"/>
              <a:t>Mogelijkheden inzetten ouderejaars / buddy’s</a:t>
            </a:r>
          </a:p>
          <a:p>
            <a:r>
              <a:rPr lang="nl-NL" dirty="0" smtClean="0"/>
              <a:t>Richten op </a:t>
            </a:r>
            <a:r>
              <a:rPr lang="nl-NL" dirty="0" err="1" smtClean="0"/>
              <a:t>slb</a:t>
            </a:r>
            <a:r>
              <a:rPr lang="nl-NL" dirty="0" smtClean="0"/>
              <a:t>-groep / klas</a:t>
            </a:r>
          </a:p>
          <a:p>
            <a:r>
              <a:rPr lang="nl-NL" dirty="0" smtClean="0"/>
              <a:t>Aandacht in </a:t>
            </a:r>
            <a:r>
              <a:rPr lang="nl-NL" dirty="0" err="1" smtClean="0"/>
              <a:t>slb</a:t>
            </a:r>
            <a:r>
              <a:rPr lang="nl-NL" dirty="0" smtClean="0"/>
              <a:t>-gesprekken en bijeenkomsten / onderdeel van je aanpak</a:t>
            </a:r>
          </a:p>
          <a:p>
            <a:r>
              <a:rPr lang="nl-NL" dirty="0" smtClean="0"/>
              <a:t>Deel ervaringen, ideeën en mogelijkheden met je collega’s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7549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3810" y="152078"/>
            <a:ext cx="7383518" cy="85725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Een andere start in 2020…</a:t>
            </a:r>
            <a:br>
              <a:rPr lang="nl-NL" dirty="0" smtClean="0"/>
            </a:br>
            <a:r>
              <a:rPr lang="nl-NL" dirty="0" smtClean="0"/>
              <a:t>Warm Welkom Activiteitenprogramma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50606" y="1755228"/>
            <a:ext cx="8325380" cy="3210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Even peilen waar iedereen staat…</a:t>
            </a:r>
            <a:endParaRPr lang="nl-NL" b="1" dirty="0" smtClean="0"/>
          </a:p>
          <a:p>
            <a:pPr marL="0" indent="0">
              <a:buNone/>
            </a:pPr>
            <a:r>
              <a:rPr lang="nl-NL" dirty="0" smtClean="0"/>
              <a:t>Hoe tevreden ben je over het warme welkom van de eerstejaars studenten binnen je opleiding? </a:t>
            </a:r>
            <a:r>
              <a:rPr lang="nl-NL" sz="1100" dirty="0" smtClean="0"/>
              <a:t>(schaal 1-10)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Wat gaat er goed binnen het warme welkom? </a:t>
            </a:r>
            <a:r>
              <a:rPr lang="nl-NL" sz="1100" dirty="0" smtClean="0"/>
              <a:t>(open antwoord</a:t>
            </a:r>
            <a:endParaRPr lang="nl-NL" sz="1100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Wat vind je dat er beter kan in het warme welkom? </a:t>
            </a:r>
            <a:r>
              <a:rPr lang="nl-NL" sz="1100" dirty="0" smtClean="0"/>
              <a:t>(antwoord)</a:t>
            </a:r>
            <a:endParaRPr lang="nl-NL" sz="1100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550606" y="1030362"/>
            <a:ext cx="738351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 baseline="0">
                <a:solidFill>
                  <a:srgbClr val="660066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nl-NL" sz="2000" dirty="0" smtClean="0"/>
              <a:t>Ga naar </a:t>
            </a:r>
            <a:r>
              <a:rPr lang="nl-NL" sz="2000" dirty="0" smtClean="0">
                <a:hlinkClick r:id="rId3"/>
              </a:rPr>
              <a:t>www.menti.com</a:t>
            </a:r>
            <a:r>
              <a:rPr lang="nl-NL" sz="2000" dirty="0" smtClean="0"/>
              <a:t> </a:t>
            </a:r>
          </a:p>
          <a:p>
            <a:r>
              <a:rPr lang="nl-NL" sz="2000" dirty="0" smtClean="0"/>
              <a:t>Code: 37 89 64 4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715424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3810" y="152078"/>
            <a:ext cx="7383518" cy="85725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Een andere start in 2020…</a:t>
            </a:r>
            <a:br>
              <a:rPr lang="nl-NL" dirty="0" smtClean="0"/>
            </a:br>
            <a:r>
              <a:rPr lang="nl-NL" dirty="0" smtClean="0"/>
              <a:t>Warm Welkom Activiteitenprogramma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50606" y="1111045"/>
            <a:ext cx="8325380" cy="3854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Hoe gaat dit in de praktijk?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Sabine Snippen						Sophia Gruner</a:t>
            </a:r>
          </a:p>
          <a:p>
            <a:pPr marL="0" indent="0">
              <a:buNone/>
            </a:pPr>
            <a:r>
              <a:rPr lang="nl-NL" sz="1800" dirty="0" smtClean="0"/>
              <a:t>Fontys Hogeschool</a:t>
            </a:r>
            <a:r>
              <a:rPr lang="nl-NL" sz="1800" dirty="0"/>
              <a:t>	</a:t>
            </a:r>
            <a:r>
              <a:rPr lang="nl-NL" sz="1800" dirty="0" smtClean="0"/>
              <a:t>					Fontys Hogeschool</a:t>
            </a:r>
          </a:p>
          <a:p>
            <a:pPr marL="0" indent="0">
              <a:buNone/>
            </a:pPr>
            <a:r>
              <a:rPr lang="nl-NL" sz="1800" dirty="0" smtClean="0"/>
              <a:t>Economie en Communicatie (Eindhoven)	Techniek en Logistiek (Venlo)</a:t>
            </a:r>
            <a:endParaRPr lang="nl-NL" sz="18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569" y="1598817"/>
            <a:ext cx="2143125" cy="214312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849" y="1542795"/>
            <a:ext cx="1691377" cy="225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18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92468" y="118513"/>
            <a:ext cx="7383518" cy="857250"/>
          </a:xfrm>
        </p:spPr>
        <p:txBody>
          <a:bodyPr/>
          <a:lstStyle/>
          <a:p>
            <a:r>
              <a:rPr lang="nl-NL" dirty="0" smtClean="0"/>
              <a:t>Tips van Sabine en Sophia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41738" y="1093076"/>
            <a:ext cx="8634248" cy="38467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1200" dirty="0" smtClean="0"/>
              <a:t>Wat kan je wel doen tijdens de coronacrisis om de eerstejaars een warm welkom te geven:</a:t>
            </a:r>
          </a:p>
          <a:p>
            <a:r>
              <a:rPr lang="nl-NL" sz="1200" dirty="0" smtClean="0"/>
              <a:t>Filmpje met praktische tips &amp; filmpje met personen/organen binnen opleiding</a:t>
            </a:r>
          </a:p>
          <a:p>
            <a:r>
              <a:rPr lang="nl-NL" sz="1200" dirty="0" smtClean="0"/>
              <a:t>Tijd maken voor een goede kennismaking: studenten onderling, maar ook met docenten, coaches, SLB en P-fase coördinator.</a:t>
            </a:r>
          </a:p>
          <a:p>
            <a:r>
              <a:rPr lang="nl-NL" sz="1200" dirty="0" smtClean="0"/>
              <a:t>Zorgen dat medewerkers aansluiten bij activiteiten die nog wel op locatie plaats mogen vinden (bijv. bij een mini sportactiviteit zoals Sabine benoemde)</a:t>
            </a:r>
          </a:p>
          <a:p>
            <a:r>
              <a:rPr lang="nl-NL" sz="1200" dirty="0" smtClean="0"/>
              <a:t>Inzet van studentenassistenten/ studentmentoren voor een zachte landing binnen de opleiding. Studenten uit hogere jaren zijn makkelijker te benaderen voor eerstejaars.</a:t>
            </a:r>
          </a:p>
          <a:p>
            <a:r>
              <a:rPr lang="nl-NL" sz="1200" dirty="0" smtClean="0"/>
              <a:t>Buddy’s voor internationale studenten die voor de start van de opleiding al contact hebben met de nieuwe eerstejaars.</a:t>
            </a:r>
          </a:p>
          <a:p>
            <a:r>
              <a:rPr lang="nl-NL" sz="1200" dirty="0" smtClean="0"/>
              <a:t>Kaartje opsturen na blok: we zijn trots op jouw inzet!</a:t>
            </a:r>
          </a:p>
          <a:p>
            <a:r>
              <a:rPr lang="nl-NL" sz="1200" dirty="0" smtClean="0"/>
              <a:t>Kijken of er budget beschikbaar is om leuke activiteiten te organiseren (tip van Sophia, zij kregen 70 euro per student).</a:t>
            </a:r>
          </a:p>
          <a:p>
            <a:r>
              <a:rPr lang="nl-NL" sz="1200" dirty="0" smtClean="0"/>
              <a:t>Introductiedag op de campus.</a:t>
            </a:r>
          </a:p>
          <a:p>
            <a:r>
              <a:rPr lang="nl-NL" sz="1200" dirty="0" smtClean="0"/>
              <a:t>Vlaai bestellen.</a:t>
            </a:r>
          </a:p>
          <a:p>
            <a:r>
              <a:rPr lang="nl-NL" sz="1200" dirty="0" smtClean="0"/>
              <a:t>Chocoladeletter verstuurd met Sinterklaas.</a:t>
            </a:r>
          </a:p>
          <a:p>
            <a:r>
              <a:rPr lang="nl-NL" sz="1200" dirty="0" smtClean="0"/>
              <a:t>Global Lounge waar er informele avonden worden georganiseerd zoals een Quiz </a:t>
            </a:r>
            <a:r>
              <a:rPr lang="nl-NL" sz="1200" dirty="0" err="1" smtClean="0"/>
              <a:t>Night</a:t>
            </a:r>
            <a:r>
              <a:rPr lang="nl-NL" sz="1200" dirty="0" smtClean="0"/>
              <a:t>, </a:t>
            </a:r>
            <a:r>
              <a:rPr lang="nl-NL" sz="1200" dirty="0" err="1" smtClean="0"/>
              <a:t>Welcome</a:t>
            </a:r>
            <a:r>
              <a:rPr lang="nl-NL" sz="1200" dirty="0" smtClean="0"/>
              <a:t> in </a:t>
            </a:r>
            <a:r>
              <a:rPr lang="nl-NL" sz="1200" dirty="0" err="1" smtClean="0"/>
              <a:t>the</a:t>
            </a:r>
            <a:r>
              <a:rPr lang="nl-NL" sz="1200" dirty="0" smtClean="0"/>
              <a:t> NL </a:t>
            </a:r>
            <a:r>
              <a:rPr lang="nl-NL" sz="1200" dirty="0" err="1" smtClean="0"/>
              <a:t>night</a:t>
            </a:r>
            <a:r>
              <a:rPr lang="nl-NL" sz="1200" dirty="0"/>
              <a:t> </a:t>
            </a:r>
            <a:r>
              <a:rPr lang="nl-NL" sz="1200" dirty="0" smtClean="0"/>
              <a:t>en de Week of </a:t>
            </a:r>
            <a:r>
              <a:rPr lang="nl-NL" sz="1200" dirty="0" err="1" smtClean="0"/>
              <a:t>the</a:t>
            </a:r>
            <a:r>
              <a:rPr lang="nl-NL" sz="1200" dirty="0" smtClean="0"/>
              <a:t> International Student </a:t>
            </a:r>
            <a:r>
              <a:rPr lang="nl-NL" sz="1200" dirty="0" smtClean="0">
                <a:sym typeface="Wingdings" panose="05000000000000000000" pitchFamily="2" charset="2"/>
              </a:rPr>
              <a:t> focus ook op </a:t>
            </a:r>
            <a:r>
              <a:rPr lang="nl-NL" sz="1200" dirty="0" err="1" smtClean="0">
                <a:sym typeface="Wingdings" panose="05000000000000000000" pitchFamily="2" charset="2"/>
              </a:rPr>
              <a:t>cultural</a:t>
            </a:r>
            <a:r>
              <a:rPr lang="nl-NL" sz="1200" dirty="0" smtClean="0">
                <a:sym typeface="Wingdings" panose="05000000000000000000" pitchFamily="2" charset="2"/>
              </a:rPr>
              <a:t> awareness.</a:t>
            </a:r>
          </a:p>
          <a:p>
            <a:r>
              <a:rPr lang="nl-NL" sz="1200" dirty="0" smtClean="0">
                <a:sym typeface="Wingdings" panose="05000000000000000000" pitchFamily="2" charset="2"/>
              </a:rPr>
              <a:t>2 projectdagen op de campus  studenten krijgen gezamenlijk les, belangrijk voor het groepsgevoel.</a:t>
            </a:r>
          </a:p>
          <a:p>
            <a:r>
              <a:rPr lang="nl-NL" sz="1200" dirty="0" smtClean="0">
                <a:sym typeface="Wingdings" panose="05000000000000000000" pitchFamily="2" charset="2"/>
              </a:rPr>
              <a:t>Bad taste outfit (foute kersttruien), de Kerstman komt langs.</a:t>
            </a:r>
          </a:p>
          <a:p>
            <a:r>
              <a:rPr lang="nl-NL" sz="1200" dirty="0" smtClean="0">
                <a:sym typeface="Wingdings" panose="05000000000000000000" pitchFamily="2" charset="2"/>
              </a:rPr>
              <a:t>Real life candy </a:t>
            </a:r>
            <a:r>
              <a:rPr lang="nl-NL" sz="1200" dirty="0" err="1" smtClean="0">
                <a:sym typeface="Wingdings" panose="05000000000000000000" pitchFamily="2" charset="2"/>
              </a:rPr>
              <a:t>crush</a:t>
            </a:r>
            <a:r>
              <a:rPr lang="nl-NL" sz="1200" dirty="0" smtClean="0">
                <a:sym typeface="Wingdings" panose="05000000000000000000" pitchFamily="2" charset="2"/>
              </a:rPr>
              <a:t>.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354617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5152" y="132413"/>
            <a:ext cx="7383518" cy="857250"/>
          </a:xfrm>
        </p:spPr>
        <p:txBody>
          <a:bodyPr/>
          <a:lstStyle/>
          <a:p>
            <a:r>
              <a:rPr lang="nl-NL" dirty="0" smtClean="0"/>
              <a:t>Meer info?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09903" y="1240221"/>
            <a:ext cx="8466083" cy="3174095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>
                <a:hlinkClick r:id="rId2"/>
              </a:rPr>
              <a:t>Website</a:t>
            </a:r>
            <a:r>
              <a:rPr lang="nl-NL" dirty="0" smtClean="0"/>
              <a:t> van project Warm Welkom:</a:t>
            </a:r>
          </a:p>
          <a:p>
            <a:r>
              <a:rPr lang="nl-NL" dirty="0" smtClean="0"/>
              <a:t>Stappenplan warm welkom communicatie (vanaf aanmelding).</a:t>
            </a:r>
          </a:p>
          <a:p>
            <a:r>
              <a:rPr lang="nl-NL" dirty="0" smtClean="0"/>
              <a:t>Handreiking Studentenwelzijn en motivatie in de eerste weken 2020-2021.</a:t>
            </a:r>
          </a:p>
          <a:p>
            <a:r>
              <a:rPr lang="nl-NL" dirty="0" smtClean="0"/>
              <a:t>Overzicht studentenbegeleiding eerste 100 dagen.</a:t>
            </a:r>
          </a:p>
          <a:p>
            <a:r>
              <a:rPr lang="nl-NL" dirty="0" smtClean="0"/>
              <a:t>Gespreksdocument Studentcoaches.</a:t>
            </a:r>
          </a:p>
        </p:txBody>
      </p:sp>
    </p:spTree>
    <p:extLst>
      <p:ext uri="{BB962C8B-B14F-4D97-AF65-F5344CB8AC3E}">
        <p14:creationId xmlns:p14="http://schemas.microsoft.com/office/powerpoint/2010/main" val="330533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5F486CF9A84E4B83A1D382449A9E59" ma:contentTypeVersion="13" ma:contentTypeDescription="Een nieuw document maken." ma:contentTypeScope="" ma:versionID="127d57ac36c18bca8d0edddf454da1a9">
  <xsd:schema xmlns:xsd="http://www.w3.org/2001/XMLSchema" xmlns:xs="http://www.w3.org/2001/XMLSchema" xmlns:p="http://schemas.microsoft.com/office/2006/metadata/properties" xmlns:ns3="305d9c35-e4e7-46dc-b696-2e0d98cbe4ff" xmlns:ns4="4dfc51d9-fd9a-4c2e-9b35-2a6b8dbf690b" targetNamespace="http://schemas.microsoft.com/office/2006/metadata/properties" ma:root="true" ma:fieldsID="b715b532fb484b1d15d279c6ab7e8c6b" ns3:_="" ns4:_="">
    <xsd:import namespace="305d9c35-e4e7-46dc-b696-2e0d98cbe4ff"/>
    <xsd:import namespace="4dfc51d9-fd9a-4c2e-9b35-2a6b8dbf690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5d9c35-e4e7-46dc-b696-2e0d98cbe4f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fc51d9-fd9a-4c2e-9b35-2a6b8dbf69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04DAA7-5F8B-4823-82C4-D7C3DDCD5E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59AF58-4E49-4985-BB1E-35D913438AE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05d9c35-e4e7-46dc-b696-2e0d98cbe4ff"/>
    <ds:schemaRef ds:uri="http://purl.org/dc/elements/1.1/"/>
    <ds:schemaRef ds:uri="http://schemas.microsoft.com/office/2006/metadata/properties"/>
    <ds:schemaRef ds:uri="4dfc51d9-fd9a-4c2e-9b35-2a6b8dbf690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1C6A107-0F1A-4F25-8BFE-C9F3831EA7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5d9c35-e4e7-46dc-b696-2e0d98cbe4ff"/>
    <ds:schemaRef ds:uri="4dfc51d9-fd9a-4c2e-9b35-2a6b8dbf69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PPT_Fontys_NL_universeel</Template>
  <TotalTime>0</TotalTime>
  <Words>852</Words>
  <Application>Microsoft Office PowerPoint</Application>
  <PresentationFormat>Diavoorstelling (16:9)</PresentationFormat>
  <Paragraphs>106</Paragraphs>
  <Slides>10</Slides>
  <Notes>5</Notes>
  <HiddenSlides>1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Aangepast ontwerp</vt:lpstr>
      <vt:lpstr>Academy Studiesucces “Starten in een blended wereld”</vt:lpstr>
      <vt:lpstr>Project Warm Welkom</vt:lpstr>
      <vt:lpstr>Een andere start in 2020… Warm Welkom Activiteitenprogramma</vt:lpstr>
      <vt:lpstr>Een andere start in 2020… Warm Welkom Activiteitenprogramma</vt:lpstr>
      <vt:lpstr>Een andere start in 2020… Warm Welkom Activiteitenprogramma</vt:lpstr>
      <vt:lpstr>Een andere start in 2020… Warm Welkom Activiteitenprogramma</vt:lpstr>
      <vt:lpstr>Een andere start in 2020… Warm Welkom Activiteitenprogramma</vt:lpstr>
      <vt:lpstr>Tips van Sabine en Sophia</vt:lpstr>
      <vt:lpstr>Meer info?</vt:lpstr>
      <vt:lpstr>Specifieke vragen of een keertje sparren?</vt:lpstr>
    </vt:vector>
  </TitlesOfParts>
  <Company>Fontys Hogescholen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Academy Studiesucces “Starten in een blended wereld”</dc:title>
  <dc:creator>Jarec,Debbie D.</dc:creator>
  <cp:lastModifiedBy>Jarec,Debbie D.</cp:lastModifiedBy>
  <cp:revision>11</cp:revision>
  <cp:lastPrinted>2014-08-19T14:33:34Z</cp:lastPrinted>
  <dcterms:created xsi:type="dcterms:W3CDTF">2020-12-07T15:22:43Z</dcterms:created>
  <dcterms:modified xsi:type="dcterms:W3CDTF">2020-12-11T11:14:54Z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0x010100C95F486CF9A84E4B83A1D382449A9E59</vt:lpwstr>
  </property>
</Properties>
</file>