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0.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1" r:id="rId4"/>
  </p:sldMasterIdLst>
  <p:notesMasterIdLst>
    <p:notesMasterId r:id="rId20"/>
  </p:notesMasterIdLst>
  <p:handoutMasterIdLst>
    <p:handoutMasterId r:id="rId21"/>
  </p:handoutMasterIdLst>
  <p:sldIdLst>
    <p:sldId id="295" r:id="rId5"/>
    <p:sldId id="291" r:id="rId6"/>
    <p:sldId id="302" r:id="rId7"/>
    <p:sldId id="314" r:id="rId8"/>
    <p:sldId id="303" r:id="rId9"/>
    <p:sldId id="299" r:id="rId10"/>
    <p:sldId id="306" r:id="rId11"/>
    <p:sldId id="309" r:id="rId12"/>
    <p:sldId id="305" r:id="rId13"/>
    <p:sldId id="304" r:id="rId14"/>
    <p:sldId id="307" r:id="rId15"/>
    <p:sldId id="317" r:id="rId16"/>
    <p:sldId id="318" r:id="rId17"/>
    <p:sldId id="319" r:id="rId18"/>
    <p:sldId id="311" r:id="rId19"/>
  </p:sldIdLst>
  <p:sldSz cx="9144000" cy="5143500" type="screen16x9"/>
  <p:notesSz cx="6858000" cy="9144000"/>
  <p:defaultText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ardsectie" id="{80BFA01C-CD74-7845-B021-672224978863}">
          <p14:sldIdLst>
            <p14:sldId id="295"/>
            <p14:sldId id="291"/>
            <p14:sldId id="302"/>
            <p14:sldId id="314"/>
            <p14:sldId id="303"/>
            <p14:sldId id="299"/>
            <p14:sldId id="306"/>
            <p14:sldId id="309"/>
            <p14:sldId id="305"/>
            <p14:sldId id="304"/>
            <p14:sldId id="307"/>
            <p14:sldId id="317"/>
            <p14:sldId id="318"/>
            <p14:sldId id="319"/>
            <p14:sldId id="311"/>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clrMru>
    <a:srgbClr val="57F13D"/>
    <a:srgbClr val="8FE725"/>
    <a:srgbClr val="97F74F"/>
    <a:srgbClr val="C8EC78"/>
    <a:srgbClr val="CFCB2B"/>
    <a:srgbClr val="D9E753"/>
    <a:srgbClr val="ABDD2F"/>
    <a:srgbClr val="6BF972"/>
    <a:srgbClr val="00F66F"/>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0975" autoAdjust="0"/>
  </p:normalViewPr>
  <p:slideViewPr>
    <p:cSldViewPr snapToGrid="0" snapToObjects="1">
      <p:cViewPr varScale="1">
        <p:scale>
          <a:sx n="138" d="100"/>
          <a:sy n="138" d="100"/>
        </p:scale>
        <p:origin x="870" y="120"/>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Map1"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https://stichtingfontys-my.sharepoint.com/personal/878030_fontys_nl/Documents/Bureaublad/figuren%20presentatie%20academy%20corona%20in%20cijfers.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https://stichtingfontys-my.sharepoint.com/personal/878030_fontys_nl/Documents/Bureaublad/Corona-vragenlijst%20ronde%203/Kopie%20van%20Cijfers%20en%20plaatjes.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https://stichtingfontys-my.sharepoint.com/personal/878030_fontys_nl/Documents/Bureaublad/Corona-vragenlijst%20ronde%203/Kopie%20van%20Cijfers%20en%20plaatjes.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https://stichtingfontys-my.sharepoint.com/personal/878030_fontys_nl/Documents/Bureaublad/figuren%20presentatie%20academy%20corona%20in%20cijfers.xlsx" TargetMode="External"/><Relationship Id="rId2" Type="http://schemas.microsoft.com/office/2011/relationships/chartColorStyle" Target="colors13.xml"/><Relationship Id="rId1" Type="http://schemas.microsoft.com/office/2011/relationships/chartStyle" Target="style13.xml"/></Relationships>
</file>

<file path=ppt/charts/_rels/chart2.xml.rels><?xml version="1.0" encoding="UTF-8" standalone="yes"?>
<Relationships xmlns="http://schemas.openxmlformats.org/package/2006/relationships"><Relationship Id="rId3" Type="http://schemas.openxmlformats.org/officeDocument/2006/relationships/oleObject" Target="Map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stichtingfontys-my.sharepoint.com/personal/878030_fontys_nl/Documents/Bureaublad/figuren%20presentatie%20academy%20corona%20in%20cijfer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stichtingfontys-my.sharepoint.com/personal/878030_fontys_nl/Documents/Bureaublad/figuren%20presentatie%20academy%20corona%20in%20cijfer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stichtingfontys-my.sharepoint.com/personal/878030_fontys_nl/Documents/Bureaublad/figuren%20presentatie%20academy%20corona%20in%20cijfer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stichtingfontys-my.sharepoint.com/personal/878030_fontys_nl/Documents/Bureaublad/figuren%20presentatie%20academy%20corona%20in%20cijfers.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stichtingfontys-my.sharepoint.com/personal/878030_fontys_nl/Documents/Bureaublad/figuren%20presentatie%20academy%20corona%20in%20cijfers.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https://stichtingfontys-my.sharepoint.com/personal/878030_fontys_nl/Documents/Bureaublad/figuren%20presentatie%20academy%20corona%20in%20cijfers.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https://stichtingfontys-my.sharepoint.com/personal/878030_fontys_nl/Documents/Bureaublad/figuren%20presentatie%20academy%20corona%20in%20cijfers.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nl-NL" dirty="0" smtClean="0"/>
              <a:t>Goed op weg geholpen</a:t>
            </a:r>
            <a:endParaRPr lang="nl-NL" dirty="0"/>
          </a:p>
        </c:rich>
      </c:tx>
      <c:layout>
        <c:manualLayout>
          <c:xMode val="edge"/>
          <c:yMode val="edge"/>
          <c:x val="7.1361723724942358E-2"/>
          <c:y val="1.1284421544856251E-2"/>
        </c:manualLayout>
      </c:layout>
      <c:overlay val="0"/>
      <c:spPr>
        <a:solidFill>
          <a:schemeClr val="bg1"/>
        </a:solid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nl-NL"/>
        </a:p>
      </c:txPr>
    </c:title>
    <c:autoTitleDeleted val="0"/>
    <c:plotArea>
      <c:layout>
        <c:manualLayout>
          <c:layoutTarget val="inner"/>
          <c:xMode val="edge"/>
          <c:yMode val="edge"/>
          <c:x val="7.2499018252654035E-2"/>
          <c:y val="0.14457976759611724"/>
          <c:w val="0.88441616634631004"/>
          <c:h val="0.44279138474524854"/>
        </c:manualLayout>
      </c:layout>
      <c:barChart>
        <c:barDir val="bar"/>
        <c:grouping val="stacked"/>
        <c:varyColors val="0"/>
        <c:ser>
          <c:idx val="0"/>
          <c:order val="0"/>
          <c:tx>
            <c:strRef>
              <c:f>'Slide 4 landen'!$E$17</c:f>
              <c:strCache>
                <c:ptCount val="1"/>
                <c:pt idx="0">
                  <c:v>(Helemaal) mee oneens</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bg1"/>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'Slide 4 landen'!$F$17</c:f>
              <c:numCache>
                <c:formatCode>0</c:formatCode>
                <c:ptCount val="1"/>
                <c:pt idx="0">
                  <c:v>10.5</c:v>
                </c:pt>
              </c:numCache>
            </c:numRef>
          </c:val>
          <c:extLst>
            <c:ext xmlns:c16="http://schemas.microsoft.com/office/drawing/2014/chart" uri="{C3380CC4-5D6E-409C-BE32-E72D297353CC}">
              <c16:uniqueId val="{00000000-7240-4307-B8A9-CB058074D3E8}"/>
            </c:ext>
          </c:extLst>
        </c:ser>
        <c:ser>
          <c:idx val="1"/>
          <c:order val="1"/>
          <c:tx>
            <c:strRef>
              <c:f>'Slide 4 landen'!$E$18</c:f>
              <c:strCache>
                <c:ptCount val="1"/>
                <c:pt idx="0">
                  <c:v>Niet oneens / niet eens</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'Slide 4 landen'!$F$18</c:f>
              <c:numCache>
                <c:formatCode>0</c:formatCode>
                <c:ptCount val="1"/>
                <c:pt idx="0">
                  <c:v>24.2</c:v>
                </c:pt>
              </c:numCache>
            </c:numRef>
          </c:val>
          <c:extLst>
            <c:ext xmlns:c16="http://schemas.microsoft.com/office/drawing/2014/chart" uri="{C3380CC4-5D6E-409C-BE32-E72D297353CC}">
              <c16:uniqueId val="{00000001-7240-4307-B8A9-CB058074D3E8}"/>
            </c:ext>
          </c:extLst>
        </c:ser>
        <c:ser>
          <c:idx val="2"/>
          <c:order val="2"/>
          <c:tx>
            <c:strRef>
              <c:f>'Slide 4 landen'!$E$19</c:f>
              <c:strCache>
                <c:ptCount val="1"/>
                <c:pt idx="0">
                  <c:v>(Helemaal) mee eens</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'Slide 4 landen'!$F$19</c:f>
              <c:numCache>
                <c:formatCode>0</c:formatCode>
                <c:ptCount val="1"/>
                <c:pt idx="0">
                  <c:v>65.3</c:v>
                </c:pt>
              </c:numCache>
            </c:numRef>
          </c:val>
          <c:extLst>
            <c:ext xmlns:c16="http://schemas.microsoft.com/office/drawing/2014/chart" uri="{C3380CC4-5D6E-409C-BE32-E72D297353CC}">
              <c16:uniqueId val="{00000002-7240-4307-B8A9-CB058074D3E8}"/>
            </c:ext>
          </c:extLst>
        </c:ser>
        <c:dLbls>
          <c:dLblPos val="ctr"/>
          <c:showLegendKey val="0"/>
          <c:showVal val="1"/>
          <c:showCatName val="0"/>
          <c:showSerName val="0"/>
          <c:showPercent val="0"/>
          <c:showBubbleSize val="0"/>
        </c:dLbls>
        <c:gapWidth val="150"/>
        <c:overlap val="100"/>
        <c:axId val="519958640"/>
        <c:axId val="519958968"/>
      </c:barChart>
      <c:catAx>
        <c:axId val="519958640"/>
        <c:scaling>
          <c:orientation val="minMax"/>
        </c:scaling>
        <c:delete val="1"/>
        <c:axPos val="l"/>
        <c:numFmt formatCode="General" sourceLinked="1"/>
        <c:majorTickMark val="none"/>
        <c:minorTickMark val="none"/>
        <c:tickLblPos val="nextTo"/>
        <c:crossAx val="519958968"/>
        <c:crosses val="autoZero"/>
        <c:auto val="1"/>
        <c:lblAlgn val="ctr"/>
        <c:lblOffset val="100"/>
        <c:noMultiLvlLbl val="0"/>
      </c:catAx>
      <c:valAx>
        <c:axId val="519958968"/>
        <c:scaling>
          <c:orientation val="minMax"/>
          <c:max val="100"/>
        </c:scaling>
        <c:delete val="1"/>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519958640"/>
        <c:crosses val="autoZero"/>
        <c:crossBetween val="between"/>
        <c:majorUnit val="20"/>
      </c:valAx>
      <c:spPr>
        <a:noFill/>
        <a:ln>
          <a:noFill/>
        </a:ln>
        <a:effectLst/>
      </c:spPr>
    </c:plotArea>
    <c:legend>
      <c:legendPos val="b"/>
      <c:layout>
        <c:manualLayout>
          <c:xMode val="edge"/>
          <c:yMode val="edge"/>
          <c:x val="0"/>
          <c:y val="0.66369215931127445"/>
          <c:w val="0.99913023997752026"/>
          <c:h val="0.12934972662094557"/>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l-NL"/>
        </a:p>
      </c:txPr>
    </c:legend>
    <c:plotVisOnly val="1"/>
    <c:dispBlanksAs val="gap"/>
    <c:showDLblsOverMax val="0"/>
  </c:chart>
  <c:spPr>
    <a:noFill/>
    <a:ln>
      <a:noFill/>
    </a:ln>
    <a:effectLst/>
  </c:spPr>
  <c:txPr>
    <a:bodyPr/>
    <a:lstStyle/>
    <a:p>
      <a:pPr>
        <a:defRPr/>
      </a:pPr>
      <a:endParaRPr lang="nl-NL"/>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nl-NL" dirty="0" smtClean="0"/>
              <a:t>Hoe</a:t>
            </a:r>
            <a:r>
              <a:rPr lang="nl-NL" b="1" dirty="0" smtClean="0"/>
              <a:t>veel</a:t>
            </a:r>
            <a:r>
              <a:rPr lang="nl-NL" dirty="0" smtClean="0"/>
              <a:t> stress ervaar je door je studie?</a:t>
            </a:r>
            <a:endParaRPr lang="nl-NL" dirty="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nl-NL"/>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nl-NL"/>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'Slide 8 hoe nu'!$C$49:$C$52</c:f>
              <c:strCache>
                <c:ptCount val="4"/>
                <c:pt idx="0">
                  <c:v>Geen</c:v>
                </c:pt>
                <c:pt idx="1">
                  <c:v>Een beetje</c:v>
                </c:pt>
                <c:pt idx="2">
                  <c:v>Veel</c:v>
                </c:pt>
                <c:pt idx="3">
                  <c:v>Zeer veel</c:v>
                </c:pt>
              </c:strCache>
            </c:strRef>
          </c:cat>
          <c:val>
            <c:numRef>
              <c:f>'Slide 8 hoe nu'!$D$49:$D$52</c:f>
              <c:numCache>
                <c:formatCode>0</c:formatCode>
                <c:ptCount val="4"/>
                <c:pt idx="0">
                  <c:v>7.8</c:v>
                </c:pt>
                <c:pt idx="1">
                  <c:v>66.099999999999994</c:v>
                </c:pt>
                <c:pt idx="2">
                  <c:v>22.8</c:v>
                </c:pt>
                <c:pt idx="3">
                  <c:v>3.3</c:v>
                </c:pt>
              </c:numCache>
            </c:numRef>
          </c:val>
          <c:extLst>
            <c:ext xmlns:c16="http://schemas.microsoft.com/office/drawing/2014/chart" uri="{C3380CC4-5D6E-409C-BE32-E72D297353CC}">
              <c16:uniqueId val="{00000000-29C3-45EA-9FDD-A40FAAF4F723}"/>
            </c:ext>
          </c:extLst>
        </c:ser>
        <c:dLbls>
          <c:showLegendKey val="0"/>
          <c:showVal val="0"/>
          <c:showCatName val="0"/>
          <c:showSerName val="0"/>
          <c:showPercent val="0"/>
          <c:showBubbleSize val="0"/>
        </c:dLbls>
        <c:gapWidth val="219"/>
        <c:overlap val="-27"/>
        <c:axId val="703665496"/>
        <c:axId val="703660904"/>
      </c:barChart>
      <c:catAx>
        <c:axId val="7036654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nl-NL"/>
          </a:p>
        </c:txPr>
        <c:crossAx val="703660904"/>
        <c:crosses val="autoZero"/>
        <c:auto val="1"/>
        <c:lblAlgn val="ctr"/>
        <c:lblOffset val="100"/>
        <c:noMultiLvlLbl val="0"/>
      </c:catAx>
      <c:valAx>
        <c:axId val="70366090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l-NL"/>
          </a:p>
        </c:txPr>
        <c:crossAx val="7036654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nl-NL"/>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nl-NL" dirty="0" smtClean="0"/>
              <a:t>Eerstejaars</a:t>
            </a:r>
            <a:endParaRPr lang="nl-NL" dirty="0"/>
          </a:p>
        </c:rich>
      </c:tx>
      <c:layout>
        <c:manualLayout>
          <c:xMode val="edge"/>
          <c:yMode val="edge"/>
          <c:x val="0.38404963453588281"/>
          <c:y val="0.21847816286144106"/>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nl-NL"/>
        </a:p>
      </c:txPr>
    </c:title>
    <c:autoTitleDeleted val="0"/>
    <c:plotArea>
      <c:layout>
        <c:manualLayout>
          <c:layoutTarget val="inner"/>
          <c:xMode val="edge"/>
          <c:yMode val="edge"/>
          <c:x val="5.4340462520896068E-2"/>
          <c:y val="0.34248232668958883"/>
          <c:w val="0.89571223645825826"/>
          <c:h val="0.37982548810182504"/>
        </c:manualLayout>
      </c:layout>
      <c:barChart>
        <c:barDir val="bar"/>
        <c:grouping val="stacked"/>
        <c:varyColors val="0"/>
        <c:ser>
          <c:idx val="0"/>
          <c:order val="0"/>
          <c:tx>
            <c:strRef>
              <c:f>'[Kopie van Cijfers en plaatjes.xlsx]STT verwachtingen thema''s'!$I$52</c:f>
              <c:strCache>
                <c:ptCount val="1"/>
                <c:pt idx="0">
                  <c:v>(Helemaal) mee oneens</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bg1"/>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'[Kopie van Cijfers en plaatjes.xlsx]STT verwachtingen thema''s'!$J$52</c:f>
              <c:numCache>
                <c:formatCode>General</c:formatCode>
                <c:ptCount val="1"/>
                <c:pt idx="0">
                  <c:v>8</c:v>
                </c:pt>
              </c:numCache>
            </c:numRef>
          </c:val>
          <c:extLst>
            <c:ext xmlns:c16="http://schemas.microsoft.com/office/drawing/2014/chart" uri="{C3380CC4-5D6E-409C-BE32-E72D297353CC}">
              <c16:uniqueId val="{00000000-56AE-466D-BE66-A1CDCA71143E}"/>
            </c:ext>
          </c:extLst>
        </c:ser>
        <c:ser>
          <c:idx val="1"/>
          <c:order val="1"/>
          <c:tx>
            <c:strRef>
              <c:f>'[Kopie van Cijfers en plaatjes.xlsx]STT verwachtingen thema''s'!$I$53</c:f>
              <c:strCache>
                <c:ptCount val="1"/>
                <c:pt idx="0">
                  <c:v>Niet oneens / niet eens</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'[Kopie van Cijfers en plaatjes.xlsx]STT verwachtingen thema''s'!$J$53</c:f>
              <c:numCache>
                <c:formatCode>General</c:formatCode>
                <c:ptCount val="1"/>
                <c:pt idx="0">
                  <c:v>13</c:v>
                </c:pt>
              </c:numCache>
            </c:numRef>
          </c:val>
          <c:extLst>
            <c:ext xmlns:c16="http://schemas.microsoft.com/office/drawing/2014/chart" uri="{C3380CC4-5D6E-409C-BE32-E72D297353CC}">
              <c16:uniqueId val="{00000001-56AE-466D-BE66-A1CDCA71143E}"/>
            </c:ext>
          </c:extLst>
        </c:ser>
        <c:ser>
          <c:idx val="2"/>
          <c:order val="2"/>
          <c:tx>
            <c:strRef>
              <c:f>'[Kopie van Cijfers en plaatjes.xlsx]STT verwachtingen thema''s'!$I$54</c:f>
              <c:strCache>
                <c:ptCount val="1"/>
                <c:pt idx="0">
                  <c:v>(Helemaal) mee eens</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'[Kopie van Cijfers en plaatjes.xlsx]STT verwachtingen thema''s'!$J$54</c:f>
              <c:numCache>
                <c:formatCode>General</c:formatCode>
                <c:ptCount val="1"/>
                <c:pt idx="0">
                  <c:v>79</c:v>
                </c:pt>
              </c:numCache>
            </c:numRef>
          </c:val>
          <c:extLst>
            <c:ext xmlns:c16="http://schemas.microsoft.com/office/drawing/2014/chart" uri="{C3380CC4-5D6E-409C-BE32-E72D297353CC}">
              <c16:uniqueId val="{00000002-56AE-466D-BE66-A1CDCA71143E}"/>
            </c:ext>
          </c:extLst>
        </c:ser>
        <c:dLbls>
          <c:dLblPos val="ctr"/>
          <c:showLegendKey val="0"/>
          <c:showVal val="1"/>
          <c:showCatName val="0"/>
          <c:showSerName val="0"/>
          <c:showPercent val="0"/>
          <c:showBubbleSize val="0"/>
        </c:dLbls>
        <c:gapWidth val="150"/>
        <c:overlap val="100"/>
        <c:axId val="670814168"/>
        <c:axId val="670817448"/>
      </c:barChart>
      <c:catAx>
        <c:axId val="670814168"/>
        <c:scaling>
          <c:orientation val="minMax"/>
        </c:scaling>
        <c:delete val="1"/>
        <c:axPos val="l"/>
        <c:numFmt formatCode="General" sourceLinked="1"/>
        <c:majorTickMark val="none"/>
        <c:minorTickMark val="none"/>
        <c:tickLblPos val="nextTo"/>
        <c:crossAx val="670817448"/>
        <c:crosses val="autoZero"/>
        <c:auto val="1"/>
        <c:lblAlgn val="ctr"/>
        <c:lblOffset val="100"/>
        <c:noMultiLvlLbl val="0"/>
      </c:catAx>
      <c:valAx>
        <c:axId val="670817448"/>
        <c:scaling>
          <c:orientation val="minMax"/>
          <c:max val="100"/>
        </c:scaling>
        <c:delete val="1"/>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670814168"/>
        <c:crosses val="autoZero"/>
        <c:crossBetween val="between"/>
      </c:valAx>
      <c:spPr>
        <a:noFill/>
        <a:ln>
          <a:noFill/>
        </a:ln>
        <a:effectLst/>
      </c:spPr>
    </c:plotArea>
    <c:legend>
      <c:legendPos val="b"/>
      <c:layout>
        <c:manualLayout>
          <c:xMode val="edge"/>
          <c:yMode val="edge"/>
          <c:x val="0"/>
          <c:y val="0.834944404415074"/>
          <c:w val="1"/>
          <c:h val="0.15582177712470527"/>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l-NL"/>
        </a:p>
      </c:txPr>
    </c:legend>
    <c:plotVisOnly val="1"/>
    <c:dispBlanksAs val="gap"/>
    <c:showDLblsOverMax val="0"/>
  </c:chart>
  <c:spPr>
    <a:noFill/>
    <a:ln>
      <a:noFill/>
    </a:ln>
    <a:effectLst/>
  </c:spPr>
  <c:txPr>
    <a:bodyPr/>
    <a:lstStyle/>
    <a:p>
      <a:pPr>
        <a:defRPr/>
      </a:pPr>
      <a:endParaRPr lang="nl-NL"/>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nl-NL" dirty="0" smtClean="0"/>
              <a:t>Ouderejaars</a:t>
            </a:r>
            <a:endParaRPr lang="nl-NL" dirty="0"/>
          </a:p>
        </c:rich>
      </c:tx>
      <c:layout>
        <c:manualLayout>
          <c:xMode val="edge"/>
          <c:yMode val="edge"/>
          <c:x val="0.40627777777777779"/>
          <c:y val="0.16552760294229166"/>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nl-NL"/>
        </a:p>
      </c:txPr>
    </c:title>
    <c:autoTitleDeleted val="0"/>
    <c:plotArea>
      <c:layout>
        <c:manualLayout>
          <c:layoutTarget val="inner"/>
          <c:xMode val="edge"/>
          <c:yMode val="edge"/>
          <c:x val="4.4444444444444446E-2"/>
          <c:y val="0.27906449059679989"/>
          <c:w val="0.92500000000000004"/>
          <c:h val="0.38329593065139911"/>
        </c:manualLayout>
      </c:layout>
      <c:barChart>
        <c:barDir val="bar"/>
        <c:grouping val="stacked"/>
        <c:varyColors val="0"/>
        <c:ser>
          <c:idx val="0"/>
          <c:order val="0"/>
          <c:tx>
            <c:strRef>
              <c:f>'[Kopie van Cijfers en plaatjes.xlsx]STT verwachtingen thema''s'!$I$63</c:f>
              <c:strCache>
                <c:ptCount val="1"/>
                <c:pt idx="0">
                  <c:v>(Helemaal) mee oneens</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bg1"/>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'[Kopie van Cijfers en plaatjes.xlsx]STT verwachtingen thema''s'!$J$63</c:f>
              <c:numCache>
                <c:formatCode>General</c:formatCode>
                <c:ptCount val="1"/>
                <c:pt idx="0">
                  <c:v>19</c:v>
                </c:pt>
              </c:numCache>
            </c:numRef>
          </c:val>
          <c:extLst>
            <c:ext xmlns:c16="http://schemas.microsoft.com/office/drawing/2014/chart" uri="{C3380CC4-5D6E-409C-BE32-E72D297353CC}">
              <c16:uniqueId val="{00000000-AC9C-4B0F-B53E-B6F09826FF6B}"/>
            </c:ext>
          </c:extLst>
        </c:ser>
        <c:ser>
          <c:idx val="1"/>
          <c:order val="1"/>
          <c:tx>
            <c:strRef>
              <c:f>'[Kopie van Cijfers en plaatjes.xlsx]STT verwachtingen thema''s'!$I$64</c:f>
              <c:strCache>
                <c:ptCount val="1"/>
                <c:pt idx="0">
                  <c:v>Niet oneens / niet eens</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'[Kopie van Cijfers en plaatjes.xlsx]STT verwachtingen thema''s'!$J$64</c:f>
              <c:numCache>
                <c:formatCode>General</c:formatCode>
                <c:ptCount val="1"/>
                <c:pt idx="0">
                  <c:v>20</c:v>
                </c:pt>
              </c:numCache>
            </c:numRef>
          </c:val>
          <c:extLst>
            <c:ext xmlns:c16="http://schemas.microsoft.com/office/drawing/2014/chart" uri="{C3380CC4-5D6E-409C-BE32-E72D297353CC}">
              <c16:uniqueId val="{00000001-AC9C-4B0F-B53E-B6F09826FF6B}"/>
            </c:ext>
          </c:extLst>
        </c:ser>
        <c:ser>
          <c:idx val="2"/>
          <c:order val="2"/>
          <c:tx>
            <c:strRef>
              <c:f>'[Kopie van Cijfers en plaatjes.xlsx]STT verwachtingen thema''s'!$I$65</c:f>
              <c:strCache>
                <c:ptCount val="1"/>
                <c:pt idx="0">
                  <c:v>(Helemaal) mee eens</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'[Kopie van Cijfers en plaatjes.xlsx]STT verwachtingen thema''s'!$J$65</c:f>
              <c:numCache>
                <c:formatCode>General</c:formatCode>
                <c:ptCount val="1"/>
                <c:pt idx="0">
                  <c:v>61</c:v>
                </c:pt>
              </c:numCache>
            </c:numRef>
          </c:val>
          <c:extLst>
            <c:ext xmlns:c16="http://schemas.microsoft.com/office/drawing/2014/chart" uri="{C3380CC4-5D6E-409C-BE32-E72D297353CC}">
              <c16:uniqueId val="{00000002-AC9C-4B0F-B53E-B6F09826FF6B}"/>
            </c:ext>
          </c:extLst>
        </c:ser>
        <c:dLbls>
          <c:showLegendKey val="0"/>
          <c:showVal val="0"/>
          <c:showCatName val="0"/>
          <c:showSerName val="0"/>
          <c:showPercent val="0"/>
          <c:showBubbleSize val="0"/>
        </c:dLbls>
        <c:gapWidth val="150"/>
        <c:overlap val="100"/>
        <c:axId val="711057744"/>
        <c:axId val="711062664"/>
      </c:barChart>
      <c:catAx>
        <c:axId val="711057744"/>
        <c:scaling>
          <c:orientation val="minMax"/>
        </c:scaling>
        <c:delete val="1"/>
        <c:axPos val="l"/>
        <c:numFmt formatCode="General" sourceLinked="1"/>
        <c:majorTickMark val="none"/>
        <c:minorTickMark val="none"/>
        <c:tickLblPos val="nextTo"/>
        <c:crossAx val="711062664"/>
        <c:crosses val="autoZero"/>
        <c:auto val="1"/>
        <c:lblAlgn val="ctr"/>
        <c:lblOffset val="100"/>
        <c:noMultiLvlLbl val="0"/>
      </c:catAx>
      <c:valAx>
        <c:axId val="711062664"/>
        <c:scaling>
          <c:orientation val="minMax"/>
          <c:max val="100"/>
        </c:scaling>
        <c:delete val="1"/>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711057744"/>
        <c:crosses val="autoZero"/>
        <c:crossBetween val="between"/>
      </c:valAx>
      <c:spPr>
        <a:noFill/>
        <a:ln>
          <a:noFill/>
        </a:ln>
        <a:effectLst/>
      </c:spPr>
    </c:plotArea>
    <c:legend>
      <c:legendPos val="b"/>
      <c:layout>
        <c:manualLayout>
          <c:xMode val="edge"/>
          <c:yMode val="edge"/>
          <c:x val="4.4444444444444446E-2"/>
          <c:y val="0.79026811443087885"/>
          <c:w val="0.9"/>
          <c:h val="0.12696808409797528"/>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l-NL"/>
        </a:p>
      </c:txPr>
    </c:legend>
    <c:plotVisOnly val="1"/>
    <c:dispBlanksAs val="gap"/>
    <c:showDLblsOverMax val="0"/>
  </c:chart>
  <c:spPr>
    <a:noFill/>
    <a:ln>
      <a:noFill/>
    </a:ln>
    <a:effectLst/>
  </c:spPr>
  <c:txPr>
    <a:bodyPr/>
    <a:lstStyle/>
    <a:p>
      <a:pPr>
        <a:defRPr/>
      </a:pPr>
      <a:endParaRPr lang="nl-NL"/>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nl-NL" sz="1800" b="1" dirty="0" smtClean="0"/>
              <a:t>Cijfer</a:t>
            </a:r>
            <a:r>
              <a:rPr lang="nl-NL" sz="1800" b="1" baseline="0" dirty="0" smtClean="0"/>
              <a:t> voor algemeen geluk</a:t>
            </a:r>
            <a:endParaRPr lang="nl-NL" sz="1800" b="1" dirty="0"/>
          </a:p>
        </c:rich>
      </c:tx>
      <c:layout>
        <c:manualLayout>
          <c:xMode val="edge"/>
          <c:yMode val="edge"/>
          <c:x val="0.33754177068517821"/>
          <c:y val="2.8853148927275672E-2"/>
        </c:manualLayout>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nl-NL"/>
        </a:p>
      </c:txPr>
    </c:title>
    <c:autoTitleDeleted val="0"/>
    <c:plotArea>
      <c:layout>
        <c:manualLayout>
          <c:layoutTarget val="inner"/>
          <c:xMode val="edge"/>
          <c:yMode val="edge"/>
          <c:x val="6.3550466369872785E-2"/>
          <c:y val="0.26100953908995045"/>
          <c:w val="0.91373389071483058"/>
          <c:h val="0.59524668630768673"/>
        </c:manualLayout>
      </c:layout>
      <c:barChart>
        <c:barDir val="col"/>
        <c:grouping val="clustered"/>
        <c:varyColors val="0"/>
        <c:ser>
          <c:idx val="0"/>
          <c:order val="0"/>
          <c:spPr>
            <a:solidFill>
              <a:schemeClr val="accent1"/>
            </a:solidFill>
            <a:ln>
              <a:noFill/>
            </a:ln>
            <a:effectLst/>
          </c:spPr>
          <c:invertIfNegative val="0"/>
          <c:dPt>
            <c:idx val="2"/>
            <c:invertIfNegative val="0"/>
            <c:bubble3D val="0"/>
            <c:spPr>
              <a:solidFill>
                <a:schemeClr val="accent6">
                  <a:lumMod val="50000"/>
                </a:schemeClr>
              </a:solidFill>
              <a:ln>
                <a:noFill/>
              </a:ln>
              <a:effectLst/>
            </c:spPr>
            <c:extLst>
              <c:ext xmlns:c16="http://schemas.microsoft.com/office/drawing/2014/chart" uri="{C3380CC4-5D6E-409C-BE32-E72D297353CC}">
                <c16:uniqueId val="{00000008-9741-4F2C-B4D4-E731D9093BDD}"/>
              </c:ext>
            </c:extLst>
          </c:dPt>
          <c:dPt>
            <c:idx val="3"/>
            <c:invertIfNegative val="0"/>
            <c:bubble3D val="0"/>
            <c:spPr>
              <a:solidFill>
                <a:schemeClr val="accent6"/>
              </a:solidFill>
              <a:ln>
                <a:noFill/>
              </a:ln>
              <a:effectLst/>
            </c:spPr>
            <c:extLst>
              <c:ext xmlns:c16="http://schemas.microsoft.com/office/drawing/2014/chart" uri="{C3380CC4-5D6E-409C-BE32-E72D297353CC}">
                <c16:uniqueId val="{00000007-9741-4F2C-B4D4-E731D9093BDD}"/>
              </c:ext>
            </c:extLst>
          </c:dPt>
          <c:dPt>
            <c:idx val="4"/>
            <c:invertIfNegative val="0"/>
            <c:bubble3D val="0"/>
            <c:spPr>
              <a:solidFill>
                <a:srgbClr val="D9E753"/>
              </a:solidFill>
              <a:ln>
                <a:solidFill>
                  <a:schemeClr val="bg1"/>
                </a:solidFill>
              </a:ln>
              <a:effectLst/>
            </c:spPr>
            <c:extLst>
              <c:ext xmlns:c16="http://schemas.microsoft.com/office/drawing/2014/chart" uri="{C3380CC4-5D6E-409C-BE32-E72D297353CC}">
                <c16:uniqueId val="{00000006-9741-4F2C-B4D4-E731D9093BDD}"/>
              </c:ext>
            </c:extLst>
          </c:dPt>
          <c:dPt>
            <c:idx val="5"/>
            <c:invertIfNegative val="0"/>
            <c:bubble3D val="0"/>
            <c:spPr>
              <a:solidFill>
                <a:srgbClr val="CFCB2B"/>
              </a:solidFill>
              <a:ln>
                <a:noFill/>
              </a:ln>
              <a:effectLst/>
            </c:spPr>
            <c:extLst>
              <c:ext xmlns:c16="http://schemas.microsoft.com/office/drawing/2014/chart" uri="{C3380CC4-5D6E-409C-BE32-E72D297353CC}">
                <c16:uniqueId val="{00000005-9741-4F2C-B4D4-E731D9093BDD}"/>
              </c:ext>
            </c:extLst>
          </c:dPt>
          <c:dPt>
            <c:idx val="6"/>
            <c:invertIfNegative val="0"/>
            <c:bubble3D val="0"/>
            <c:spPr>
              <a:solidFill>
                <a:srgbClr val="C8EC78"/>
              </a:solidFill>
              <a:ln>
                <a:noFill/>
              </a:ln>
              <a:effectLst/>
            </c:spPr>
            <c:extLst>
              <c:ext xmlns:c16="http://schemas.microsoft.com/office/drawing/2014/chart" uri="{C3380CC4-5D6E-409C-BE32-E72D297353CC}">
                <c16:uniqueId val="{00000001-9741-4F2C-B4D4-E731D9093BDD}"/>
              </c:ext>
            </c:extLst>
          </c:dPt>
          <c:dPt>
            <c:idx val="7"/>
            <c:invertIfNegative val="0"/>
            <c:bubble3D val="0"/>
            <c:spPr>
              <a:solidFill>
                <a:srgbClr val="97F74F"/>
              </a:solidFill>
              <a:ln>
                <a:noFill/>
              </a:ln>
              <a:effectLst/>
            </c:spPr>
            <c:extLst>
              <c:ext xmlns:c16="http://schemas.microsoft.com/office/drawing/2014/chart" uri="{C3380CC4-5D6E-409C-BE32-E72D297353CC}">
                <c16:uniqueId val="{00000004-9741-4F2C-B4D4-E731D9093BDD}"/>
              </c:ext>
            </c:extLst>
          </c:dPt>
          <c:dPt>
            <c:idx val="8"/>
            <c:invertIfNegative val="0"/>
            <c:bubble3D val="0"/>
            <c:spPr>
              <a:solidFill>
                <a:srgbClr val="8FE725"/>
              </a:solidFill>
              <a:ln>
                <a:noFill/>
              </a:ln>
              <a:effectLst/>
            </c:spPr>
            <c:extLst>
              <c:ext xmlns:c16="http://schemas.microsoft.com/office/drawing/2014/chart" uri="{C3380CC4-5D6E-409C-BE32-E72D297353CC}">
                <c16:uniqueId val="{00000003-9741-4F2C-B4D4-E731D9093BDD}"/>
              </c:ext>
            </c:extLst>
          </c:dPt>
          <c:dPt>
            <c:idx val="9"/>
            <c:invertIfNegative val="0"/>
            <c:bubble3D val="0"/>
            <c:spPr>
              <a:solidFill>
                <a:srgbClr val="57F13D"/>
              </a:solidFill>
              <a:ln>
                <a:noFill/>
              </a:ln>
              <a:effectLst/>
            </c:spPr>
            <c:extLst>
              <c:ext xmlns:c16="http://schemas.microsoft.com/office/drawing/2014/chart" uri="{C3380CC4-5D6E-409C-BE32-E72D297353CC}">
                <c16:uniqueId val="{00000002-9741-4F2C-B4D4-E731D9093BDD}"/>
              </c:ext>
            </c:extLst>
          </c:dPt>
          <c:dLbls>
            <c:dLbl>
              <c:idx val="4"/>
              <c:layout/>
              <c:tx>
                <c:rich>
                  <a:bodyPr/>
                  <a:lstStyle/>
                  <a:p>
                    <a:fld id="{1F56F1E6-F679-4DD6-A232-1DE9CBE0E769}" type="VALUE">
                      <a:rPr lang="en-US" smtClean="0"/>
                      <a:pPr/>
                      <a:t>[WAARDE]</a:t>
                    </a:fld>
                    <a:r>
                      <a:rPr lang="en-US" dirty="0" smtClean="0"/>
                      <a:t> (</a:t>
                    </a:r>
                    <a:r>
                      <a:rPr lang="en-US" dirty="0" smtClean="0">
                        <a:solidFill>
                          <a:srgbClr val="00B050"/>
                        </a:solidFill>
                      </a:rPr>
                      <a:t>3,4</a:t>
                    </a:r>
                    <a:r>
                      <a:rPr lang="en-US" dirty="0" smtClean="0"/>
                      <a:t>)</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6-9741-4F2C-B4D4-E731D9093BDD}"/>
                </c:ext>
              </c:extLst>
            </c:dLbl>
            <c:dLbl>
              <c:idx val="5"/>
              <c:layout/>
              <c:tx>
                <c:rich>
                  <a:bodyPr/>
                  <a:lstStyle/>
                  <a:p>
                    <a:fld id="{1827BAEB-D57B-405E-842E-AEA0110095C1}" type="VALUE">
                      <a:rPr lang="en-US" smtClean="0"/>
                      <a:pPr/>
                      <a:t>[WAARDE]</a:t>
                    </a:fld>
                    <a:r>
                      <a:rPr lang="en-US" dirty="0" smtClean="0"/>
                      <a:t> (</a:t>
                    </a:r>
                    <a:r>
                      <a:rPr lang="en-US" dirty="0" smtClean="0">
                        <a:solidFill>
                          <a:srgbClr val="00B050"/>
                        </a:solidFill>
                      </a:rPr>
                      <a:t>12,3</a:t>
                    </a:r>
                    <a:r>
                      <a:rPr lang="en-US" dirty="0" smtClean="0"/>
                      <a:t>)</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5-9741-4F2C-B4D4-E731D9093BDD}"/>
                </c:ext>
              </c:extLst>
            </c:dLbl>
            <c:dLbl>
              <c:idx val="6"/>
              <c:layout>
                <c:manualLayout>
                  <c:x val="2.0650584468451519E-3"/>
                  <c:y val="-4.3374316939890738E-2"/>
                </c:manualLayout>
              </c:layout>
              <c:tx>
                <c:rich>
                  <a:bodyPr/>
                  <a:lstStyle/>
                  <a:p>
                    <a:fld id="{4E83B44D-5565-4244-AB93-211BE74CE6BE}" type="VALUE">
                      <a:rPr lang="en-US" smtClean="0"/>
                      <a:pPr/>
                      <a:t>[WAARDE]</a:t>
                    </a:fld>
                    <a:r>
                      <a:rPr lang="en-US" baseline="0" dirty="0" smtClean="0"/>
                      <a:t> (</a:t>
                    </a:r>
                    <a:r>
                      <a:rPr lang="en-US" baseline="0" dirty="0" smtClean="0">
                        <a:solidFill>
                          <a:schemeClr val="tx1">
                            <a:lumMod val="85000"/>
                            <a:lumOff val="15000"/>
                          </a:schemeClr>
                        </a:solidFill>
                      </a:rPr>
                      <a:t>36,9</a:t>
                    </a:r>
                    <a:r>
                      <a:rPr lang="en-US" baseline="0" dirty="0" smtClean="0"/>
                      <a:t>)</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9741-4F2C-B4D4-E731D9093BDD}"/>
                </c:ext>
              </c:extLst>
            </c:dLbl>
            <c:dLbl>
              <c:idx val="7"/>
              <c:layout>
                <c:manualLayout>
                  <c:x val="2.0650584468451519E-3"/>
                  <c:y val="-6.1963309914129586E-3"/>
                </c:manualLayout>
              </c:layout>
              <c:tx>
                <c:rich>
                  <a:bodyPr/>
                  <a:lstStyle/>
                  <a:p>
                    <a:fld id="{6CD80DC1-6374-4B3E-922B-0F3EF64F564D}" type="VALUE">
                      <a:rPr lang="en-US" smtClean="0"/>
                      <a:pPr/>
                      <a:t>[WAARDE]</a:t>
                    </a:fld>
                    <a:r>
                      <a:rPr lang="en-US" dirty="0" smtClean="0"/>
                      <a:t> (</a:t>
                    </a:r>
                    <a:r>
                      <a:rPr lang="en-US" dirty="0" smtClean="0">
                        <a:solidFill>
                          <a:srgbClr val="00B050"/>
                        </a:solidFill>
                      </a:rPr>
                      <a:t>34,7)</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4-9741-4F2C-B4D4-E731D9093BDD}"/>
                </c:ext>
              </c:extLst>
            </c:dLbl>
            <c:dLbl>
              <c:idx val="8"/>
              <c:layout>
                <c:manualLayout>
                  <c:x val="0"/>
                  <c:y val="-3.0981654957064907E-2"/>
                </c:manualLayout>
              </c:layout>
              <c:tx>
                <c:rich>
                  <a:bodyPr/>
                  <a:lstStyle/>
                  <a:p>
                    <a:fld id="{E6954839-6A4D-4227-A5FB-CA936BC5465D}" type="VALUE">
                      <a:rPr lang="en-US" smtClean="0"/>
                      <a:pPr/>
                      <a:t>[WAARDE]</a:t>
                    </a:fld>
                    <a:r>
                      <a:rPr lang="en-US" dirty="0" smtClean="0"/>
                      <a:t> (</a:t>
                    </a:r>
                    <a:r>
                      <a:rPr lang="en-US" dirty="0" smtClean="0">
                        <a:solidFill>
                          <a:srgbClr val="00B050"/>
                        </a:solidFill>
                      </a:rPr>
                      <a:t>8,1</a:t>
                    </a:r>
                    <a:r>
                      <a:rPr lang="en-US" dirty="0" smtClean="0"/>
                      <a:t>)</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9741-4F2C-B4D4-E731D9093BDD}"/>
                </c:ext>
              </c:extLst>
            </c:dLbl>
            <c:dLbl>
              <c:idx val="9"/>
              <c:layout/>
              <c:tx>
                <c:rich>
                  <a:bodyPr/>
                  <a:lstStyle/>
                  <a:p>
                    <a:fld id="{246F4775-A2C9-476F-A4BF-B365CA1B38BC}" type="VALUE">
                      <a:rPr lang="en-US" smtClean="0"/>
                      <a:pPr/>
                      <a:t>[WAARDE]</a:t>
                    </a:fld>
                    <a:r>
                      <a:rPr lang="en-US" smtClean="0"/>
                      <a:t> (2,2)</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2-9741-4F2C-B4D4-E731D9093BDD}"/>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nl-NL"/>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'Slide 8 hoe nu'!$C$65:$C$74</c:f>
              <c:strCache>
                <c:ptCount val="10"/>
                <c:pt idx="0">
                  <c:v>cijfer 1</c:v>
                </c:pt>
                <c:pt idx="1">
                  <c:v>2</c:v>
                </c:pt>
                <c:pt idx="2">
                  <c:v>3</c:v>
                </c:pt>
                <c:pt idx="3">
                  <c:v>4</c:v>
                </c:pt>
                <c:pt idx="4">
                  <c:v>5</c:v>
                </c:pt>
                <c:pt idx="5">
                  <c:v>6</c:v>
                </c:pt>
                <c:pt idx="6">
                  <c:v>7</c:v>
                </c:pt>
                <c:pt idx="7">
                  <c:v>8</c:v>
                </c:pt>
                <c:pt idx="8">
                  <c:v>9</c:v>
                </c:pt>
                <c:pt idx="9">
                  <c:v>cijfer 10 </c:v>
                </c:pt>
              </c:strCache>
            </c:strRef>
          </c:cat>
          <c:val>
            <c:numRef>
              <c:f>'Slide 8 hoe nu'!$D$65:$D$74</c:f>
              <c:numCache>
                <c:formatCode>0.0</c:formatCode>
                <c:ptCount val="10"/>
                <c:pt idx="0">
                  <c:v>0.3</c:v>
                </c:pt>
                <c:pt idx="1">
                  <c:v>0.3</c:v>
                </c:pt>
                <c:pt idx="2">
                  <c:v>1</c:v>
                </c:pt>
                <c:pt idx="3">
                  <c:v>1.5</c:v>
                </c:pt>
                <c:pt idx="4">
                  <c:v>5</c:v>
                </c:pt>
                <c:pt idx="5">
                  <c:v>15.2</c:v>
                </c:pt>
                <c:pt idx="6">
                  <c:v>36.4</c:v>
                </c:pt>
                <c:pt idx="7">
                  <c:v>31.5</c:v>
                </c:pt>
                <c:pt idx="8">
                  <c:v>6.8</c:v>
                </c:pt>
                <c:pt idx="9">
                  <c:v>2.1</c:v>
                </c:pt>
              </c:numCache>
            </c:numRef>
          </c:val>
          <c:extLst>
            <c:ext xmlns:c16="http://schemas.microsoft.com/office/drawing/2014/chart" uri="{C3380CC4-5D6E-409C-BE32-E72D297353CC}">
              <c16:uniqueId val="{00000000-9741-4F2C-B4D4-E731D9093BDD}"/>
            </c:ext>
          </c:extLst>
        </c:ser>
        <c:dLbls>
          <c:showLegendKey val="0"/>
          <c:showVal val="0"/>
          <c:showCatName val="0"/>
          <c:showSerName val="0"/>
          <c:showPercent val="0"/>
          <c:showBubbleSize val="0"/>
        </c:dLbls>
        <c:gapWidth val="219"/>
        <c:overlap val="-27"/>
        <c:axId val="703662216"/>
        <c:axId val="703662872"/>
      </c:barChart>
      <c:catAx>
        <c:axId val="7036622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nl-NL"/>
          </a:p>
        </c:txPr>
        <c:crossAx val="703662872"/>
        <c:crosses val="autoZero"/>
        <c:auto val="1"/>
        <c:lblAlgn val="ctr"/>
        <c:lblOffset val="100"/>
        <c:noMultiLvlLbl val="0"/>
      </c:catAx>
      <c:valAx>
        <c:axId val="703662872"/>
        <c:scaling>
          <c:orientation val="minMax"/>
          <c:max val="5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nl-NL"/>
          </a:p>
        </c:txPr>
        <c:crossAx val="703662216"/>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nl-NL"/>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nl-NL" dirty="0" smtClean="0"/>
              <a:t>Welkom</a:t>
            </a:r>
            <a:r>
              <a:rPr lang="nl-NL" baseline="0" dirty="0" smtClean="0"/>
              <a:t> gevoeld</a:t>
            </a:r>
            <a:endParaRPr lang="nl-NL" dirty="0"/>
          </a:p>
        </c:rich>
      </c:tx>
      <c:layout>
        <c:manualLayout>
          <c:xMode val="edge"/>
          <c:yMode val="edge"/>
          <c:x val="3.3006780402449705E-2"/>
          <c:y val="0.26484793152251757"/>
        </c:manualLayout>
      </c:layout>
      <c:overlay val="0"/>
      <c:spPr>
        <a:solidFill>
          <a:schemeClr val="bg1"/>
        </a:solid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nl-NL"/>
        </a:p>
      </c:txPr>
    </c:title>
    <c:autoTitleDeleted val="0"/>
    <c:plotArea>
      <c:layout>
        <c:manualLayout>
          <c:layoutTarget val="inner"/>
          <c:xMode val="edge"/>
          <c:yMode val="edge"/>
          <c:x val="4.0025371828521436E-2"/>
          <c:y val="0.46232053884899604"/>
          <c:w val="0.9155301837270341"/>
          <c:h val="0.53767946115100396"/>
        </c:manualLayout>
      </c:layout>
      <c:barChart>
        <c:barDir val="bar"/>
        <c:grouping val="stacked"/>
        <c:varyColors val="0"/>
        <c:ser>
          <c:idx val="0"/>
          <c:order val="0"/>
          <c:tx>
            <c:strRef>
              <c:f>'Slide 4 landen'!$E$14</c:f>
              <c:strCache>
                <c:ptCount val="1"/>
                <c:pt idx="0">
                  <c:v>(Helemaal) mee oneens</c:v>
                </c:pt>
              </c:strCache>
            </c:strRef>
          </c:tx>
          <c:spPr>
            <a:solidFill>
              <a:schemeClr val="accent1"/>
            </a:solidFill>
            <a:ln>
              <a:noFill/>
            </a:ln>
            <a:effectLst/>
          </c:spPr>
          <c:invertIfNegative val="0"/>
          <c:dPt>
            <c:idx val="0"/>
            <c:invertIfNegative val="0"/>
            <c:bubble3D val="0"/>
            <c:spPr>
              <a:solidFill>
                <a:srgbClr val="FF0000"/>
              </a:solidFill>
              <a:ln>
                <a:noFill/>
              </a:ln>
              <a:effectLst/>
            </c:spPr>
            <c:extLst>
              <c:ext xmlns:c16="http://schemas.microsoft.com/office/drawing/2014/chart" uri="{C3380CC4-5D6E-409C-BE32-E72D297353CC}">
                <c16:uniqueId val="{00000003-57F3-40FD-9F96-9D76032C9A93}"/>
              </c:ext>
            </c:extLst>
          </c:dPt>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'Slide 4 landen'!$F$14</c:f>
              <c:numCache>
                <c:formatCode>0</c:formatCode>
                <c:ptCount val="1"/>
                <c:pt idx="0">
                  <c:v>5.0999999999999996</c:v>
                </c:pt>
              </c:numCache>
            </c:numRef>
          </c:val>
          <c:extLst>
            <c:ext xmlns:c16="http://schemas.microsoft.com/office/drawing/2014/chart" uri="{C3380CC4-5D6E-409C-BE32-E72D297353CC}">
              <c16:uniqueId val="{00000000-57F3-40FD-9F96-9D76032C9A93}"/>
            </c:ext>
          </c:extLst>
        </c:ser>
        <c:ser>
          <c:idx val="1"/>
          <c:order val="1"/>
          <c:tx>
            <c:strRef>
              <c:f>'Slide 4 landen'!$E$15</c:f>
              <c:strCache>
                <c:ptCount val="1"/>
                <c:pt idx="0">
                  <c:v>Niet oneens / niet eens</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'Slide 4 landen'!$F$15</c:f>
              <c:numCache>
                <c:formatCode>0</c:formatCode>
                <c:ptCount val="1"/>
                <c:pt idx="0">
                  <c:v>14.1</c:v>
                </c:pt>
              </c:numCache>
            </c:numRef>
          </c:val>
          <c:extLst>
            <c:ext xmlns:c16="http://schemas.microsoft.com/office/drawing/2014/chart" uri="{C3380CC4-5D6E-409C-BE32-E72D297353CC}">
              <c16:uniqueId val="{00000001-57F3-40FD-9F96-9D76032C9A93}"/>
            </c:ext>
          </c:extLst>
        </c:ser>
        <c:ser>
          <c:idx val="2"/>
          <c:order val="2"/>
          <c:tx>
            <c:strRef>
              <c:f>'Slide 4 landen'!$E$16</c:f>
              <c:strCache>
                <c:ptCount val="1"/>
                <c:pt idx="0">
                  <c:v>(Helemaal) mee eens</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'Slide 4 landen'!$F$16</c:f>
              <c:numCache>
                <c:formatCode>0</c:formatCode>
                <c:ptCount val="1"/>
                <c:pt idx="0">
                  <c:v>80.8</c:v>
                </c:pt>
              </c:numCache>
            </c:numRef>
          </c:val>
          <c:extLst>
            <c:ext xmlns:c16="http://schemas.microsoft.com/office/drawing/2014/chart" uri="{C3380CC4-5D6E-409C-BE32-E72D297353CC}">
              <c16:uniqueId val="{00000002-57F3-40FD-9F96-9D76032C9A93}"/>
            </c:ext>
          </c:extLst>
        </c:ser>
        <c:dLbls>
          <c:dLblPos val="ctr"/>
          <c:showLegendKey val="0"/>
          <c:showVal val="1"/>
          <c:showCatName val="0"/>
          <c:showSerName val="0"/>
          <c:showPercent val="0"/>
          <c:showBubbleSize val="0"/>
        </c:dLbls>
        <c:gapWidth val="150"/>
        <c:overlap val="100"/>
        <c:axId val="520195680"/>
        <c:axId val="300096080"/>
      </c:barChart>
      <c:catAx>
        <c:axId val="520195680"/>
        <c:scaling>
          <c:orientation val="minMax"/>
        </c:scaling>
        <c:delete val="1"/>
        <c:axPos val="l"/>
        <c:numFmt formatCode="General" sourceLinked="1"/>
        <c:majorTickMark val="none"/>
        <c:minorTickMark val="none"/>
        <c:tickLblPos val="nextTo"/>
        <c:crossAx val="300096080"/>
        <c:crosses val="autoZero"/>
        <c:auto val="1"/>
        <c:lblAlgn val="ctr"/>
        <c:lblOffset val="100"/>
        <c:noMultiLvlLbl val="0"/>
      </c:catAx>
      <c:valAx>
        <c:axId val="300096080"/>
        <c:scaling>
          <c:orientation val="minMax"/>
          <c:max val="100"/>
        </c:scaling>
        <c:delete val="1"/>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5201956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nl-NL"/>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nl-NL" dirty="0" smtClean="0"/>
              <a:t>De studielast van de opleiding</a:t>
            </a:r>
            <a:endParaRPr lang="nl-NL" dirty="0"/>
          </a:p>
        </c:rich>
      </c:tx>
      <c:layout>
        <c:manualLayout>
          <c:xMode val="edge"/>
          <c:yMode val="edge"/>
          <c:x val="0.22608840790475257"/>
          <c:y val="4.015224812811919E-2"/>
        </c:manualLayout>
      </c:layout>
      <c:overlay val="0"/>
      <c:spPr>
        <a:solidFill>
          <a:schemeClr val="bg1"/>
        </a:solid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nl-NL"/>
        </a:p>
      </c:txPr>
    </c:title>
    <c:autoTitleDeleted val="0"/>
    <c:plotArea>
      <c:layout>
        <c:manualLayout>
          <c:layoutTarget val="inner"/>
          <c:xMode val="edge"/>
          <c:yMode val="edge"/>
          <c:x val="5.3914241682802455E-2"/>
          <c:y val="0.19664724460237745"/>
          <c:w val="0.9155301837270341"/>
          <c:h val="0.28284178591376485"/>
        </c:manualLayout>
      </c:layout>
      <c:barChart>
        <c:barDir val="bar"/>
        <c:grouping val="stacked"/>
        <c:varyColors val="0"/>
        <c:ser>
          <c:idx val="0"/>
          <c:order val="0"/>
          <c:tx>
            <c:strRef>
              <c:f>'Slide 4 landen'!$D$51</c:f>
              <c:strCache>
                <c:ptCount val="1"/>
                <c:pt idx="0">
                  <c:v>(veel) lager dan verwacht</c:v>
                </c:pt>
              </c:strCache>
            </c:strRef>
          </c:tx>
          <c:spPr>
            <a:solidFill>
              <a:srgbClr val="FF0000"/>
            </a:solidFill>
            <a:ln>
              <a:noFill/>
            </a:ln>
            <a:effectLst/>
          </c:spPr>
          <c:invertIfNegative val="0"/>
          <c:dLbls>
            <c:dLbl>
              <c:idx val="0"/>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bg1"/>
                      </a:solidFill>
                      <a:latin typeface="+mn-lt"/>
                      <a:ea typeface="+mn-ea"/>
                      <a:cs typeface="+mn-cs"/>
                    </a:defRPr>
                  </a:pPr>
                  <a:endParaRPr lang="nl-NL"/>
                </a:p>
              </c:txPr>
              <c:dLblPos val="ctr"/>
              <c:showLegendKey val="0"/>
              <c:showVal val="1"/>
              <c:showCatName val="0"/>
              <c:showSerName val="0"/>
              <c:showPercent val="0"/>
              <c:showBubbleSize val="0"/>
              <c:extLst>
                <c:ext xmlns:c16="http://schemas.microsoft.com/office/drawing/2014/chart" uri="{C3380CC4-5D6E-409C-BE32-E72D297353CC}">
                  <c16:uniqueId val="{00000003-FD61-47D3-9144-E37E6E114B27}"/>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'Slide 4 landen'!$E$51</c:f>
              <c:numCache>
                <c:formatCode>0</c:formatCode>
                <c:ptCount val="1"/>
                <c:pt idx="0">
                  <c:v>22.8</c:v>
                </c:pt>
              </c:numCache>
            </c:numRef>
          </c:val>
          <c:extLst>
            <c:ext xmlns:c16="http://schemas.microsoft.com/office/drawing/2014/chart" uri="{C3380CC4-5D6E-409C-BE32-E72D297353CC}">
              <c16:uniqueId val="{00000000-FD61-47D3-9144-E37E6E114B27}"/>
            </c:ext>
          </c:extLst>
        </c:ser>
        <c:ser>
          <c:idx val="1"/>
          <c:order val="1"/>
          <c:tx>
            <c:strRef>
              <c:f>'Slide 4 landen'!$D$52</c:f>
              <c:strCache>
                <c:ptCount val="1"/>
                <c:pt idx="0">
                  <c:v>Precies zoals verwacht</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'Slide 4 landen'!$E$52</c:f>
              <c:numCache>
                <c:formatCode>0</c:formatCode>
                <c:ptCount val="1"/>
                <c:pt idx="0">
                  <c:v>36.6</c:v>
                </c:pt>
              </c:numCache>
            </c:numRef>
          </c:val>
          <c:extLst>
            <c:ext xmlns:c16="http://schemas.microsoft.com/office/drawing/2014/chart" uri="{C3380CC4-5D6E-409C-BE32-E72D297353CC}">
              <c16:uniqueId val="{00000001-FD61-47D3-9144-E37E6E114B27}"/>
            </c:ext>
          </c:extLst>
        </c:ser>
        <c:ser>
          <c:idx val="2"/>
          <c:order val="2"/>
          <c:tx>
            <c:strRef>
              <c:f>'Slide 4 landen'!$D$53</c:f>
              <c:strCache>
                <c:ptCount val="1"/>
                <c:pt idx="0">
                  <c:v>(veel) hoger dan verwacht</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'Slide 4 landen'!$E$53</c:f>
              <c:numCache>
                <c:formatCode>0</c:formatCode>
                <c:ptCount val="1"/>
                <c:pt idx="0">
                  <c:v>40.700000000000003</c:v>
                </c:pt>
              </c:numCache>
            </c:numRef>
          </c:val>
          <c:extLst>
            <c:ext xmlns:c16="http://schemas.microsoft.com/office/drawing/2014/chart" uri="{C3380CC4-5D6E-409C-BE32-E72D297353CC}">
              <c16:uniqueId val="{00000002-FD61-47D3-9144-E37E6E114B27}"/>
            </c:ext>
          </c:extLst>
        </c:ser>
        <c:dLbls>
          <c:dLblPos val="ctr"/>
          <c:showLegendKey val="0"/>
          <c:showVal val="1"/>
          <c:showCatName val="0"/>
          <c:showSerName val="0"/>
          <c:showPercent val="0"/>
          <c:showBubbleSize val="0"/>
        </c:dLbls>
        <c:gapWidth val="150"/>
        <c:overlap val="100"/>
        <c:axId val="704146880"/>
        <c:axId val="704140648"/>
      </c:barChart>
      <c:catAx>
        <c:axId val="704146880"/>
        <c:scaling>
          <c:orientation val="minMax"/>
        </c:scaling>
        <c:delete val="1"/>
        <c:axPos val="l"/>
        <c:numFmt formatCode="General" sourceLinked="1"/>
        <c:majorTickMark val="none"/>
        <c:minorTickMark val="none"/>
        <c:tickLblPos val="nextTo"/>
        <c:crossAx val="704140648"/>
        <c:crosses val="autoZero"/>
        <c:auto val="1"/>
        <c:lblAlgn val="ctr"/>
        <c:lblOffset val="100"/>
        <c:noMultiLvlLbl val="0"/>
      </c:catAx>
      <c:valAx>
        <c:axId val="704140648"/>
        <c:scaling>
          <c:orientation val="minMax"/>
          <c:max val="100"/>
        </c:scaling>
        <c:delete val="1"/>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704146880"/>
        <c:crosses val="autoZero"/>
        <c:crossBetween val="between"/>
      </c:valAx>
      <c:spPr>
        <a:noFill/>
        <a:ln>
          <a:noFill/>
        </a:ln>
        <a:effectLst/>
      </c:spPr>
    </c:plotArea>
    <c:legend>
      <c:legendPos val="b"/>
      <c:layout>
        <c:manualLayout>
          <c:xMode val="edge"/>
          <c:yMode val="edge"/>
          <c:x val="0.33471577096374955"/>
          <c:y val="0.68600335513865585"/>
          <c:w val="0.66183340607471353"/>
          <c:h val="0.19093514920921134"/>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l-NL"/>
        </a:p>
      </c:txPr>
    </c:legend>
    <c:plotVisOnly val="1"/>
    <c:dispBlanksAs val="gap"/>
    <c:showDLblsOverMax val="0"/>
  </c:chart>
  <c:spPr>
    <a:noFill/>
    <a:ln>
      <a:noFill/>
    </a:ln>
    <a:effectLst/>
  </c:spPr>
  <c:txPr>
    <a:bodyPr/>
    <a:lstStyle/>
    <a:p>
      <a:pPr>
        <a:defRPr/>
      </a:pPr>
      <a:endParaRPr lang="nl-NL"/>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2218140252990722E-2"/>
          <c:y val="0.1040228919526888"/>
          <c:w val="0.89121220780626931"/>
          <c:h val="0.73057991346789519"/>
        </c:manualLayout>
      </c:layout>
      <c:barChart>
        <c:barDir val="bar"/>
        <c:grouping val="stacked"/>
        <c:varyColors val="0"/>
        <c:ser>
          <c:idx val="0"/>
          <c:order val="0"/>
          <c:tx>
            <c:strRef>
              <c:f>'Slide 4 landen'!$Q$50</c:f>
              <c:strCache>
                <c:ptCount val="1"/>
                <c:pt idx="0">
                  <c:v>(veel) lager dan verwacht</c:v>
                </c:pt>
              </c:strCache>
            </c:strRef>
          </c:tx>
          <c:spPr>
            <a:solidFill>
              <a:schemeClr val="accent2">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lumMod val="75000"/>
                        <a:lumOff val="25000"/>
                      </a:schemeClr>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'Slide 4 landen'!$R$50</c:f>
              <c:numCache>
                <c:formatCode>0</c:formatCode>
                <c:ptCount val="1"/>
                <c:pt idx="0">
                  <c:v>21.47</c:v>
                </c:pt>
              </c:numCache>
            </c:numRef>
          </c:val>
          <c:extLst>
            <c:ext xmlns:c16="http://schemas.microsoft.com/office/drawing/2014/chart" uri="{C3380CC4-5D6E-409C-BE32-E72D297353CC}">
              <c16:uniqueId val="{00000000-E469-4D9E-AE49-74E61867DAF3}"/>
            </c:ext>
          </c:extLst>
        </c:ser>
        <c:ser>
          <c:idx val="1"/>
          <c:order val="1"/>
          <c:tx>
            <c:strRef>
              <c:f>'Slide 4 landen'!$Q$51</c:f>
              <c:strCache>
                <c:ptCount val="1"/>
                <c:pt idx="0">
                  <c:v>Precies zoals verwacht</c:v>
                </c:pt>
              </c:strCache>
            </c:strRef>
          </c:tx>
          <c:spPr>
            <a:solidFill>
              <a:schemeClr val="bg1">
                <a:lumMod val="95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lumMod val="75000"/>
                        <a:lumOff val="25000"/>
                      </a:schemeClr>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'Slide 4 landen'!$R$51</c:f>
              <c:numCache>
                <c:formatCode>0</c:formatCode>
                <c:ptCount val="1"/>
                <c:pt idx="0">
                  <c:v>43.22</c:v>
                </c:pt>
              </c:numCache>
            </c:numRef>
          </c:val>
          <c:extLst>
            <c:ext xmlns:c16="http://schemas.microsoft.com/office/drawing/2014/chart" uri="{C3380CC4-5D6E-409C-BE32-E72D297353CC}">
              <c16:uniqueId val="{00000001-E469-4D9E-AE49-74E61867DAF3}"/>
            </c:ext>
          </c:extLst>
        </c:ser>
        <c:ser>
          <c:idx val="2"/>
          <c:order val="2"/>
          <c:tx>
            <c:strRef>
              <c:f>'Slide 4 landen'!$Q$52</c:f>
              <c:strCache>
                <c:ptCount val="1"/>
                <c:pt idx="0">
                  <c:v>(veel) hoger dan verwacht</c:v>
                </c:pt>
              </c:strCache>
            </c:strRef>
          </c:tx>
          <c:spPr>
            <a:solidFill>
              <a:srgbClr val="92D050"/>
            </a:solidFill>
            <a:ln>
              <a:noFill/>
            </a:ln>
            <a:effectLst/>
          </c:spPr>
          <c:invertIfNegative val="0"/>
          <c:dPt>
            <c:idx val="0"/>
            <c:invertIfNegative val="0"/>
            <c:bubble3D val="0"/>
            <c:spPr>
              <a:solidFill>
                <a:schemeClr val="accent3">
                  <a:lumMod val="60000"/>
                  <a:lumOff val="40000"/>
                </a:schemeClr>
              </a:solidFill>
              <a:ln>
                <a:noFill/>
              </a:ln>
              <a:effectLst/>
            </c:spPr>
            <c:extLst>
              <c:ext xmlns:c16="http://schemas.microsoft.com/office/drawing/2014/chart" uri="{C3380CC4-5D6E-409C-BE32-E72D297353CC}">
                <c16:uniqueId val="{00000003-E469-4D9E-AE49-74E61867DAF3}"/>
              </c:ext>
            </c:extLst>
          </c:dPt>
          <c:dLbls>
            <c:spPr>
              <a:noFill/>
              <a:ln>
                <a:noFill/>
              </a:ln>
              <a:effectLst/>
            </c:spPr>
            <c:txPr>
              <a:bodyPr rot="0" spcFirstLastPara="1" vertOverflow="ellipsis" vert="horz" wrap="square" anchor="ctr" anchorCtr="1"/>
              <a:lstStyle/>
              <a:p>
                <a:pPr>
                  <a:defRPr sz="1100" b="1" i="0" u="none" strike="noStrike" kern="1200" baseline="0">
                    <a:solidFill>
                      <a:schemeClr val="tx1">
                        <a:lumMod val="75000"/>
                        <a:lumOff val="25000"/>
                      </a:schemeClr>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'Slide 4 landen'!$R$52</c:f>
              <c:numCache>
                <c:formatCode>0</c:formatCode>
                <c:ptCount val="1"/>
                <c:pt idx="0">
                  <c:v>36.31</c:v>
                </c:pt>
              </c:numCache>
            </c:numRef>
          </c:val>
          <c:extLst>
            <c:ext xmlns:c16="http://schemas.microsoft.com/office/drawing/2014/chart" uri="{C3380CC4-5D6E-409C-BE32-E72D297353CC}">
              <c16:uniqueId val="{00000002-E469-4D9E-AE49-74E61867DAF3}"/>
            </c:ext>
          </c:extLst>
        </c:ser>
        <c:dLbls>
          <c:showLegendKey val="0"/>
          <c:showVal val="0"/>
          <c:showCatName val="0"/>
          <c:showSerName val="0"/>
          <c:showPercent val="0"/>
          <c:showBubbleSize val="0"/>
        </c:dLbls>
        <c:gapWidth val="150"/>
        <c:overlap val="100"/>
        <c:axId val="717783688"/>
        <c:axId val="717779096"/>
      </c:barChart>
      <c:catAx>
        <c:axId val="717783688"/>
        <c:scaling>
          <c:orientation val="minMax"/>
        </c:scaling>
        <c:delete val="1"/>
        <c:axPos val="l"/>
        <c:numFmt formatCode="General" sourceLinked="1"/>
        <c:majorTickMark val="none"/>
        <c:minorTickMark val="none"/>
        <c:tickLblPos val="nextTo"/>
        <c:crossAx val="717779096"/>
        <c:crosses val="autoZero"/>
        <c:auto val="1"/>
        <c:lblAlgn val="ctr"/>
        <c:lblOffset val="100"/>
        <c:noMultiLvlLbl val="0"/>
      </c:catAx>
      <c:valAx>
        <c:axId val="717779096"/>
        <c:scaling>
          <c:orientation val="minMax"/>
          <c:max val="100"/>
        </c:scaling>
        <c:delete val="1"/>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717783688"/>
        <c:crosses val="autoZero"/>
        <c:crossBetween val="between"/>
      </c:valAx>
      <c:spPr>
        <a:noFill/>
        <a:ln>
          <a:noFill/>
        </a:ln>
        <a:effectLst/>
      </c:spPr>
    </c:plotArea>
    <c:plotVisOnly val="1"/>
    <c:dispBlanksAs val="gap"/>
    <c:showDLblsOverMax val="0"/>
  </c:chart>
  <c:spPr>
    <a:noFill/>
    <a:ln>
      <a:noFill/>
    </a:ln>
    <a:effectLst/>
  </c:spPr>
  <c:txPr>
    <a:bodyPr/>
    <a:lstStyle/>
    <a:p>
      <a:pPr>
        <a:defRPr sz="1100" b="1"/>
      </a:pPr>
      <a:endParaRPr lang="nl-NL"/>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nl-NL" dirty="0" smtClean="0"/>
              <a:t>De</a:t>
            </a:r>
            <a:r>
              <a:rPr lang="nl-NL" baseline="0" dirty="0" smtClean="0"/>
              <a:t> mate waarin de</a:t>
            </a:r>
            <a:r>
              <a:rPr lang="nl-NL" dirty="0" smtClean="0"/>
              <a:t> inhoud</a:t>
            </a:r>
            <a:r>
              <a:rPr lang="nl-NL" baseline="0" dirty="0" smtClean="0"/>
              <a:t> van de opleiding aanspreekt</a:t>
            </a:r>
            <a:endParaRPr lang="nl-NL" dirty="0"/>
          </a:p>
        </c:rich>
      </c:tx>
      <c:layout>
        <c:manualLayout>
          <c:xMode val="edge"/>
          <c:yMode val="edge"/>
          <c:x val="0.11311273686787393"/>
          <c:y val="4.2047233895374771E-2"/>
        </c:manualLayout>
      </c:layout>
      <c:overlay val="0"/>
      <c:spPr>
        <a:solidFill>
          <a:schemeClr val="bg1"/>
        </a:solid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nl-NL"/>
        </a:p>
      </c:txPr>
    </c:title>
    <c:autoTitleDeleted val="0"/>
    <c:plotArea>
      <c:layout>
        <c:manualLayout>
          <c:layoutTarget val="inner"/>
          <c:xMode val="edge"/>
          <c:yMode val="edge"/>
          <c:x val="6.1488437668854645E-2"/>
          <c:y val="0.20214071216582466"/>
          <c:w val="0.89653018372703408"/>
          <c:h val="0.29977727487147027"/>
        </c:manualLayout>
      </c:layout>
      <c:barChart>
        <c:barDir val="bar"/>
        <c:grouping val="stacked"/>
        <c:varyColors val="0"/>
        <c:ser>
          <c:idx val="0"/>
          <c:order val="0"/>
          <c:tx>
            <c:strRef>
              <c:f>'Slide 4 landen'!$C$67</c:f>
              <c:strCache>
                <c:ptCount val="1"/>
                <c:pt idx="0">
                  <c:v>Veel) minder dan verwacht</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bg1"/>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'Slide 4 landen'!$D$67</c:f>
              <c:numCache>
                <c:formatCode>0</c:formatCode>
                <c:ptCount val="1"/>
                <c:pt idx="0">
                  <c:v>13.8</c:v>
                </c:pt>
              </c:numCache>
            </c:numRef>
          </c:val>
          <c:extLst>
            <c:ext xmlns:c16="http://schemas.microsoft.com/office/drawing/2014/chart" uri="{C3380CC4-5D6E-409C-BE32-E72D297353CC}">
              <c16:uniqueId val="{00000000-7DC1-4A9A-BD78-EEAEE071A427}"/>
            </c:ext>
          </c:extLst>
        </c:ser>
        <c:ser>
          <c:idx val="1"/>
          <c:order val="1"/>
          <c:tx>
            <c:strRef>
              <c:f>'Slide 4 landen'!$C$68</c:f>
              <c:strCache>
                <c:ptCount val="1"/>
                <c:pt idx="0">
                  <c:v>Precies zoals verwacht</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'Slide 4 landen'!$D$68</c:f>
              <c:numCache>
                <c:formatCode>0</c:formatCode>
                <c:ptCount val="1"/>
                <c:pt idx="0">
                  <c:v>52.3</c:v>
                </c:pt>
              </c:numCache>
            </c:numRef>
          </c:val>
          <c:extLst>
            <c:ext xmlns:c16="http://schemas.microsoft.com/office/drawing/2014/chart" uri="{C3380CC4-5D6E-409C-BE32-E72D297353CC}">
              <c16:uniqueId val="{00000001-7DC1-4A9A-BD78-EEAEE071A427}"/>
            </c:ext>
          </c:extLst>
        </c:ser>
        <c:ser>
          <c:idx val="2"/>
          <c:order val="2"/>
          <c:tx>
            <c:strRef>
              <c:f>'Slide 4 landen'!$C$69</c:f>
              <c:strCache>
                <c:ptCount val="1"/>
                <c:pt idx="0">
                  <c:v>(Veel) meer dan verwacht</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'Slide 4 landen'!$D$69</c:f>
              <c:numCache>
                <c:formatCode>0</c:formatCode>
                <c:ptCount val="1"/>
                <c:pt idx="0">
                  <c:v>33.9</c:v>
                </c:pt>
              </c:numCache>
            </c:numRef>
          </c:val>
          <c:extLst>
            <c:ext xmlns:c16="http://schemas.microsoft.com/office/drawing/2014/chart" uri="{C3380CC4-5D6E-409C-BE32-E72D297353CC}">
              <c16:uniqueId val="{00000002-7DC1-4A9A-BD78-EEAEE071A427}"/>
            </c:ext>
          </c:extLst>
        </c:ser>
        <c:dLbls>
          <c:dLblPos val="ctr"/>
          <c:showLegendKey val="0"/>
          <c:showVal val="1"/>
          <c:showCatName val="0"/>
          <c:showSerName val="0"/>
          <c:showPercent val="0"/>
          <c:showBubbleSize val="0"/>
        </c:dLbls>
        <c:gapWidth val="150"/>
        <c:overlap val="100"/>
        <c:axId val="717780408"/>
        <c:axId val="717780736"/>
      </c:barChart>
      <c:catAx>
        <c:axId val="717780408"/>
        <c:scaling>
          <c:orientation val="minMax"/>
        </c:scaling>
        <c:delete val="1"/>
        <c:axPos val="l"/>
        <c:numFmt formatCode="General" sourceLinked="1"/>
        <c:majorTickMark val="none"/>
        <c:minorTickMark val="none"/>
        <c:tickLblPos val="nextTo"/>
        <c:crossAx val="717780736"/>
        <c:crosses val="autoZero"/>
        <c:auto val="1"/>
        <c:lblAlgn val="ctr"/>
        <c:lblOffset val="100"/>
        <c:noMultiLvlLbl val="0"/>
      </c:catAx>
      <c:valAx>
        <c:axId val="717780736"/>
        <c:scaling>
          <c:orientation val="minMax"/>
          <c:max val="100"/>
        </c:scaling>
        <c:delete val="1"/>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717780408"/>
        <c:crosses val="autoZero"/>
        <c:crossBetween val="between"/>
      </c:valAx>
      <c:spPr>
        <a:noFill/>
        <a:ln>
          <a:noFill/>
        </a:ln>
        <a:effectLst/>
      </c:spPr>
    </c:plotArea>
    <c:legend>
      <c:legendPos val="b"/>
      <c:layout>
        <c:manualLayout>
          <c:xMode val="edge"/>
          <c:yMode val="edge"/>
          <c:x val="8.7443159292629719E-2"/>
          <c:y val="0.71180267182171986"/>
          <c:w val="0.60546072194940415"/>
          <c:h val="0.2143976779584629"/>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l-NL"/>
        </a:p>
      </c:txPr>
    </c:legend>
    <c:plotVisOnly val="1"/>
    <c:dispBlanksAs val="gap"/>
    <c:showDLblsOverMax val="0"/>
  </c:chart>
  <c:spPr>
    <a:noFill/>
    <a:ln>
      <a:noFill/>
    </a:ln>
    <a:effectLst/>
  </c:spPr>
  <c:txPr>
    <a:bodyPr/>
    <a:lstStyle/>
    <a:p>
      <a:pPr>
        <a:defRPr/>
      </a:pPr>
      <a:endParaRPr lang="nl-NL"/>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521645820527376E-2"/>
          <c:y val="0.13670926272533146"/>
          <c:w val="0.84447461367827392"/>
          <c:h val="0.42645889370451157"/>
        </c:manualLayout>
      </c:layout>
      <c:barChart>
        <c:barDir val="bar"/>
        <c:grouping val="stacked"/>
        <c:varyColors val="0"/>
        <c:ser>
          <c:idx val="0"/>
          <c:order val="0"/>
          <c:tx>
            <c:strRef>
              <c:f>'Slide 4 landen'!$Q$67</c:f>
              <c:strCache>
                <c:ptCount val="1"/>
                <c:pt idx="0">
                  <c:v>Veel) minder dan verwacht</c:v>
                </c:pt>
              </c:strCache>
            </c:strRef>
          </c:tx>
          <c:spPr>
            <a:solidFill>
              <a:schemeClr val="accent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'Slide 4 landen'!$R$67</c:f>
              <c:numCache>
                <c:formatCode>0</c:formatCode>
                <c:ptCount val="1"/>
                <c:pt idx="0">
                  <c:v>14.95</c:v>
                </c:pt>
              </c:numCache>
            </c:numRef>
          </c:val>
          <c:extLst>
            <c:ext xmlns:c16="http://schemas.microsoft.com/office/drawing/2014/chart" uri="{C3380CC4-5D6E-409C-BE32-E72D297353CC}">
              <c16:uniqueId val="{00000000-1DB1-4EB7-91C2-B880C4B7498F}"/>
            </c:ext>
          </c:extLst>
        </c:ser>
        <c:ser>
          <c:idx val="1"/>
          <c:order val="1"/>
          <c:tx>
            <c:strRef>
              <c:f>'Slide 4 landen'!$Q$68</c:f>
              <c:strCache>
                <c:ptCount val="1"/>
                <c:pt idx="0">
                  <c:v>Precies zoals verwacht</c:v>
                </c:pt>
              </c:strCache>
            </c:strRef>
          </c:tx>
          <c:spPr>
            <a:solidFill>
              <a:schemeClr val="bg1">
                <a:lumMod val="9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'Slide 4 landen'!$R$68</c:f>
              <c:numCache>
                <c:formatCode>0</c:formatCode>
                <c:ptCount val="1"/>
                <c:pt idx="0">
                  <c:v>42.11</c:v>
                </c:pt>
              </c:numCache>
            </c:numRef>
          </c:val>
          <c:extLst>
            <c:ext xmlns:c16="http://schemas.microsoft.com/office/drawing/2014/chart" uri="{C3380CC4-5D6E-409C-BE32-E72D297353CC}">
              <c16:uniqueId val="{00000001-1DB1-4EB7-91C2-B880C4B7498F}"/>
            </c:ext>
          </c:extLst>
        </c:ser>
        <c:ser>
          <c:idx val="2"/>
          <c:order val="2"/>
          <c:tx>
            <c:strRef>
              <c:f>'Slide 4 landen'!$Q$69</c:f>
              <c:strCache>
                <c:ptCount val="1"/>
                <c:pt idx="0">
                  <c:v>(Veel) meer dan verwacht</c:v>
                </c:pt>
              </c:strCache>
            </c:strRef>
          </c:tx>
          <c:spPr>
            <a:solidFill>
              <a:schemeClr val="accent3">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'Slide 4 landen'!$R$69</c:f>
              <c:numCache>
                <c:formatCode>0</c:formatCode>
                <c:ptCount val="1"/>
                <c:pt idx="0">
                  <c:v>42.94</c:v>
                </c:pt>
              </c:numCache>
            </c:numRef>
          </c:val>
          <c:extLst>
            <c:ext xmlns:c16="http://schemas.microsoft.com/office/drawing/2014/chart" uri="{C3380CC4-5D6E-409C-BE32-E72D297353CC}">
              <c16:uniqueId val="{00000002-1DB1-4EB7-91C2-B880C4B7498F}"/>
            </c:ext>
          </c:extLst>
        </c:ser>
        <c:dLbls>
          <c:dLblPos val="ctr"/>
          <c:showLegendKey val="0"/>
          <c:showVal val="1"/>
          <c:showCatName val="0"/>
          <c:showSerName val="0"/>
          <c:showPercent val="0"/>
          <c:showBubbleSize val="0"/>
        </c:dLbls>
        <c:gapWidth val="150"/>
        <c:overlap val="100"/>
        <c:axId val="520198632"/>
        <c:axId val="520192400"/>
      </c:barChart>
      <c:catAx>
        <c:axId val="520198632"/>
        <c:scaling>
          <c:orientation val="minMax"/>
        </c:scaling>
        <c:delete val="1"/>
        <c:axPos val="l"/>
        <c:numFmt formatCode="General" sourceLinked="1"/>
        <c:majorTickMark val="none"/>
        <c:minorTickMark val="none"/>
        <c:tickLblPos val="nextTo"/>
        <c:crossAx val="520192400"/>
        <c:crosses val="autoZero"/>
        <c:auto val="1"/>
        <c:lblAlgn val="ctr"/>
        <c:lblOffset val="100"/>
        <c:noMultiLvlLbl val="0"/>
      </c:catAx>
      <c:valAx>
        <c:axId val="520192400"/>
        <c:scaling>
          <c:orientation val="minMax"/>
          <c:max val="100"/>
        </c:scaling>
        <c:delete val="1"/>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5201986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nl-NL"/>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260561991344249E-2"/>
          <c:y val="0.22652679068775208"/>
          <c:w val="0.91335563634920225"/>
          <c:h val="0.40658913044337075"/>
        </c:manualLayout>
      </c:layout>
      <c:barChart>
        <c:barDir val="bar"/>
        <c:grouping val="stacked"/>
        <c:varyColors val="0"/>
        <c:ser>
          <c:idx val="0"/>
          <c:order val="0"/>
          <c:tx>
            <c:strRef>
              <c:f>'Slide 8 hoe nu'!$F$10</c:f>
              <c:strCache>
                <c:ptCount val="1"/>
                <c:pt idx="0">
                  <c:v>Weinig (of geen) zorgen</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'Slide 8 hoe nu'!$G$10</c:f>
              <c:numCache>
                <c:formatCode>0</c:formatCode>
                <c:ptCount val="1"/>
                <c:pt idx="0">
                  <c:v>38.6</c:v>
                </c:pt>
              </c:numCache>
            </c:numRef>
          </c:val>
          <c:extLst>
            <c:ext xmlns:c16="http://schemas.microsoft.com/office/drawing/2014/chart" uri="{C3380CC4-5D6E-409C-BE32-E72D297353CC}">
              <c16:uniqueId val="{00000000-5A57-40B1-9E4B-F72C7DE23D1D}"/>
            </c:ext>
          </c:extLst>
        </c:ser>
        <c:ser>
          <c:idx val="1"/>
          <c:order val="1"/>
          <c:tx>
            <c:strRef>
              <c:f>'Slide 8 hoe nu'!$F$11</c:f>
              <c:strCache>
                <c:ptCount val="1"/>
                <c:pt idx="0">
                  <c:v>Neutraal</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'Slide 8 hoe nu'!$G$11</c:f>
              <c:numCache>
                <c:formatCode>0</c:formatCode>
                <c:ptCount val="1"/>
                <c:pt idx="0">
                  <c:v>27.6</c:v>
                </c:pt>
              </c:numCache>
            </c:numRef>
          </c:val>
          <c:extLst>
            <c:ext xmlns:c16="http://schemas.microsoft.com/office/drawing/2014/chart" uri="{C3380CC4-5D6E-409C-BE32-E72D297353CC}">
              <c16:uniqueId val="{00000001-5A57-40B1-9E4B-F72C7DE23D1D}"/>
            </c:ext>
          </c:extLst>
        </c:ser>
        <c:ser>
          <c:idx val="2"/>
          <c:order val="2"/>
          <c:tx>
            <c:strRef>
              <c:f>'Slide 8 hoe nu'!$F$12</c:f>
              <c:strCache>
                <c:ptCount val="1"/>
                <c:pt idx="0">
                  <c:v>(Veel) zorgen</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bg1"/>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'Slide 8 hoe nu'!$G$12</c:f>
              <c:numCache>
                <c:formatCode>0</c:formatCode>
                <c:ptCount val="1"/>
                <c:pt idx="0">
                  <c:v>33.799999999999997</c:v>
                </c:pt>
              </c:numCache>
            </c:numRef>
          </c:val>
          <c:extLst>
            <c:ext xmlns:c16="http://schemas.microsoft.com/office/drawing/2014/chart" uri="{C3380CC4-5D6E-409C-BE32-E72D297353CC}">
              <c16:uniqueId val="{00000002-5A57-40B1-9E4B-F72C7DE23D1D}"/>
            </c:ext>
          </c:extLst>
        </c:ser>
        <c:dLbls>
          <c:dLblPos val="ctr"/>
          <c:showLegendKey val="0"/>
          <c:showVal val="1"/>
          <c:showCatName val="0"/>
          <c:showSerName val="0"/>
          <c:showPercent val="0"/>
          <c:showBubbleSize val="0"/>
        </c:dLbls>
        <c:gapWidth val="150"/>
        <c:overlap val="100"/>
        <c:axId val="670788064"/>
        <c:axId val="670788392"/>
      </c:barChart>
      <c:catAx>
        <c:axId val="670788064"/>
        <c:scaling>
          <c:orientation val="minMax"/>
        </c:scaling>
        <c:delete val="1"/>
        <c:axPos val="l"/>
        <c:numFmt formatCode="General" sourceLinked="1"/>
        <c:majorTickMark val="none"/>
        <c:minorTickMark val="none"/>
        <c:tickLblPos val="nextTo"/>
        <c:crossAx val="670788392"/>
        <c:crosses val="autoZero"/>
        <c:auto val="1"/>
        <c:lblAlgn val="ctr"/>
        <c:lblOffset val="100"/>
        <c:noMultiLvlLbl val="0"/>
      </c:catAx>
      <c:valAx>
        <c:axId val="670788392"/>
        <c:scaling>
          <c:orientation val="minMax"/>
          <c:max val="100"/>
        </c:scaling>
        <c:delete val="1"/>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670788064"/>
        <c:crosses val="autoZero"/>
        <c:crossBetween val="between"/>
      </c:valAx>
      <c:spPr>
        <a:noFill/>
        <a:ln>
          <a:noFill/>
        </a:ln>
        <a:effectLst/>
      </c:spPr>
    </c:plotArea>
    <c:legend>
      <c:legendPos val="b"/>
      <c:layout>
        <c:manualLayout>
          <c:xMode val="edge"/>
          <c:yMode val="edge"/>
          <c:x val="4.2123156432928438E-2"/>
          <c:y val="0.62475391335379726"/>
          <c:w val="0.89999987595653019"/>
          <c:h val="0.14110986888108434"/>
        </c:manualLayout>
      </c:layout>
      <c:overlay val="0"/>
      <c:spPr>
        <a:noFill/>
        <a:ln>
          <a:solidFill>
            <a:schemeClr val="bg1"/>
          </a:solid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l-NL"/>
        </a:p>
      </c:txPr>
    </c:legend>
    <c:plotVisOnly val="1"/>
    <c:dispBlanksAs val="gap"/>
    <c:showDLblsOverMax val="0"/>
  </c:chart>
  <c:spPr>
    <a:noFill/>
    <a:ln>
      <a:noFill/>
    </a:ln>
    <a:effectLst/>
  </c:spPr>
  <c:txPr>
    <a:bodyPr/>
    <a:lstStyle/>
    <a:p>
      <a:pPr>
        <a:defRPr/>
      </a:pPr>
      <a:endParaRPr lang="nl-NL"/>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8797877978589888E-2"/>
          <c:y val="0.16674269705359476"/>
          <c:w val="0.87263521927067278"/>
          <c:h val="0.43680683586756275"/>
        </c:manualLayout>
      </c:layout>
      <c:barChart>
        <c:barDir val="bar"/>
        <c:grouping val="stacked"/>
        <c:varyColors val="0"/>
        <c:ser>
          <c:idx val="0"/>
          <c:order val="0"/>
          <c:tx>
            <c:strRef>
              <c:f>'Slide 8 hoe nu'!$F$21</c:f>
              <c:strCache>
                <c:ptCount val="1"/>
                <c:pt idx="0">
                  <c:v>Weinig (of geen) zorgen</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'Slide 8 hoe nu'!$G$21</c:f>
              <c:numCache>
                <c:formatCode>0</c:formatCode>
                <c:ptCount val="1"/>
                <c:pt idx="0">
                  <c:v>29</c:v>
                </c:pt>
              </c:numCache>
            </c:numRef>
          </c:val>
          <c:extLst>
            <c:ext xmlns:c16="http://schemas.microsoft.com/office/drawing/2014/chart" uri="{C3380CC4-5D6E-409C-BE32-E72D297353CC}">
              <c16:uniqueId val="{00000000-AC1A-4ED4-893E-0D15A7AA21EC}"/>
            </c:ext>
          </c:extLst>
        </c:ser>
        <c:ser>
          <c:idx val="1"/>
          <c:order val="1"/>
          <c:tx>
            <c:strRef>
              <c:f>'Slide 8 hoe nu'!$F$22</c:f>
              <c:strCache>
                <c:ptCount val="1"/>
                <c:pt idx="0">
                  <c:v>Neutraal</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'Slide 8 hoe nu'!$G$22</c:f>
              <c:numCache>
                <c:formatCode>0</c:formatCode>
                <c:ptCount val="1"/>
                <c:pt idx="0">
                  <c:v>20.7</c:v>
                </c:pt>
              </c:numCache>
            </c:numRef>
          </c:val>
          <c:extLst>
            <c:ext xmlns:c16="http://schemas.microsoft.com/office/drawing/2014/chart" uri="{C3380CC4-5D6E-409C-BE32-E72D297353CC}">
              <c16:uniqueId val="{00000001-AC1A-4ED4-893E-0D15A7AA21EC}"/>
            </c:ext>
          </c:extLst>
        </c:ser>
        <c:ser>
          <c:idx val="2"/>
          <c:order val="2"/>
          <c:tx>
            <c:strRef>
              <c:f>'Slide 8 hoe nu'!$F$23</c:f>
              <c:strCache>
                <c:ptCount val="1"/>
                <c:pt idx="0">
                  <c:v>(Veel) zorgen</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bg1"/>
                    </a:solidFill>
                    <a:latin typeface="+mn-lt"/>
                    <a:ea typeface="+mn-ea"/>
                    <a:cs typeface="+mn-cs"/>
                  </a:defRPr>
                </a:pPr>
                <a:endParaRPr lang="nl-NL"/>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'Slide 8 hoe nu'!$G$23</c:f>
              <c:numCache>
                <c:formatCode>0</c:formatCode>
                <c:ptCount val="1"/>
                <c:pt idx="0">
                  <c:v>50.3</c:v>
                </c:pt>
              </c:numCache>
            </c:numRef>
          </c:val>
          <c:extLst>
            <c:ext xmlns:c16="http://schemas.microsoft.com/office/drawing/2014/chart" uri="{C3380CC4-5D6E-409C-BE32-E72D297353CC}">
              <c16:uniqueId val="{00000002-AC1A-4ED4-893E-0D15A7AA21EC}"/>
            </c:ext>
          </c:extLst>
        </c:ser>
        <c:dLbls>
          <c:dLblPos val="ctr"/>
          <c:showLegendKey val="0"/>
          <c:showVal val="1"/>
          <c:showCatName val="0"/>
          <c:showSerName val="0"/>
          <c:showPercent val="0"/>
          <c:showBubbleSize val="0"/>
        </c:dLbls>
        <c:gapWidth val="150"/>
        <c:overlap val="100"/>
        <c:axId val="517905264"/>
        <c:axId val="517909200"/>
      </c:barChart>
      <c:catAx>
        <c:axId val="517905264"/>
        <c:scaling>
          <c:orientation val="minMax"/>
        </c:scaling>
        <c:delete val="1"/>
        <c:axPos val="l"/>
        <c:numFmt formatCode="General" sourceLinked="1"/>
        <c:majorTickMark val="none"/>
        <c:minorTickMark val="none"/>
        <c:tickLblPos val="nextTo"/>
        <c:crossAx val="517909200"/>
        <c:crosses val="autoZero"/>
        <c:auto val="1"/>
        <c:lblAlgn val="ctr"/>
        <c:lblOffset val="100"/>
        <c:noMultiLvlLbl val="0"/>
      </c:catAx>
      <c:valAx>
        <c:axId val="517909200"/>
        <c:scaling>
          <c:orientation val="minMax"/>
          <c:max val="100"/>
        </c:scaling>
        <c:delete val="1"/>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517905264"/>
        <c:crosses val="autoZero"/>
        <c:crossBetween val="between"/>
      </c:valAx>
      <c:spPr>
        <a:noFill/>
        <a:ln>
          <a:noFill/>
        </a:ln>
        <a:effectLst/>
      </c:spPr>
    </c:plotArea>
    <c:legend>
      <c:legendPos val="b"/>
      <c:layout>
        <c:manualLayout>
          <c:xMode val="edge"/>
          <c:yMode val="edge"/>
          <c:x val="5.4384998765664397E-2"/>
          <c:y val="0.61843677320030466"/>
          <c:w val="0.89999982736565165"/>
          <c:h val="0.15017858381666938"/>
        </c:manualLayout>
      </c:layout>
      <c:overlay val="0"/>
      <c:spPr>
        <a:noFill/>
        <a:ln>
          <a:solidFill>
            <a:schemeClr val="bg1"/>
          </a:solid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l-NL"/>
        </a:p>
      </c:txPr>
    </c:legend>
    <c:plotVisOnly val="1"/>
    <c:dispBlanksAs val="gap"/>
    <c:showDLblsOverMax val="0"/>
  </c:chart>
  <c:spPr>
    <a:noFill/>
    <a:ln>
      <a:noFill/>
    </a:ln>
    <a:effectLst/>
  </c:spPr>
  <c:txPr>
    <a:bodyPr/>
    <a:lstStyle/>
    <a:p>
      <a:pPr>
        <a:defRPr/>
      </a:pPr>
      <a:endParaRPr lang="nl-NL"/>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nl-NL" sz="1400" dirty="0" smtClean="0"/>
              <a:t>Hoe </a:t>
            </a:r>
            <a:r>
              <a:rPr lang="nl-NL" sz="1400" b="1" dirty="0" smtClean="0"/>
              <a:t>vaak</a:t>
            </a:r>
            <a:r>
              <a:rPr lang="nl-NL" sz="1400" dirty="0" smtClean="0"/>
              <a:t> ervaar jij stress door je studie?</a:t>
            </a:r>
            <a:endParaRPr lang="nl-NL" sz="1400" dirty="0"/>
          </a:p>
        </c:rich>
      </c:tx>
      <c:layout>
        <c:manualLayout>
          <c:xMode val="edge"/>
          <c:yMode val="edge"/>
          <c:x val="0.13444350250486908"/>
          <c:y val="4.828317986519455E-2"/>
        </c:manualLayout>
      </c:layout>
      <c:overlay val="0"/>
      <c:spPr>
        <a:solidFill>
          <a:schemeClr val="bg1"/>
        </a:solid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nl-NL"/>
        </a:p>
      </c:txPr>
    </c:title>
    <c:autoTitleDeleted val="0"/>
    <c:plotArea>
      <c:layout>
        <c:manualLayout>
          <c:layoutTarget val="inner"/>
          <c:xMode val="edge"/>
          <c:yMode val="edge"/>
          <c:x val="0.14965001937794206"/>
          <c:y val="0.32209975035430377"/>
          <c:w val="0.80761756537799534"/>
          <c:h val="0.34902399609200824"/>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nl-NL"/>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'Slide 8 hoe nu'!$E$38:$E$41</c:f>
              <c:strCache>
                <c:ptCount val="4"/>
                <c:pt idx="0">
                  <c:v>Nooit of zelden</c:v>
                </c:pt>
                <c:pt idx="1">
                  <c:v>Soms</c:v>
                </c:pt>
                <c:pt idx="2">
                  <c:v>Vaak</c:v>
                </c:pt>
                <c:pt idx="3">
                  <c:v>Heel vaak</c:v>
                </c:pt>
              </c:strCache>
            </c:strRef>
          </c:cat>
          <c:val>
            <c:numRef>
              <c:f>'Slide 8 hoe nu'!$F$38:$F$41</c:f>
              <c:numCache>
                <c:formatCode>0</c:formatCode>
                <c:ptCount val="4"/>
                <c:pt idx="0">
                  <c:v>12</c:v>
                </c:pt>
                <c:pt idx="1">
                  <c:v>49.4</c:v>
                </c:pt>
                <c:pt idx="2">
                  <c:v>30</c:v>
                </c:pt>
                <c:pt idx="3">
                  <c:v>8.6</c:v>
                </c:pt>
              </c:numCache>
            </c:numRef>
          </c:val>
          <c:extLst>
            <c:ext xmlns:c16="http://schemas.microsoft.com/office/drawing/2014/chart" uri="{C3380CC4-5D6E-409C-BE32-E72D297353CC}">
              <c16:uniqueId val="{00000000-0807-4B43-9A9C-40685DCD056A}"/>
            </c:ext>
          </c:extLst>
        </c:ser>
        <c:dLbls>
          <c:dLblPos val="outEnd"/>
          <c:showLegendKey val="0"/>
          <c:showVal val="1"/>
          <c:showCatName val="0"/>
          <c:showSerName val="0"/>
          <c:showPercent val="0"/>
          <c:showBubbleSize val="0"/>
        </c:dLbls>
        <c:gapWidth val="219"/>
        <c:overlap val="-27"/>
        <c:axId val="716757816"/>
        <c:axId val="716758144"/>
      </c:barChart>
      <c:catAx>
        <c:axId val="7167578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nl-NL"/>
          </a:p>
        </c:txPr>
        <c:crossAx val="716758144"/>
        <c:crosses val="autoZero"/>
        <c:auto val="1"/>
        <c:lblAlgn val="ctr"/>
        <c:lblOffset val="100"/>
        <c:noMultiLvlLbl val="0"/>
      </c:catAx>
      <c:valAx>
        <c:axId val="716758144"/>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l-NL"/>
          </a:p>
        </c:txPr>
        <c:crossAx val="716757816"/>
        <c:crosses val="autoZero"/>
        <c:crossBetween val="between"/>
      </c:valAx>
      <c:spPr>
        <a:noFill/>
        <a:ln>
          <a:noFill/>
        </a:ln>
        <a:effectLst/>
      </c:spPr>
    </c:plotArea>
    <c:plotVisOnly val="1"/>
    <c:dispBlanksAs val="gap"/>
    <c:showDLblsOverMax val="0"/>
  </c:chart>
  <c:spPr>
    <a:solidFill>
      <a:schemeClr val="bg1"/>
    </a:solidFill>
    <a:ln>
      <a:noFill/>
    </a:ln>
    <a:effectLst/>
  </c:spPr>
  <c:txPr>
    <a:bodyPr/>
    <a:lstStyle/>
    <a:p>
      <a:pPr>
        <a:defRPr/>
      </a:pPr>
      <a:endParaRPr lang="nl-N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845046B-E3A6-4E43-9D24-8C38ABDF8202}" type="datetimeFigureOut">
              <a:t>11-12-2020</a:t>
            </a:fld>
            <a:endParaRPr lang="nl-NL"/>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6D2CFB6-CBE2-1D40-B0FD-77D0D9479B87}" type="slidenum">
              <a:t>‹nr.›</a:t>
            </a:fld>
            <a:endParaRPr lang="nl-NL"/>
          </a:p>
        </p:txBody>
      </p:sp>
    </p:spTree>
    <p:extLst>
      <p:ext uri="{BB962C8B-B14F-4D97-AF65-F5344CB8AC3E}">
        <p14:creationId xmlns:p14="http://schemas.microsoft.com/office/powerpoint/2010/main" val="2484257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047B21-E721-E94E-8C0A-F0532555091A}" type="datetimeFigureOut">
              <a:rPr lang="nl-NL" smtClean="0"/>
              <a:t>11-12-2020</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8ABE2E-621C-5C4E-A155-8FB9D216AC83}" type="slidenum">
              <a:rPr lang="nl-NL" smtClean="0"/>
              <a:t>‹nr.›</a:t>
            </a:fld>
            <a:endParaRPr lang="nl-NL"/>
          </a:p>
        </p:txBody>
      </p:sp>
    </p:spTree>
    <p:extLst>
      <p:ext uri="{BB962C8B-B14F-4D97-AF65-F5344CB8AC3E}">
        <p14:creationId xmlns:p14="http://schemas.microsoft.com/office/powerpoint/2010/main" val="1743600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171450" indent="-171450">
              <a:buFont typeface="Arial" panose="020B0604020202020204" pitchFamily="34" charset="0"/>
              <a:buChar char="•"/>
            </a:pPr>
            <a:r>
              <a:rPr lang="nl-NL" dirty="0" smtClean="0"/>
              <a:t>Geschat</a:t>
            </a:r>
            <a:r>
              <a:rPr lang="nl-NL" baseline="0" dirty="0" smtClean="0"/>
              <a:t> mislopen</a:t>
            </a:r>
            <a:r>
              <a:rPr lang="nl-NL" dirty="0" smtClean="0"/>
              <a:t> aan buitenlandse studenten gebaseerd op historische conversieratio’s van aanmelding</a:t>
            </a:r>
            <a:r>
              <a:rPr lang="nl-NL" baseline="0" dirty="0" smtClean="0"/>
              <a:t> naar inschrijving. Studiejaar 2020-2021 kende een recordaantal aan buitenlandse aanmeldingen, echter aantal buitenlandse inschrijvingen lag iets (-40) onder het aantal van studiejaar 2019-2020.</a:t>
            </a:r>
            <a:br>
              <a:rPr lang="nl-NL" baseline="0" dirty="0" smtClean="0"/>
            </a:br>
            <a:endParaRPr lang="nl-NL" baseline="0" dirty="0" smtClean="0"/>
          </a:p>
          <a:p>
            <a:pPr marL="171450" indent="-171450">
              <a:buFont typeface="Arial" panose="020B0604020202020204" pitchFamily="34" charset="0"/>
              <a:buChar char="•"/>
            </a:pPr>
            <a:r>
              <a:rPr lang="nl-NL" baseline="0" dirty="0" smtClean="0"/>
              <a:t>Ongeveer 400 studenten zijn voorwaardelijk toegelaten (aangepaste voorwaarden </a:t>
            </a:r>
            <a:r>
              <a:rPr lang="nl-NL" baseline="0" dirty="0" err="1" smtClean="0"/>
              <a:t>ivm</a:t>
            </a:r>
            <a:r>
              <a:rPr lang="nl-NL" baseline="0" dirty="0" smtClean="0"/>
              <a:t> corona), zij dienen op 1-1-2021 alsnog aan de volledige inschrijfvoorwaarden te hebben voldaan anders worden ze uitgeschreven.</a:t>
            </a:r>
            <a:br>
              <a:rPr lang="nl-NL" baseline="0" dirty="0" smtClean="0"/>
            </a:br>
            <a:endParaRPr lang="nl-NL" baseline="0" dirty="0" smtClean="0"/>
          </a:p>
          <a:p>
            <a:pPr marL="171450" indent="-171450">
              <a:buFont typeface="Arial" panose="020B0604020202020204" pitchFamily="34" charset="0"/>
              <a:buChar char="•"/>
            </a:pPr>
            <a:r>
              <a:rPr lang="nl-NL" baseline="0" dirty="0" smtClean="0"/>
              <a:t>Instroom nieuwe studenten stijgt bijna met 450 studenten </a:t>
            </a:r>
            <a:r>
              <a:rPr lang="nl-NL" baseline="0" dirty="0" err="1" smtClean="0"/>
              <a:t>tov</a:t>
            </a:r>
            <a:r>
              <a:rPr lang="nl-NL" baseline="0" dirty="0" smtClean="0"/>
              <a:t> vorig studiejaar.</a:t>
            </a:r>
            <a:br>
              <a:rPr lang="nl-NL" baseline="0" dirty="0" smtClean="0"/>
            </a:br>
            <a:endParaRPr lang="nl-NL" baseline="0" dirty="0" smtClean="0"/>
          </a:p>
          <a:p>
            <a:pPr marL="171450" indent="-171450">
              <a:buFont typeface="Arial" panose="020B0604020202020204" pitchFamily="34" charset="0"/>
              <a:buChar char="•"/>
            </a:pPr>
            <a:r>
              <a:rPr lang="nl-NL" baseline="0" dirty="0" smtClean="0"/>
              <a:t>Er zijn ruim 1400 herinschrijvers meer dan vorig studiejaar, het uitgestelde bindend studieadvies speelt hier een belangrijke rol in.</a:t>
            </a:r>
            <a:br>
              <a:rPr lang="nl-NL" baseline="0" dirty="0" smtClean="0"/>
            </a:br>
            <a:endParaRPr lang="nl-NL" baseline="0" dirty="0" smtClean="0"/>
          </a:p>
          <a:p>
            <a:pPr marL="171450" indent="-171450">
              <a:buFont typeface="Arial" panose="020B0604020202020204" pitchFamily="34" charset="0"/>
              <a:buChar char="•"/>
            </a:pPr>
            <a:r>
              <a:rPr lang="nl-NL" baseline="0" dirty="0" smtClean="0"/>
              <a:t>Totaal aantal inschrijvingen bestaat uit nieuwe studenten + herinschrijvers + </a:t>
            </a:r>
            <a:r>
              <a:rPr lang="nl-NL" baseline="0" dirty="0" err="1" smtClean="0"/>
              <a:t>switchers</a:t>
            </a:r>
            <a:r>
              <a:rPr lang="nl-NL" baseline="0" dirty="0" smtClean="0"/>
              <a:t>.</a:t>
            </a:r>
            <a:br>
              <a:rPr lang="nl-NL" baseline="0" dirty="0" smtClean="0"/>
            </a:br>
            <a:endParaRPr lang="nl-NL" baseline="0"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dirty="0" smtClean="0"/>
              <a:t>Groei is een landelijk verschijnsel door meer geslaagden in VO en keuze voor studie </a:t>
            </a:r>
            <a:r>
              <a:rPr lang="nl-NL" dirty="0" err="1" smtClean="0"/>
              <a:t>ipv</a:t>
            </a:r>
            <a:r>
              <a:rPr lang="nl-NL" dirty="0" smtClean="0"/>
              <a:t> werken/tussenjaar.</a:t>
            </a:r>
          </a:p>
          <a:p>
            <a:pPr marL="171450" indent="-171450">
              <a:buFont typeface="Arial" panose="020B0604020202020204" pitchFamily="34" charset="0"/>
              <a:buChar char="•"/>
            </a:pPr>
            <a:endParaRPr lang="nl-NL" baseline="0" dirty="0" smtClean="0"/>
          </a:p>
          <a:p>
            <a:pPr marL="0" indent="0">
              <a:buFont typeface="Arial" panose="020B0604020202020204" pitchFamily="34" charset="0"/>
              <a:buNone/>
            </a:pPr>
            <a:endParaRPr lang="nl-NL" dirty="0"/>
          </a:p>
        </p:txBody>
      </p:sp>
      <p:sp>
        <p:nvSpPr>
          <p:cNvPr id="4" name="Tijdelijke aanduiding voor dianummer 3"/>
          <p:cNvSpPr>
            <a:spLocks noGrp="1"/>
          </p:cNvSpPr>
          <p:nvPr>
            <p:ph type="sldNum" sz="quarter" idx="10"/>
          </p:nvPr>
        </p:nvSpPr>
        <p:spPr/>
        <p:txBody>
          <a:bodyPr/>
          <a:lstStyle/>
          <a:p>
            <a:fld id="{138ABE2E-621C-5C4E-A155-8FB9D216AC83}" type="slidenum">
              <a:rPr lang="nl-NL" smtClean="0"/>
              <a:t>3</a:t>
            </a:fld>
            <a:endParaRPr lang="nl-NL"/>
          </a:p>
        </p:txBody>
      </p:sp>
    </p:spTree>
    <p:extLst>
      <p:ext uri="{BB962C8B-B14F-4D97-AF65-F5344CB8AC3E}">
        <p14:creationId xmlns:p14="http://schemas.microsoft.com/office/powerpoint/2010/main" val="24455876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171450" indent="-171450">
              <a:buFont typeface="Arial" panose="020B0604020202020204" pitchFamily="34" charset="0"/>
              <a:buChar char="•"/>
            </a:pPr>
            <a:r>
              <a:rPr lang="nl-NL" sz="1200" b="0" i="0" u="none" strike="noStrike" kern="1200" dirty="0" smtClean="0">
                <a:solidFill>
                  <a:schemeClr val="tx1"/>
                </a:solidFill>
                <a:effectLst/>
                <a:latin typeface="+mn-lt"/>
                <a:ea typeface="+mn-ea"/>
                <a:cs typeface="+mn-cs"/>
              </a:rPr>
              <a:t>Gelukcijfer</a:t>
            </a:r>
            <a:r>
              <a:rPr lang="nl-NL" sz="1200" b="0" i="0" u="none" strike="noStrike" kern="1200" baseline="0" dirty="0" smtClean="0">
                <a:solidFill>
                  <a:schemeClr val="tx1"/>
                </a:solidFill>
                <a:effectLst/>
                <a:latin typeface="+mn-lt"/>
                <a:ea typeface="+mn-ea"/>
                <a:cs typeface="+mn-cs"/>
              </a:rPr>
              <a:t> </a:t>
            </a:r>
            <a:r>
              <a:rPr lang="nl-NL" sz="1200" b="0" i="0" u="none" strike="noStrike" kern="1200" dirty="0" smtClean="0">
                <a:solidFill>
                  <a:schemeClr val="tx1"/>
                </a:solidFill>
                <a:effectLst/>
                <a:latin typeface="+mn-lt"/>
                <a:ea typeface="+mn-ea"/>
                <a:cs typeface="+mn-cs"/>
              </a:rPr>
              <a:t>vorig jaar 7.3, nu 7.1.</a:t>
            </a:r>
            <a:r>
              <a:rPr lang="nl-NL" sz="1200" b="0" i="0" u="none" strike="noStrike" kern="1200" baseline="0" dirty="0" smtClean="0">
                <a:solidFill>
                  <a:schemeClr val="tx1"/>
                </a:solidFill>
                <a:effectLst/>
                <a:latin typeface="+mn-lt"/>
                <a:ea typeface="+mn-ea"/>
                <a:cs typeface="+mn-cs"/>
              </a:rPr>
              <a:t> </a:t>
            </a:r>
            <a:endParaRPr lang="nl-NL" sz="1200" b="0" i="0" u="none" strike="noStrike" kern="1200" baseline="0" dirty="0" smtClean="0">
              <a:solidFill>
                <a:schemeClr val="tx1"/>
              </a:solidFill>
              <a:effectLst/>
              <a:latin typeface="+mn-lt"/>
              <a:ea typeface="+mn-ea"/>
              <a:cs typeface="+mn-cs"/>
            </a:endParaRPr>
          </a:p>
          <a:p>
            <a:pPr marL="171450" indent="-171450">
              <a:buFont typeface="Arial" panose="020B0604020202020204" pitchFamily="34" charset="0"/>
              <a:buChar char="•"/>
            </a:pPr>
            <a:endParaRPr lang="nl-NL" sz="1200" b="0" i="0" u="none" strike="noStrike" kern="1200" baseline="0" dirty="0" smtClean="0">
              <a:solidFill>
                <a:schemeClr val="tx1"/>
              </a:solidFill>
              <a:effectLst/>
              <a:latin typeface="+mn-lt"/>
              <a:ea typeface="+mn-ea"/>
              <a:cs typeface="+mn-cs"/>
            </a:endParaRPr>
          </a:p>
          <a:p>
            <a:pPr marL="171450" indent="-171450">
              <a:buFont typeface="Arial" panose="020B0604020202020204" pitchFamily="34" charset="0"/>
              <a:buChar char="•"/>
            </a:pPr>
            <a:r>
              <a:rPr lang="nl-NL" sz="1200" b="0" i="0" u="none" strike="noStrike" kern="1200" baseline="0" dirty="0" smtClean="0">
                <a:solidFill>
                  <a:schemeClr val="tx1"/>
                </a:solidFill>
                <a:effectLst/>
                <a:latin typeface="+mn-lt"/>
                <a:ea typeface="+mn-ea"/>
                <a:cs typeface="+mn-cs"/>
              </a:rPr>
              <a:t>Verschuiving </a:t>
            </a:r>
            <a:r>
              <a:rPr lang="nl-NL" sz="1200" b="0" i="0" u="none" strike="noStrike" kern="1200" baseline="0" dirty="0" smtClean="0">
                <a:solidFill>
                  <a:schemeClr val="tx1"/>
                </a:solidFill>
                <a:effectLst/>
                <a:latin typeface="+mn-lt"/>
                <a:ea typeface="+mn-ea"/>
                <a:cs typeface="+mn-cs"/>
              </a:rPr>
              <a:t>zit ‘m in iets hoger aandeel rondom voldoende/onvoldoende (vorig jaar minder studenten een </a:t>
            </a:r>
            <a:r>
              <a:rPr lang="nl-NL" sz="1200" b="0" i="0" u="none" strike="noStrike" kern="1200" baseline="0" dirty="0" smtClean="0">
                <a:solidFill>
                  <a:schemeClr val="tx1"/>
                </a:solidFill>
                <a:effectLst/>
                <a:latin typeface="+mn-lt"/>
                <a:ea typeface="+mn-ea"/>
                <a:cs typeface="+mn-cs"/>
              </a:rPr>
              <a:t>5 of een 6</a:t>
            </a:r>
            <a:r>
              <a:rPr lang="nl-NL" sz="1200" b="0" i="0" u="none" strike="noStrike" kern="1200" baseline="0" dirty="0" smtClean="0">
                <a:solidFill>
                  <a:schemeClr val="tx1"/>
                </a:solidFill>
                <a:effectLst/>
                <a:latin typeface="+mn-lt"/>
                <a:ea typeface="+mn-ea"/>
                <a:cs typeface="+mn-cs"/>
              </a:rPr>
              <a:t>) en iets lager aandeel rondom de scores aan de top (vorig jaar meer studenten een </a:t>
            </a:r>
            <a:r>
              <a:rPr lang="nl-NL" sz="1200" b="0" i="0" u="none" strike="noStrike" kern="1200" baseline="0" dirty="0" smtClean="0">
                <a:solidFill>
                  <a:schemeClr val="tx1"/>
                </a:solidFill>
                <a:effectLst/>
                <a:latin typeface="+mn-lt"/>
                <a:ea typeface="+mn-ea"/>
                <a:cs typeface="+mn-cs"/>
              </a:rPr>
              <a:t>8 of een 9).</a:t>
            </a:r>
          </a:p>
          <a:p>
            <a:pPr marL="0" indent="0">
              <a:buFont typeface="Arial" panose="020B0604020202020204" pitchFamily="34" charset="0"/>
              <a:buNone/>
            </a:pPr>
            <a:endParaRPr lang="nl-NL" sz="1200" b="0" i="0" u="none" strike="noStrike" kern="1200" baseline="0" dirty="0" smtClean="0">
              <a:solidFill>
                <a:schemeClr val="tx1"/>
              </a:solidFill>
              <a:effectLst/>
              <a:latin typeface="+mn-lt"/>
              <a:ea typeface="+mn-ea"/>
              <a:cs typeface="+mn-cs"/>
            </a:endParaRPr>
          </a:p>
          <a:p>
            <a:pPr marL="171450" indent="-171450">
              <a:buFont typeface="Arial" panose="020B0604020202020204" pitchFamily="34" charset="0"/>
              <a:buChar char="•"/>
            </a:pPr>
            <a:r>
              <a:rPr lang="nl-NL" sz="1200" b="0" i="0" u="none" strike="noStrike" kern="1200" baseline="0" dirty="0" smtClean="0">
                <a:solidFill>
                  <a:schemeClr val="tx1"/>
                </a:solidFill>
                <a:effectLst/>
                <a:latin typeface="+mn-lt"/>
                <a:ea typeface="+mn-ea"/>
                <a:cs typeface="+mn-cs"/>
              </a:rPr>
              <a:t>Geen </a:t>
            </a:r>
            <a:r>
              <a:rPr lang="nl-NL" sz="1200" b="0" i="0" u="none" strike="noStrike" kern="1200" baseline="0" dirty="0" smtClean="0">
                <a:solidFill>
                  <a:schemeClr val="tx1"/>
                </a:solidFill>
                <a:effectLst/>
                <a:latin typeface="+mn-lt"/>
                <a:ea typeface="+mn-ea"/>
                <a:cs typeface="+mn-cs"/>
              </a:rPr>
              <a:t>verschuiving naar hele diepe onvoldoendes. </a:t>
            </a:r>
            <a:endParaRPr lang="nl-NL" dirty="0"/>
          </a:p>
        </p:txBody>
      </p:sp>
      <p:sp>
        <p:nvSpPr>
          <p:cNvPr id="4" name="Tijdelijke aanduiding voor dianummer 3"/>
          <p:cNvSpPr>
            <a:spLocks noGrp="1"/>
          </p:cNvSpPr>
          <p:nvPr>
            <p:ph type="sldNum" sz="quarter" idx="10"/>
          </p:nvPr>
        </p:nvSpPr>
        <p:spPr/>
        <p:txBody>
          <a:bodyPr/>
          <a:lstStyle/>
          <a:p>
            <a:fld id="{138ABE2E-621C-5C4E-A155-8FB9D216AC83}" type="slidenum">
              <a:rPr lang="nl-NL" smtClean="0"/>
              <a:t>13</a:t>
            </a:fld>
            <a:endParaRPr lang="nl-NL"/>
          </a:p>
        </p:txBody>
      </p:sp>
    </p:spTree>
    <p:extLst>
      <p:ext uri="{BB962C8B-B14F-4D97-AF65-F5344CB8AC3E}">
        <p14:creationId xmlns:p14="http://schemas.microsoft.com/office/powerpoint/2010/main" val="19680603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171450" indent="-171450">
              <a:buFont typeface="Arial" panose="020B0604020202020204" pitchFamily="34" charset="0"/>
              <a:buChar char="•"/>
            </a:pPr>
            <a:r>
              <a:rPr lang="nl-NL" sz="1200" b="0" i="0" u="none" strike="noStrike" kern="1200" dirty="0" smtClean="0">
                <a:solidFill>
                  <a:schemeClr val="tx1"/>
                </a:solidFill>
                <a:effectLst/>
                <a:latin typeface="+mn-lt"/>
                <a:ea typeface="+mn-ea"/>
                <a:cs typeface="+mn-cs"/>
              </a:rPr>
              <a:t>Positieve veranderingen</a:t>
            </a:r>
            <a:r>
              <a:rPr lang="nl-NL" sz="1200" b="0" i="0" u="none" strike="noStrike" kern="1200" baseline="0" dirty="0" smtClean="0">
                <a:solidFill>
                  <a:schemeClr val="tx1"/>
                </a:solidFill>
                <a:effectLst/>
                <a:latin typeface="+mn-lt"/>
                <a:ea typeface="+mn-ea"/>
                <a:cs typeface="+mn-cs"/>
              </a:rPr>
              <a:t> zichtbaar, maar we zien dat dit met name wordt veroorzaakt door positievere beoordelingen van eerstejaars studenten. Bij de ouderejaars studenten is er wel wat verbetering zichtbaar, maar niet zo veel. </a:t>
            </a:r>
            <a:endParaRPr lang="nl-NL" sz="1200" b="0" i="0" u="none" strike="noStrike" kern="1200" baseline="0" dirty="0" smtClean="0">
              <a:solidFill>
                <a:schemeClr val="tx1"/>
              </a:solidFill>
              <a:effectLst/>
              <a:latin typeface="+mn-lt"/>
              <a:ea typeface="+mn-ea"/>
              <a:cs typeface="+mn-cs"/>
            </a:endParaRPr>
          </a:p>
          <a:p>
            <a:pPr marL="171450" indent="-171450">
              <a:buFont typeface="Arial" panose="020B0604020202020204" pitchFamily="34" charset="0"/>
              <a:buChar char="•"/>
            </a:pPr>
            <a:endParaRPr lang="nl-NL" sz="1200" b="0" i="0" u="none" strike="noStrike" kern="1200" baseline="0" dirty="0" smtClean="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200" dirty="0" smtClean="0">
                <a:latin typeface="+mn-lt"/>
              </a:rPr>
              <a:t>Verbondenheid </a:t>
            </a:r>
            <a:r>
              <a:rPr lang="nl-NL" sz="1200" dirty="0" smtClean="0">
                <a:latin typeface="+mn-lt"/>
              </a:rPr>
              <a:t>met medestudenten (53</a:t>
            </a:r>
            <a:r>
              <a:rPr lang="nl-NL" sz="1200" dirty="0" smtClean="0">
                <a:latin typeface="+mn-lt"/>
              </a:rPr>
              <a:t>% van de studenten ervaart dit</a:t>
            </a:r>
            <a:r>
              <a:rPr lang="nl-NL" sz="1200" baseline="0" dirty="0" smtClean="0">
                <a:latin typeface="+mn-lt"/>
              </a:rPr>
              <a:t> niet</a:t>
            </a:r>
            <a:r>
              <a:rPr lang="nl-NL" sz="1200" dirty="0" smtClean="0">
                <a:latin typeface="+mn-lt"/>
              </a:rPr>
              <a:t>) en studievoortgang (65% heeft zorgen). Dit waren in juni ook de grootste zorgpunten</a:t>
            </a:r>
            <a:r>
              <a:rPr lang="nl-NL" sz="1200" dirty="0" smtClean="0">
                <a:latin typeface="+mn-lt"/>
              </a:rPr>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nl-NL" sz="1200" b="0" i="0" u="none" strike="noStrike" kern="1200" baseline="0" dirty="0" smtClean="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200" dirty="0" smtClean="0">
                <a:latin typeface="+mn-lt"/>
              </a:rPr>
              <a:t>Ouderejaars studenten hebben een slechtere beoordeling op </a:t>
            </a:r>
            <a:r>
              <a:rPr lang="nl-NL" sz="1200" b="1" dirty="0" smtClean="0">
                <a:latin typeface="+mn-lt"/>
              </a:rPr>
              <a:t>elk</a:t>
            </a:r>
            <a:r>
              <a:rPr lang="nl-NL" sz="1200" dirty="0" smtClean="0">
                <a:latin typeface="+mn-lt"/>
              </a:rPr>
              <a:t> thema.</a:t>
            </a:r>
            <a:r>
              <a:rPr lang="nl-NL" sz="1200" baseline="0" dirty="0" smtClean="0">
                <a:latin typeface="+mn-lt"/>
              </a:rPr>
              <a:t> </a:t>
            </a:r>
            <a:r>
              <a:rPr lang="nl-NL" sz="1200" b="0" i="0" u="none" strike="noStrike" kern="1200" baseline="0" dirty="0" smtClean="0">
                <a:solidFill>
                  <a:schemeClr val="tx1"/>
                </a:solidFill>
                <a:effectLst/>
                <a:latin typeface="+mn-lt"/>
                <a:ea typeface="+mn-ea"/>
                <a:cs typeface="+mn-cs"/>
              </a:rPr>
              <a:t>We zagen dit al bij een aantal thema’s zoals de zorgen over de studievoortgang en het algemeen welzijn, maar dit beeld is ook duidelijk zichtbaar bij de ervaren verbinding met medestudenten en de ervaren </a:t>
            </a:r>
            <a:r>
              <a:rPr lang="nl-NL" sz="1200" b="0" i="0" u="none" strike="noStrike" kern="1200" baseline="0" dirty="0" smtClean="0">
                <a:solidFill>
                  <a:schemeClr val="tx1"/>
                </a:solidFill>
                <a:effectLst/>
                <a:latin typeface="+mn-lt"/>
                <a:ea typeface="+mn-ea"/>
                <a:cs typeface="+mn-cs"/>
              </a:rPr>
              <a:t>begeleiding.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nl-NL" sz="1200" b="0" i="0" u="none" strike="noStrike"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nl-NL" sz="1200" b="0" i="0" u="none" strike="noStrike" kern="1200" baseline="0" dirty="0" smtClean="0">
                <a:solidFill>
                  <a:schemeClr val="tx1"/>
                </a:solidFill>
                <a:effectLst/>
                <a:latin typeface="+mn-lt"/>
                <a:ea typeface="+mn-ea"/>
                <a:cs typeface="+mn-cs"/>
              </a:rPr>
              <a:t>Geen </a:t>
            </a:r>
            <a:r>
              <a:rPr lang="nl-NL" sz="1200" b="0" i="0" u="none" strike="noStrike" kern="1200" baseline="0" dirty="0" smtClean="0">
                <a:solidFill>
                  <a:schemeClr val="tx1"/>
                </a:solidFill>
                <a:effectLst/>
                <a:latin typeface="+mn-lt"/>
                <a:ea typeface="+mn-ea"/>
                <a:cs typeface="+mn-cs"/>
              </a:rPr>
              <a:t>substantiële verschillen </a:t>
            </a:r>
            <a:r>
              <a:rPr lang="nl-NL" sz="1200" b="0" i="0" u="none" strike="noStrike" kern="1200" baseline="0" dirty="0" smtClean="0">
                <a:solidFill>
                  <a:schemeClr val="tx1"/>
                </a:solidFill>
                <a:effectLst/>
                <a:latin typeface="+mn-lt"/>
                <a:ea typeface="+mn-ea"/>
                <a:cs typeface="+mn-cs"/>
              </a:rPr>
              <a:t>in de Startthermometer i.v.m. </a:t>
            </a:r>
            <a:r>
              <a:rPr lang="nl-NL" sz="1200" b="0" i="0" u="none" strike="noStrike" kern="1200" baseline="0" dirty="0" smtClean="0">
                <a:solidFill>
                  <a:schemeClr val="tx1"/>
                </a:solidFill>
                <a:effectLst/>
                <a:latin typeface="+mn-lt"/>
                <a:ea typeface="+mn-ea"/>
                <a:cs typeface="+mn-cs"/>
              </a:rPr>
              <a:t>met vorig </a:t>
            </a:r>
            <a:r>
              <a:rPr lang="nl-NL" sz="1200" b="0" i="0" u="none" strike="noStrike" kern="1200" baseline="0" dirty="0" smtClean="0">
                <a:solidFill>
                  <a:schemeClr val="tx1"/>
                </a:solidFill>
                <a:effectLst/>
                <a:latin typeface="+mn-lt"/>
                <a:ea typeface="+mn-ea"/>
                <a:cs typeface="+mn-cs"/>
              </a:rPr>
              <a:t>jaar. In </a:t>
            </a:r>
            <a:r>
              <a:rPr lang="nl-NL" sz="1200" b="0" i="0" u="none" strike="noStrike" kern="1200" baseline="0" dirty="0" smtClean="0">
                <a:solidFill>
                  <a:schemeClr val="tx1"/>
                </a:solidFill>
                <a:effectLst/>
                <a:latin typeface="+mn-lt"/>
                <a:ea typeface="+mn-ea"/>
                <a:cs typeface="+mn-cs"/>
              </a:rPr>
              <a:t>thema’s als tevredenheid met studiekeuze, interactie en tevredenheid met slb’er en academische integratie zien we </a:t>
            </a:r>
            <a:r>
              <a:rPr lang="nl-NL" sz="1200" b="0" i="0" u="none" strike="noStrike" kern="1200" baseline="0" dirty="0" smtClean="0">
                <a:solidFill>
                  <a:schemeClr val="tx1"/>
                </a:solidFill>
                <a:effectLst/>
                <a:latin typeface="+mn-lt"/>
                <a:ea typeface="+mn-ea"/>
                <a:cs typeface="+mn-cs"/>
              </a:rPr>
              <a:t>nauwelijks tot geen </a:t>
            </a:r>
            <a:r>
              <a:rPr lang="nl-NL" sz="1200" b="0" i="0" u="none" strike="noStrike" kern="1200" baseline="0" dirty="0" smtClean="0">
                <a:solidFill>
                  <a:schemeClr val="tx1"/>
                </a:solidFill>
                <a:effectLst/>
                <a:latin typeface="+mn-lt"/>
                <a:ea typeface="+mn-ea"/>
                <a:cs typeface="+mn-cs"/>
              </a:rPr>
              <a:t>verschillen</a:t>
            </a:r>
            <a:r>
              <a:rPr lang="nl-NL" sz="1200" b="0" i="0" u="none" strike="noStrike" kern="1200" baseline="0" dirty="0" smtClean="0">
                <a:solidFill>
                  <a:schemeClr val="tx1"/>
                </a:solidFill>
                <a:effectLst/>
                <a:latin typeface="+mn-lt"/>
                <a:ea typeface="+mn-ea"/>
                <a:cs typeface="+mn-cs"/>
              </a:rPr>
              <a:t>.</a:t>
            </a:r>
          </a:p>
          <a:p>
            <a:pPr marL="171450" indent="-171450">
              <a:buFont typeface="Arial" panose="020B0604020202020204" pitchFamily="34" charset="0"/>
              <a:buChar char="•"/>
            </a:pPr>
            <a:endParaRPr lang="nl-NL" sz="1200" b="0" i="0" u="none" strike="noStrike" kern="1200" baseline="0" dirty="0" smtClean="0">
              <a:solidFill>
                <a:schemeClr val="tx1"/>
              </a:solidFill>
              <a:effectLst/>
              <a:latin typeface="+mn-lt"/>
              <a:ea typeface="+mn-ea"/>
              <a:cs typeface="+mn-cs"/>
            </a:endParaRPr>
          </a:p>
          <a:p>
            <a:pPr marL="171450" indent="-171450">
              <a:buFont typeface="Arial" panose="020B0604020202020204" pitchFamily="34" charset="0"/>
              <a:buChar char="•"/>
            </a:pPr>
            <a:r>
              <a:rPr lang="nl-NL" sz="1200" b="0" i="0" u="none" strike="noStrike" kern="1200" baseline="0" dirty="0" smtClean="0">
                <a:solidFill>
                  <a:schemeClr val="tx1"/>
                </a:solidFill>
                <a:effectLst/>
                <a:latin typeface="+mn-lt"/>
                <a:ea typeface="+mn-ea"/>
                <a:cs typeface="+mn-cs"/>
              </a:rPr>
              <a:t>Er zijn wat kleine verschillen zichtbaar in </a:t>
            </a:r>
            <a:r>
              <a:rPr lang="nl-NL" sz="1200" b="0" i="0" u="none" strike="noStrike" kern="1200" baseline="0" dirty="0" smtClean="0">
                <a:solidFill>
                  <a:schemeClr val="tx1"/>
                </a:solidFill>
                <a:effectLst/>
                <a:latin typeface="+mn-lt"/>
                <a:ea typeface="+mn-ea"/>
                <a:cs typeface="+mn-cs"/>
              </a:rPr>
              <a:t>welzijn, (stress en geluk), sociale </a:t>
            </a:r>
            <a:r>
              <a:rPr lang="nl-NL" sz="1200" b="0" i="0" u="none" strike="noStrike" kern="1200" baseline="0" dirty="0" smtClean="0">
                <a:solidFill>
                  <a:schemeClr val="tx1"/>
                </a:solidFill>
                <a:effectLst/>
                <a:latin typeface="+mn-lt"/>
                <a:ea typeface="+mn-ea"/>
                <a:cs typeface="+mn-cs"/>
              </a:rPr>
              <a:t>integratie en interactie met medestudenten, en dit is niet verrassend gezien de omstandigheden van </a:t>
            </a:r>
            <a:r>
              <a:rPr lang="nl-NL" sz="1200" b="0" i="0" u="none" strike="noStrike" kern="1200" baseline="0" dirty="0" err="1" smtClean="0">
                <a:solidFill>
                  <a:schemeClr val="tx1"/>
                </a:solidFill>
                <a:effectLst/>
                <a:latin typeface="+mn-lt"/>
                <a:ea typeface="+mn-ea"/>
                <a:cs typeface="+mn-cs"/>
              </a:rPr>
              <a:t>blended</a:t>
            </a:r>
            <a:r>
              <a:rPr lang="nl-NL" sz="1200" b="0" i="0" u="none" strike="noStrike" kern="1200" baseline="0" dirty="0" smtClean="0">
                <a:solidFill>
                  <a:schemeClr val="tx1"/>
                </a:solidFill>
                <a:effectLst/>
                <a:latin typeface="+mn-lt"/>
                <a:ea typeface="+mn-ea"/>
                <a:cs typeface="+mn-cs"/>
              </a:rPr>
              <a:t> onderwijs en sociale restricties. </a:t>
            </a:r>
            <a:endParaRPr lang="nl-NL" sz="1200" b="0" i="0" u="none" strike="noStrike" kern="1200" baseline="0" dirty="0" smtClean="0">
              <a:solidFill>
                <a:schemeClr val="tx1"/>
              </a:solidFill>
              <a:effectLst/>
              <a:latin typeface="+mn-lt"/>
              <a:ea typeface="+mn-ea"/>
              <a:cs typeface="+mn-cs"/>
            </a:endParaRPr>
          </a:p>
          <a:p>
            <a:pPr marL="171450" indent="-171450">
              <a:buFont typeface="Arial" panose="020B0604020202020204" pitchFamily="34" charset="0"/>
              <a:buChar char="•"/>
            </a:pPr>
            <a:endParaRPr lang="nl-NL" sz="1200" b="0" i="0" u="none" strike="noStrike" kern="1200" baseline="0" dirty="0" smtClean="0">
              <a:solidFill>
                <a:schemeClr val="tx1"/>
              </a:solidFill>
              <a:effectLst/>
              <a:latin typeface="+mn-lt"/>
              <a:ea typeface="+mn-ea"/>
              <a:cs typeface="+mn-cs"/>
            </a:endParaRPr>
          </a:p>
          <a:p>
            <a:pPr marL="171450" indent="-171450">
              <a:buFont typeface="Arial" panose="020B0604020202020204" pitchFamily="34" charset="0"/>
              <a:buChar char="•"/>
            </a:pPr>
            <a:r>
              <a:rPr lang="nl-NL" sz="1200" b="0" i="0" u="none" strike="noStrike" kern="1200" baseline="0" dirty="0" smtClean="0">
                <a:solidFill>
                  <a:schemeClr val="tx1"/>
                </a:solidFill>
                <a:effectLst/>
                <a:latin typeface="+mn-lt"/>
                <a:ea typeface="+mn-ea"/>
                <a:cs typeface="+mn-cs"/>
              </a:rPr>
              <a:t>Volgende week zal het dashboard voor de Coronavragenlijst ronde 3 worden geïntegreerd in de eerste 2 rondes, en eind januari zal het </a:t>
            </a:r>
            <a:r>
              <a:rPr lang="nl-NL" sz="1200" b="0" i="0" u="none" strike="noStrike" kern="1200" baseline="0" dirty="0" smtClean="0">
                <a:solidFill>
                  <a:schemeClr val="tx1"/>
                </a:solidFill>
                <a:effectLst/>
                <a:latin typeface="+mn-lt"/>
                <a:ea typeface="+mn-ea"/>
                <a:cs typeface="+mn-cs"/>
              </a:rPr>
              <a:t>dashboard </a:t>
            </a:r>
            <a:r>
              <a:rPr lang="nl-NL" sz="1200" b="0" i="0" u="none" strike="noStrike" kern="1200" baseline="0" dirty="0" smtClean="0">
                <a:solidFill>
                  <a:schemeClr val="tx1"/>
                </a:solidFill>
                <a:effectLst/>
                <a:latin typeface="+mn-lt"/>
                <a:ea typeface="+mn-ea"/>
                <a:cs typeface="+mn-cs"/>
              </a:rPr>
              <a:t>voor de Startthermometer verschijnen, waarbij het ook mogelijk is direct vergelijkingen te maken met vorig studiejaar.</a:t>
            </a:r>
          </a:p>
          <a:p>
            <a:pPr marL="171450" indent="-171450">
              <a:buFont typeface="Arial" panose="020B0604020202020204" pitchFamily="34" charset="0"/>
              <a:buChar char="•"/>
            </a:pPr>
            <a:endParaRPr lang="nl-NL" sz="1200" b="0" i="0" u="none" strike="noStrike" kern="1200" baseline="0" dirty="0" smtClean="0">
              <a:solidFill>
                <a:schemeClr val="tx1"/>
              </a:solidFill>
              <a:effectLst/>
              <a:latin typeface="+mn-lt"/>
              <a:ea typeface="+mn-ea"/>
              <a:cs typeface="+mn-cs"/>
            </a:endParaRPr>
          </a:p>
        </p:txBody>
      </p:sp>
      <p:sp>
        <p:nvSpPr>
          <p:cNvPr id="4" name="Tijdelijke aanduiding voor dianummer 3"/>
          <p:cNvSpPr>
            <a:spLocks noGrp="1"/>
          </p:cNvSpPr>
          <p:nvPr>
            <p:ph type="sldNum" sz="quarter" idx="10"/>
          </p:nvPr>
        </p:nvSpPr>
        <p:spPr/>
        <p:txBody>
          <a:bodyPr/>
          <a:lstStyle/>
          <a:p>
            <a:fld id="{138ABE2E-621C-5C4E-A155-8FB9D216AC83}" type="slidenum">
              <a:rPr lang="nl-NL" smtClean="0"/>
              <a:t>14</a:t>
            </a:fld>
            <a:endParaRPr lang="nl-NL"/>
          </a:p>
        </p:txBody>
      </p:sp>
    </p:spTree>
    <p:extLst>
      <p:ext uri="{BB962C8B-B14F-4D97-AF65-F5344CB8AC3E}">
        <p14:creationId xmlns:p14="http://schemas.microsoft.com/office/powerpoint/2010/main" val="470975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Hoogste</a:t>
            </a:r>
            <a:r>
              <a:rPr lang="nl-NL" baseline="0" dirty="0" smtClean="0"/>
              <a:t> instroom ooit, maar hoe </a:t>
            </a:r>
            <a:r>
              <a:rPr lang="nl-NL" baseline="0" dirty="0" smtClean="0"/>
              <a:t>zijn al die </a:t>
            </a:r>
            <a:r>
              <a:rPr lang="nl-NL" baseline="0" dirty="0" smtClean="0"/>
              <a:t>nieuwe studenten geland bij Fontys in een periode waarbij vooral digitaal onderwijs plaatsvindt en weinig op locatie? </a:t>
            </a:r>
          </a:p>
          <a:p>
            <a:endParaRPr lang="nl-NL" baseline="0" dirty="0" smtClean="0"/>
          </a:p>
          <a:p>
            <a:pPr marL="171450" indent="-171450">
              <a:buFont typeface="Arial" panose="020B0604020202020204" pitchFamily="34" charset="0"/>
              <a:buChar char="•"/>
            </a:pPr>
            <a:r>
              <a:rPr lang="nl-NL" baseline="0" dirty="0" smtClean="0"/>
              <a:t>Op verzoek van het CvB heeft de Institutional Research groep een Coronavragenlijst uitgezet in april naar alle Fontys studenten, en in juni naar een steekproef van studenten van elk instituut, met een aantal stellingen hoe studenten het studeren bij Fontys tijdens de Corona pandemie beleven. </a:t>
            </a:r>
            <a:endParaRPr lang="nl-NL" baseline="0" dirty="0" smtClean="0"/>
          </a:p>
          <a:p>
            <a:pPr marL="0" indent="0">
              <a:buFont typeface="Arial" panose="020B0604020202020204" pitchFamily="34" charset="0"/>
              <a:buNone/>
            </a:pPr>
            <a:endParaRPr lang="nl-NL" baseline="0" dirty="0" smtClean="0"/>
          </a:p>
          <a:p>
            <a:pPr marL="171450" indent="-171450">
              <a:buFont typeface="Arial" panose="020B0604020202020204" pitchFamily="34" charset="0"/>
              <a:buChar char="•"/>
            </a:pPr>
            <a:r>
              <a:rPr lang="nl-NL" baseline="0" dirty="0" smtClean="0"/>
              <a:t>Afgelopen november is er, parallel aan de Startthermometer, een derde ronde van deze vragenlijst uitgezet naar alle Fontys studenten, waarin het welkom voelen en de start zijn meegenomen in een aantal stellingen. </a:t>
            </a:r>
            <a:endParaRPr lang="nl-NL" baseline="0" dirty="0" smtClean="0"/>
          </a:p>
          <a:p>
            <a:pPr marL="0" indent="0">
              <a:buFont typeface="Arial" panose="020B0604020202020204" pitchFamily="34" charset="0"/>
              <a:buNone/>
            </a:pPr>
            <a:endParaRPr lang="nl-NL" baseline="0" dirty="0" smtClean="0"/>
          </a:p>
          <a:p>
            <a:pPr marL="171450" indent="-171450">
              <a:buFont typeface="Arial" panose="020B0604020202020204" pitchFamily="34" charset="0"/>
              <a:buChar char="•"/>
            </a:pPr>
            <a:r>
              <a:rPr lang="nl-NL" baseline="0" dirty="0" smtClean="0"/>
              <a:t>In het </a:t>
            </a:r>
            <a:r>
              <a:rPr lang="nl-NL" baseline="0" dirty="0" smtClean="0"/>
              <a:t>dashboard zelf zal het voor iedere medewerker weer mogelijk zijn om zelf doorsnedes te maken naar jouw </a:t>
            </a:r>
            <a:r>
              <a:rPr lang="nl-NL" baseline="0" dirty="0" smtClean="0"/>
              <a:t>eigen instituut of opleiding, of specifiek voor studenten met bepaalde kenmerken zoals vooropleiding, geslacht of nationaliteit.</a:t>
            </a:r>
          </a:p>
          <a:p>
            <a:pPr marL="0" indent="0">
              <a:buFont typeface="Arial" panose="020B0604020202020204" pitchFamily="34" charset="0"/>
              <a:buNone/>
            </a:pPr>
            <a:endParaRPr lang="nl-NL" baseline="0" dirty="0" smtClean="0"/>
          </a:p>
          <a:p>
            <a:pPr marL="171450" indent="-171450">
              <a:buFont typeface="Arial" panose="020B0604020202020204" pitchFamily="34" charset="0"/>
              <a:buChar char="•"/>
            </a:pPr>
            <a:r>
              <a:rPr lang="nl-NL" baseline="0" dirty="0" smtClean="0"/>
              <a:t>Studielast </a:t>
            </a:r>
            <a:r>
              <a:rPr lang="nl-NL" baseline="0" dirty="0" smtClean="0">
                <a:sym typeface="Wingdings" panose="05000000000000000000" pitchFamily="2" charset="2"/>
              </a:rPr>
              <a:t> 41% vindt de studielast hoger of veel hoger dan gedacht, t.o.v. 36% vorig jaar. Het aandeel studenten waarbij de studielast precies is zoals verwacht is afgenomen</a:t>
            </a:r>
            <a:r>
              <a:rPr lang="nl-NL" baseline="0" dirty="0" smtClean="0">
                <a:sym typeface="Wingdings" panose="05000000000000000000" pitchFamily="2" charset="2"/>
              </a:rPr>
              <a:t>.</a:t>
            </a:r>
          </a:p>
          <a:p>
            <a:pPr marL="0" indent="0">
              <a:buFont typeface="Arial" panose="020B0604020202020204" pitchFamily="34" charset="0"/>
              <a:buNone/>
            </a:pPr>
            <a:endParaRPr lang="nl-NL" baseline="0" dirty="0" smtClean="0"/>
          </a:p>
          <a:p>
            <a:pPr marL="171450" indent="-171450">
              <a:buFont typeface="Arial" panose="020B0604020202020204" pitchFamily="34" charset="0"/>
              <a:buChar char="•"/>
            </a:pPr>
            <a:r>
              <a:rPr lang="nl-NL" baseline="0" dirty="0" smtClean="0"/>
              <a:t>Inhoud </a:t>
            </a:r>
            <a:r>
              <a:rPr lang="nl-NL" baseline="0" dirty="0" smtClean="0">
                <a:sym typeface="Wingdings" panose="05000000000000000000" pitchFamily="2" charset="2"/>
              </a:rPr>
              <a:t> studenten vinden de opleiding dit jaar niet minder interessant, maar er is een groter aandeel studenten waarbij de inhoud aansluit bij hun verwachtingen, dan waarbij de inhoud nog meer blijkt aan te spreken dan verwacht. Hier zou het digitaal onderwijs een rol in kunnen spelen, maar dat weten we niet zeker</a:t>
            </a:r>
            <a:r>
              <a:rPr lang="nl-NL" baseline="0" dirty="0" smtClean="0">
                <a:sym typeface="Wingdings" panose="05000000000000000000" pitchFamily="2" charset="2"/>
              </a:rPr>
              <a:t>.</a:t>
            </a:r>
          </a:p>
          <a:p>
            <a:pPr marL="0" indent="0">
              <a:buFont typeface="Arial" panose="020B0604020202020204" pitchFamily="34" charset="0"/>
              <a:buNone/>
            </a:pPr>
            <a:endParaRPr lang="nl-NL" baseline="0" dirty="0" smtClean="0">
              <a:sym typeface="Wingdings" panose="05000000000000000000" pitchFamily="2" charset="2"/>
            </a:endParaRPr>
          </a:p>
          <a:p>
            <a:pPr marL="171450" indent="-171450">
              <a:buFont typeface="Arial" panose="020B0604020202020204" pitchFamily="34" charset="0"/>
              <a:buChar char="•"/>
            </a:pPr>
            <a:r>
              <a:rPr lang="nl-NL" baseline="0" dirty="0" smtClean="0">
                <a:sym typeface="Wingdings" panose="05000000000000000000" pitchFamily="2" charset="2"/>
              </a:rPr>
              <a:t>Voor aanspreken van het beroep, en aansluiting bij interesses en vaardigheden </a:t>
            </a:r>
            <a:r>
              <a:rPr lang="nl-NL" baseline="0" dirty="0" smtClean="0">
                <a:sym typeface="Wingdings" panose="05000000000000000000" pitchFamily="2" charset="2"/>
              </a:rPr>
              <a:t>hetzelfde </a:t>
            </a:r>
            <a:r>
              <a:rPr lang="nl-NL" baseline="0" dirty="0" smtClean="0">
                <a:sym typeface="Wingdings" panose="05000000000000000000" pitchFamily="2" charset="2"/>
              </a:rPr>
              <a:t>patroon. </a:t>
            </a:r>
          </a:p>
          <a:p>
            <a:pPr marL="0" indent="0">
              <a:buFont typeface="Arial" panose="020B0604020202020204" pitchFamily="34" charset="0"/>
              <a:buNone/>
            </a:pPr>
            <a:endParaRPr lang="nl-NL" baseline="0" dirty="0" smtClean="0">
              <a:sym typeface="Wingdings" panose="05000000000000000000" pitchFamily="2" charset="2"/>
            </a:endParaRPr>
          </a:p>
          <a:p>
            <a:pPr marL="0" indent="0">
              <a:buFont typeface="Arial" panose="020B0604020202020204" pitchFamily="34" charset="0"/>
              <a:buNone/>
            </a:pPr>
            <a:endParaRPr lang="nl-NL" dirty="0"/>
          </a:p>
        </p:txBody>
      </p:sp>
      <p:sp>
        <p:nvSpPr>
          <p:cNvPr id="4" name="Tijdelijke aanduiding voor dianummer 3"/>
          <p:cNvSpPr>
            <a:spLocks noGrp="1"/>
          </p:cNvSpPr>
          <p:nvPr>
            <p:ph type="sldNum" sz="quarter" idx="10"/>
          </p:nvPr>
        </p:nvSpPr>
        <p:spPr/>
        <p:txBody>
          <a:bodyPr/>
          <a:lstStyle/>
          <a:p>
            <a:fld id="{138ABE2E-621C-5C4E-A155-8FB9D216AC83}" type="slidenum">
              <a:rPr lang="nl-NL" smtClean="0"/>
              <a:t>4</a:t>
            </a:fld>
            <a:endParaRPr lang="nl-NL"/>
          </a:p>
        </p:txBody>
      </p:sp>
    </p:spTree>
    <p:extLst>
      <p:ext uri="{BB962C8B-B14F-4D97-AF65-F5344CB8AC3E}">
        <p14:creationId xmlns:p14="http://schemas.microsoft.com/office/powerpoint/2010/main" val="359341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dirty="0" smtClean="0"/>
              <a:t>Groei is een landelijk verschijnsel door keuze voor studie </a:t>
            </a:r>
            <a:r>
              <a:rPr lang="nl-NL" dirty="0" err="1" smtClean="0"/>
              <a:t>ipv</a:t>
            </a:r>
            <a:r>
              <a:rPr lang="nl-NL" dirty="0" smtClean="0"/>
              <a:t> werken/tussenjaar.</a:t>
            </a:r>
            <a:br>
              <a:rPr lang="nl-NL" dirty="0" smtClean="0"/>
            </a:br>
            <a:endParaRPr lang="nl-NL"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200" kern="1200" dirty="0" smtClean="0">
                <a:solidFill>
                  <a:schemeClr val="tx1"/>
                </a:solidFill>
                <a:effectLst/>
                <a:latin typeface="+mn-lt"/>
                <a:ea typeface="+mn-ea"/>
                <a:cs typeface="+mn-cs"/>
              </a:rPr>
              <a:t>Landelijk groei van nieuwe instroom bedraagt ongeveer 5%. Fontys groeit minder hard dan de markt (ruim</a:t>
            </a:r>
            <a:r>
              <a:rPr lang="nl-NL" sz="1200" kern="1200" baseline="0" dirty="0" smtClean="0">
                <a:solidFill>
                  <a:schemeClr val="tx1"/>
                </a:solidFill>
                <a:effectLst/>
                <a:latin typeface="+mn-lt"/>
                <a:ea typeface="+mn-ea"/>
                <a:cs typeface="+mn-cs"/>
              </a:rPr>
              <a:t> 1%</a:t>
            </a:r>
            <a:r>
              <a:rPr lang="nl-NL" sz="1200" kern="1200" dirty="0" smtClean="0">
                <a:solidFill>
                  <a:schemeClr val="tx1"/>
                </a:solidFill>
                <a:effectLst/>
                <a:latin typeface="+mn-lt"/>
                <a:ea typeface="+mn-ea"/>
                <a:cs typeface="+mn-cs"/>
              </a:rPr>
              <a:t>). Hierdoor een geschatte daling van het marktaandeel van -0,3 pp. Definitieve marktaandelen worden door de</a:t>
            </a:r>
            <a:r>
              <a:rPr lang="nl-NL" sz="1200" kern="1200" baseline="0" dirty="0" smtClean="0">
                <a:solidFill>
                  <a:schemeClr val="tx1"/>
                </a:solidFill>
                <a:effectLst/>
                <a:latin typeface="+mn-lt"/>
                <a:ea typeface="+mn-ea"/>
                <a:cs typeface="+mn-cs"/>
              </a:rPr>
              <a:t> VH gecommuniceerd in feb/maart 2021.</a:t>
            </a:r>
            <a:br>
              <a:rPr lang="nl-NL" sz="1200" kern="1200" baseline="0" dirty="0" smtClean="0">
                <a:solidFill>
                  <a:schemeClr val="tx1"/>
                </a:solidFill>
                <a:effectLst/>
                <a:latin typeface="+mn-lt"/>
                <a:ea typeface="+mn-ea"/>
                <a:cs typeface="+mn-cs"/>
              </a:rPr>
            </a:br>
            <a:endParaRPr lang="nl-NL" sz="1200" kern="1200" baseline="0" dirty="0" smtClean="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200" kern="1200" baseline="0" dirty="0" smtClean="0">
                <a:solidFill>
                  <a:schemeClr val="tx1"/>
                </a:solidFill>
                <a:effectLst/>
                <a:latin typeface="+mn-lt"/>
                <a:ea typeface="+mn-ea"/>
                <a:cs typeface="+mn-cs"/>
              </a:rPr>
              <a:t>Daling marktaandeel naar  nationaliteit: </a:t>
            </a:r>
            <a:r>
              <a:rPr lang="nl-NL" sz="1200" kern="1200" dirty="0" smtClean="0">
                <a:solidFill>
                  <a:schemeClr val="tx1"/>
                </a:solidFill>
                <a:effectLst/>
                <a:latin typeface="+mn-lt"/>
                <a:ea typeface="+mn-ea"/>
                <a:cs typeface="+mn-cs"/>
              </a:rPr>
              <a:t>Nederlands -0,3 pp, overig EER -0,2 pp, niet-EER - 0,21 pp.</a:t>
            </a:r>
            <a:br>
              <a:rPr lang="nl-NL" sz="1200" kern="1200" dirty="0" smtClean="0">
                <a:solidFill>
                  <a:schemeClr val="tx1"/>
                </a:solidFill>
                <a:effectLst/>
                <a:latin typeface="+mn-lt"/>
                <a:ea typeface="+mn-ea"/>
                <a:cs typeface="+mn-cs"/>
              </a:rPr>
            </a:br>
            <a:endParaRPr lang="nl-NL"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nl-NL" sz="1200" kern="1200" dirty="0" smtClean="0">
                <a:solidFill>
                  <a:schemeClr val="tx1"/>
                </a:solidFill>
                <a:effectLst/>
                <a:latin typeface="+mn-lt"/>
                <a:ea typeface="+mn-ea"/>
                <a:cs typeface="+mn-cs"/>
              </a:rPr>
              <a:t>Daling MA op alle </a:t>
            </a:r>
            <a:r>
              <a:rPr lang="nl-NL" sz="1200" kern="1200" dirty="0" smtClean="0">
                <a:solidFill>
                  <a:schemeClr val="tx1"/>
                </a:solidFill>
                <a:effectLst/>
                <a:latin typeface="+mn-lt"/>
                <a:ea typeface="+mn-ea"/>
                <a:cs typeface="+mn-cs"/>
              </a:rPr>
              <a:t>opleidingstypen </a:t>
            </a:r>
            <a:r>
              <a:rPr lang="nl-NL" sz="1200" kern="1200" dirty="0" smtClean="0">
                <a:solidFill>
                  <a:schemeClr val="tx1"/>
                </a:solidFill>
                <a:effectLst/>
                <a:latin typeface="+mn-lt"/>
                <a:ea typeface="+mn-ea"/>
                <a:cs typeface="+mn-cs"/>
              </a:rPr>
              <a:t>(Ad -0,8 pp, Bachelor -0,2 pp, Master -2,8 pp).</a:t>
            </a:r>
            <a:br>
              <a:rPr lang="nl-NL" sz="1200" kern="1200" dirty="0" smtClean="0">
                <a:solidFill>
                  <a:schemeClr val="tx1"/>
                </a:solidFill>
                <a:effectLst/>
                <a:latin typeface="+mn-lt"/>
                <a:ea typeface="+mn-ea"/>
                <a:cs typeface="+mn-cs"/>
              </a:rPr>
            </a:br>
            <a:r>
              <a:rPr lang="nl-NL" sz="1200" kern="1200" dirty="0" smtClean="0">
                <a:solidFill>
                  <a:schemeClr val="tx1"/>
                </a:solidFill>
                <a:effectLst/>
                <a:latin typeface="+mn-lt"/>
                <a:ea typeface="+mn-ea"/>
                <a:cs typeface="+mn-cs"/>
              </a:rPr>
              <a:t>Ad: daling veroorzaakt door sterkere groei in markt en groter aanbod bij concullega’s.</a:t>
            </a:r>
            <a:br>
              <a:rPr lang="nl-NL" sz="1200" kern="1200" dirty="0" smtClean="0">
                <a:solidFill>
                  <a:schemeClr val="tx1"/>
                </a:solidFill>
                <a:effectLst/>
                <a:latin typeface="+mn-lt"/>
                <a:ea typeface="+mn-ea"/>
                <a:cs typeface="+mn-cs"/>
              </a:rPr>
            </a:br>
            <a:r>
              <a:rPr lang="nl-NL" sz="1200" kern="1200" dirty="0" smtClean="0">
                <a:solidFill>
                  <a:schemeClr val="tx1"/>
                </a:solidFill>
                <a:effectLst/>
                <a:latin typeface="+mn-lt"/>
                <a:ea typeface="+mn-ea"/>
                <a:cs typeface="+mn-cs"/>
              </a:rPr>
              <a:t>Bachelors: grootste markt, hier heeft daling voor Fontys het grootste effect op het totaal aandeel.</a:t>
            </a:r>
            <a:br>
              <a:rPr lang="nl-NL" sz="1200" kern="1200" dirty="0" smtClean="0">
                <a:solidFill>
                  <a:schemeClr val="tx1"/>
                </a:solidFill>
                <a:effectLst/>
                <a:latin typeface="+mn-lt"/>
                <a:ea typeface="+mn-ea"/>
                <a:cs typeface="+mn-cs"/>
              </a:rPr>
            </a:br>
            <a:r>
              <a:rPr lang="nl-NL" sz="1200" kern="1200" dirty="0" smtClean="0">
                <a:solidFill>
                  <a:schemeClr val="tx1"/>
                </a:solidFill>
                <a:effectLst/>
                <a:latin typeface="+mn-lt"/>
                <a:ea typeface="+mn-ea"/>
                <a:cs typeface="+mn-cs"/>
              </a:rPr>
              <a:t>Masters: groei zit niet in onze regio, klein volume.</a:t>
            </a:r>
            <a:br>
              <a:rPr lang="nl-NL" sz="1200" kern="1200" dirty="0" smtClean="0">
                <a:solidFill>
                  <a:schemeClr val="tx1"/>
                </a:solidFill>
                <a:effectLst/>
                <a:latin typeface="+mn-lt"/>
                <a:ea typeface="+mn-ea"/>
                <a:cs typeface="+mn-cs"/>
              </a:rPr>
            </a:br>
            <a:endParaRPr lang="nl-NL" sz="1200" kern="1200" dirty="0" smtClean="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err="1" smtClean="0">
                <a:solidFill>
                  <a:schemeClr val="tx1"/>
                </a:solidFill>
                <a:effectLst/>
                <a:latin typeface="+mn-lt"/>
                <a:ea typeface="+mn-ea"/>
                <a:cs typeface="+mn-cs"/>
              </a:rPr>
              <a:t>Daling</a:t>
            </a:r>
            <a:r>
              <a:rPr lang="en-GB" sz="1200" kern="1200" dirty="0" smtClean="0">
                <a:solidFill>
                  <a:schemeClr val="tx1"/>
                </a:solidFill>
                <a:effectLst/>
                <a:latin typeface="+mn-lt"/>
                <a:ea typeface="+mn-ea"/>
                <a:cs typeface="+mn-cs"/>
              </a:rPr>
              <a:t> MA </a:t>
            </a:r>
            <a:r>
              <a:rPr lang="en-GB" sz="1200" kern="1200" dirty="0" err="1" smtClean="0">
                <a:solidFill>
                  <a:schemeClr val="tx1"/>
                </a:solidFill>
                <a:effectLst/>
                <a:latin typeface="+mn-lt"/>
                <a:ea typeface="+mn-ea"/>
                <a:cs typeface="+mn-cs"/>
              </a:rPr>
              <a:t>zien</a:t>
            </a:r>
            <a:r>
              <a:rPr lang="en-GB" sz="1200" kern="1200" dirty="0" smtClean="0">
                <a:solidFill>
                  <a:schemeClr val="tx1"/>
                </a:solidFill>
                <a:effectLst/>
                <a:latin typeface="+mn-lt"/>
                <a:ea typeface="+mn-ea"/>
                <a:cs typeface="+mn-cs"/>
              </a:rPr>
              <a:t> we </a:t>
            </a:r>
            <a:r>
              <a:rPr lang="en-GB" sz="1200" kern="1200" dirty="0" err="1" smtClean="0">
                <a:solidFill>
                  <a:schemeClr val="tx1"/>
                </a:solidFill>
                <a:effectLst/>
                <a:latin typeface="+mn-lt"/>
                <a:ea typeface="+mn-ea"/>
                <a:cs typeface="+mn-cs"/>
              </a:rPr>
              <a:t>zowel</a:t>
            </a:r>
            <a:r>
              <a:rPr lang="en-GB" sz="1200" kern="1200" dirty="0" smtClean="0">
                <a:solidFill>
                  <a:schemeClr val="tx1"/>
                </a:solidFill>
                <a:effectLst/>
                <a:latin typeface="+mn-lt"/>
                <a:ea typeface="+mn-ea"/>
                <a:cs typeface="+mn-cs"/>
              </a:rPr>
              <a:t> in </a:t>
            </a:r>
            <a:r>
              <a:rPr lang="en-GB" sz="1200" kern="1200" dirty="0" err="1" smtClean="0">
                <a:solidFill>
                  <a:schemeClr val="tx1"/>
                </a:solidFill>
                <a:effectLst/>
                <a:latin typeface="+mn-lt"/>
                <a:ea typeface="+mn-ea"/>
                <a:cs typeface="+mn-cs"/>
              </a:rPr>
              <a:t>voltijd</a:t>
            </a:r>
            <a:r>
              <a:rPr lang="en-GB" sz="1200" kern="1200" dirty="0" smtClean="0">
                <a:solidFill>
                  <a:schemeClr val="tx1"/>
                </a:solidFill>
                <a:effectLst/>
                <a:latin typeface="+mn-lt"/>
                <a:ea typeface="+mn-ea"/>
                <a:cs typeface="+mn-cs"/>
              </a:rPr>
              <a:t> (-0,3 pp) </a:t>
            </a:r>
            <a:r>
              <a:rPr lang="en-GB" sz="1200" kern="1200" dirty="0" err="1" smtClean="0">
                <a:solidFill>
                  <a:schemeClr val="tx1"/>
                </a:solidFill>
                <a:effectLst/>
                <a:latin typeface="+mn-lt"/>
                <a:ea typeface="+mn-ea"/>
                <a:cs typeface="+mn-cs"/>
              </a:rPr>
              <a:t>als</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deeltijd</a:t>
            </a:r>
            <a:r>
              <a:rPr lang="en-GB" sz="1200" kern="1200" dirty="0" smtClean="0">
                <a:solidFill>
                  <a:schemeClr val="tx1"/>
                </a:solidFill>
                <a:effectLst/>
                <a:latin typeface="+mn-lt"/>
                <a:ea typeface="+mn-ea"/>
                <a:cs typeface="+mn-cs"/>
              </a:rPr>
              <a:t> (-0,6 pp), </a:t>
            </a:r>
            <a:r>
              <a:rPr lang="en-GB" sz="1200" kern="1200" dirty="0" err="1" smtClean="0">
                <a:solidFill>
                  <a:schemeClr val="tx1"/>
                </a:solidFill>
                <a:effectLst/>
                <a:latin typeface="+mn-lt"/>
                <a:ea typeface="+mn-ea"/>
                <a:cs typeface="+mn-cs"/>
              </a:rPr>
              <a:t>waarbij</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voltijd</a:t>
            </a:r>
            <a:r>
              <a:rPr lang="en-GB" sz="1200" kern="1200" dirty="0" smtClean="0">
                <a:solidFill>
                  <a:schemeClr val="tx1"/>
                </a:solidFill>
                <a:effectLst/>
                <a:latin typeface="+mn-lt"/>
                <a:ea typeface="+mn-ea"/>
                <a:cs typeface="+mn-cs"/>
              </a:rPr>
              <a:t> het </a:t>
            </a:r>
            <a:r>
              <a:rPr lang="en-GB" sz="1200" kern="1200" dirty="0" err="1" smtClean="0">
                <a:solidFill>
                  <a:schemeClr val="tx1"/>
                </a:solidFill>
                <a:effectLst/>
                <a:latin typeface="+mn-lt"/>
                <a:ea typeface="+mn-ea"/>
                <a:cs typeface="+mn-cs"/>
              </a:rPr>
              <a:t>meest</a:t>
            </a:r>
            <a:r>
              <a:rPr lang="en-GB" sz="1200" kern="1200" dirty="0" smtClean="0">
                <a:solidFill>
                  <a:schemeClr val="tx1"/>
                </a:solidFill>
                <a:effectLst/>
                <a:latin typeface="+mn-lt"/>
                <a:ea typeface="+mn-ea"/>
                <a:cs typeface="+mn-cs"/>
              </a:rPr>
              <a:t> effect </a:t>
            </a:r>
            <a:r>
              <a:rPr lang="en-GB" sz="1200" kern="1200" dirty="0" err="1" smtClean="0">
                <a:solidFill>
                  <a:schemeClr val="tx1"/>
                </a:solidFill>
                <a:effectLst/>
                <a:latin typeface="+mn-lt"/>
                <a:ea typeface="+mn-ea"/>
                <a:cs typeface="+mn-cs"/>
              </a:rPr>
              <a:t>heeft</a:t>
            </a:r>
            <a:r>
              <a:rPr lang="en-GB" sz="1200" kern="1200" dirty="0" smtClean="0">
                <a:solidFill>
                  <a:schemeClr val="tx1"/>
                </a:solidFill>
                <a:effectLst/>
                <a:latin typeface="+mn-lt"/>
                <a:ea typeface="+mn-ea"/>
                <a:cs typeface="+mn-cs"/>
              </a:rPr>
              <a:t> op het </a:t>
            </a:r>
            <a:r>
              <a:rPr lang="en-GB" sz="1200" kern="1200" dirty="0" err="1" smtClean="0">
                <a:solidFill>
                  <a:schemeClr val="tx1"/>
                </a:solidFill>
                <a:effectLst/>
                <a:latin typeface="+mn-lt"/>
                <a:ea typeface="+mn-ea"/>
                <a:cs typeface="+mn-cs"/>
              </a:rPr>
              <a:t>totale</a:t>
            </a:r>
            <a:r>
              <a:rPr lang="en-GB" sz="1200" kern="1200" dirty="0" smtClean="0">
                <a:solidFill>
                  <a:schemeClr val="tx1"/>
                </a:solidFill>
                <a:effectLst/>
                <a:latin typeface="+mn-lt"/>
                <a:ea typeface="+mn-ea"/>
                <a:cs typeface="+mn-cs"/>
              </a:rPr>
              <a:t> MA.</a:t>
            </a:r>
            <a:br>
              <a:rPr lang="en-GB" sz="1200" kern="1200" dirty="0" smtClean="0">
                <a:solidFill>
                  <a:schemeClr val="tx1"/>
                </a:solidFill>
                <a:effectLst/>
                <a:latin typeface="+mn-lt"/>
                <a:ea typeface="+mn-ea"/>
                <a:cs typeface="+mn-cs"/>
              </a:rPr>
            </a:br>
            <a:endParaRPr lang="en-GB"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nl-NL" sz="1200" kern="1200" dirty="0" smtClean="0">
                <a:solidFill>
                  <a:schemeClr val="tx1"/>
                </a:solidFill>
                <a:effectLst/>
                <a:latin typeface="+mn-lt"/>
                <a:ea typeface="+mn-ea"/>
                <a:cs typeface="+mn-cs"/>
              </a:rPr>
              <a:t>Inzoomend op de grootste markt bachelors voltijd (-0,3 pp MA) per sector:</a:t>
            </a:r>
            <a:br>
              <a:rPr lang="nl-NL" sz="1200" kern="1200" dirty="0" smtClean="0">
                <a:solidFill>
                  <a:schemeClr val="tx1"/>
                </a:solidFill>
                <a:effectLst/>
                <a:latin typeface="+mn-lt"/>
                <a:ea typeface="+mn-ea"/>
                <a:cs typeface="+mn-cs"/>
              </a:rPr>
            </a:br>
            <a:r>
              <a:rPr lang="nl-NL" sz="1200" kern="1200" dirty="0" smtClean="0">
                <a:solidFill>
                  <a:schemeClr val="tx1"/>
                </a:solidFill>
                <a:effectLst/>
                <a:latin typeface="+mn-lt"/>
                <a:ea typeface="+mn-ea"/>
                <a:cs typeface="+mn-cs"/>
              </a:rPr>
              <a:t>Economie/recht (- 0,6 pp)</a:t>
            </a:r>
            <a:br>
              <a:rPr lang="nl-NL" sz="1200" kern="1200" dirty="0" smtClean="0">
                <a:solidFill>
                  <a:schemeClr val="tx1"/>
                </a:solidFill>
                <a:effectLst/>
                <a:latin typeface="+mn-lt"/>
                <a:ea typeface="+mn-ea"/>
                <a:cs typeface="+mn-cs"/>
              </a:rPr>
            </a:br>
            <a:r>
              <a:rPr lang="nl-NL" sz="1200" kern="1200" dirty="0" smtClean="0">
                <a:solidFill>
                  <a:schemeClr val="tx1"/>
                </a:solidFill>
                <a:effectLst/>
                <a:latin typeface="+mn-lt"/>
                <a:ea typeface="+mn-ea"/>
                <a:cs typeface="+mn-cs"/>
              </a:rPr>
              <a:t>Gezondheid (-0,6 pp)</a:t>
            </a:r>
            <a:br>
              <a:rPr lang="nl-NL" sz="1200" kern="1200" dirty="0" smtClean="0">
                <a:solidFill>
                  <a:schemeClr val="tx1"/>
                </a:solidFill>
                <a:effectLst/>
                <a:latin typeface="+mn-lt"/>
                <a:ea typeface="+mn-ea"/>
                <a:cs typeface="+mn-cs"/>
              </a:rPr>
            </a:br>
            <a:r>
              <a:rPr lang="nl-NL" sz="1200" kern="1200" dirty="0" smtClean="0">
                <a:solidFill>
                  <a:schemeClr val="tx1"/>
                </a:solidFill>
                <a:effectLst/>
                <a:latin typeface="+mn-lt"/>
                <a:ea typeface="+mn-ea"/>
                <a:cs typeface="+mn-cs"/>
              </a:rPr>
              <a:t>Onderwijs (0,0 pp)</a:t>
            </a:r>
            <a:br>
              <a:rPr lang="nl-NL" sz="1200" kern="1200" dirty="0" smtClean="0">
                <a:solidFill>
                  <a:schemeClr val="tx1"/>
                </a:solidFill>
                <a:effectLst/>
                <a:latin typeface="+mn-lt"/>
                <a:ea typeface="+mn-ea"/>
                <a:cs typeface="+mn-cs"/>
              </a:rPr>
            </a:br>
            <a:r>
              <a:rPr lang="nl-NL" sz="1200" kern="1200" dirty="0" smtClean="0">
                <a:solidFill>
                  <a:schemeClr val="tx1"/>
                </a:solidFill>
                <a:effectLst/>
                <a:latin typeface="+mn-lt"/>
                <a:ea typeface="+mn-ea"/>
                <a:cs typeface="+mn-cs"/>
              </a:rPr>
              <a:t>Techniek (-0,5 pp)</a:t>
            </a:r>
            <a:br>
              <a:rPr lang="nl-NL" sz="1200" kern="1200" dirty="0" smtClean="0">
                <a:solidFill>
                  <a:schemeClr val="tx1"/>
                </a:solidFill>
                <a:effectLst/>
                <a:latin typeface="+mn-lt"/>
                <a:ea typeface="+mn-ea"/>
                <a:cs typeface="+mn-cs"/>
              </a:rPr>
            </a:br>
            <a:r>
              <a:rPr lang="nl-NL" sz="1200" kern="1200" dirty="0" smtClean="0">
                <a:solidFill>
                  <a:schemeClr val="tx1"/>
                </a:solidFill>
                <a:effectLst/>
                <a:latin typeface="+mn-lt"/>
                <a:ea typeface="+mn-ea"/>
                <a:cs typeface="+mn-cs"/>
              </a:rPr>
              <a:t>Gedrag en Maatschappij (+1,0 pp)</a:t>
            </a:r>
            <a:br>
              <a:rPr lang="nl-NL" sz="1200" kern="1200" dirty="0" smtClean="0">
                <a:solidFill>
                  <a:schemeClr val="tx1"/>
                </a:solidFill>
                <a:effectLst/>
                <a:latin typeface="+mn-lt"/>
                <a:ea typeface="+mn-ea"/>
                <a:cs typeface="+mn-cs"/>
              </a:rPr>
            </a:br>
            <a:r>
              <a:rPr lang="nl-NL" sz="1200" kern="1200" dirty="0" smtClean="0">
                <a:solidFill>
                  <a:schemeClr val="tx1"/>
                </a:solidFill>
                <a:effectLst/>
                <a:latin typeface="+mn-lt"/>
                <a:ea typeface="+mn-ea"/>
                <a:cs typeface="+mn-cs"/>
              </a:rPr>
              <a:t>Taal en cultuur (-1,0 pp)</a:t>
            </a:r>
            <a:br>
              <a:rPr lang="nl-NL" sz="1200" kern="1200" dirty="0" smtClean="0">
                <a:solidFill>
                  <a:schemeClr val="tx1"/>
                </a:solidFill>
                <a:effectLst/>
                <a:latin typeface="+mn-lt"/>
                <a:ea typeface="+mn-ea"/>
                <a:cs typeface="+mn-cs"/>
              </a:rPr>
            </a:br>
            <a:r>
              <a:rPr lang="en-GB" dirty="0" smtClean="0">
                <a:effectLst/>
              </a:rPr>
              <a:t>Fontys </a:t>
            </a:r>
            <a:r>
              <a:rPr lang="en-GB" dirty="0" err="1" smtClean="0">
                <a:effectLst/>
              </a:rPr>
              <a:t>daalt</a:t>
            </a:r>
            <a:r>
              <a:rPr lang="en-GB" dirty="0" smtClean="0">
                <a:effectLst/>
              </a:rPr>
              <a:t> op voor </a:t>
            </a:r>
            <a:r>
              <a:rPr lang="en-GB" dirty="0" err="1" smtClean="0">
                <a:effectLst/>
              </a:rPr>
              <a:t>haar</a:t>
            </a:r>
            <a:r>
              <a:rPr lang="en-GB" dirty="0" smtClean="0">
                <a:effectLst/>
              </a:rPr>
              <a:t> </a:t>
            </a:r>
            <a:r>
              <a:rPr lang="en-GB" dirty="0" err="1" smtClean="0">
                <a:effectLst/>
              </a:rPr>
              <a:t>grote</a:t>
            </a:r>
            <a:r>
              <a:rPr lang="en-GB" dirty="0" smtClean="0">
                <a:effectLst/>
              </a:rPr>
              <a:t> </a:t>
            </a:r>
            <a:r>
              <a:rPr lang="en-GB" dirty="0" err="1" smtClean="0">
                <a:effectLst/>
              </a:rPr>
              <a:t>sectoren</a:t>
            </a:r>
            <a:r>
              <a:rPr lang="en-GB" dirty="0" smtClean="0">
                <a:effectLst/>
              </a:rPr>
              <a:t> Economie en Techniek. De </a:t>
            </a:r>
            <a:r>
              <a:rPr lang="en-GB" dirty="0" err="1" smtClean="0">
                <a:effectLst/>
              </a:rPr>
              <a:t>stijging</a:t>
            </a:r>
            <a:r>
              <a:rPr lang="en-GB" dirty="0" smtClean="0">
                <a:effectLst/>
              </a:rPr>
              <a:t> in sector </a:t>
            </a:r>
            <a:r>
              <a:rPr lang="en-GB" dirty="0" err="1" smtClean="0">
                <a:effectLst/>
              </a:rPr>
              <a:t>Gedrag</a:t>
            </a:r>
            <a:r>
              <a:rPr lang="en-GB" dirty="0" smtClean="0">
                <a:effectLst/>
              </a:rPr>
              <a:t> en Maatschappij </a:t>
            </a:r>
            <a:r>
              <a:rPr lang="en-GB" dirty="0" err="1" smtClean="0">
                <a:effectLst/>
              </a:rPr>
              <a:t>kan</a:t>
            </a:r>
            <a:r>
              <a:rPr lang="en-GB" dirty="0" smtClean="0">
                <a:effectLst/>
              </a:rPr>
              <a:t> het </a:t>
            </a:r>
            <a:r>
              <a:rPr lang="en-GB" dirty="0" err="1" smtClean="0">
                <a:effectLst/>
              </a:rPr>
              <a:t>verlies</a:t>
            </a:r>
            <a:r>
              <a:rPr lang="en-GB" dirty="0" smtClean="0">
                <a:effectLst/>
              </a:rPr>
              <a:t> in </a:t>
            </a:r>
            <a:r>
              <a:rPr lang="en-GB" dirty="0" err="1" smtClean="0">
                <a:effectLst/>
              </a:rPr>
              <a:t>deze</a:t>
            </a:r>
            <a:r>
              <a:rPr lang="en-GB" dirty="0" smtClean="0">
                <a:effectLst/>
              </a:rPr>
              <a:t>  </a:t>
            </a:r>
            <a:r>
              <a:rPr lang="en-GB" dirty="0" err="1" smtClean="0">
                <a:effectLst/>
              </a:rPr>
              <a:t>sectoren</a:t>
            </a:r>
            <a:r>
              <a:rPr lang="en-GB" dirty="0" smtClean="0">
                <a:effectLst/>
              </a:rPr>
              <a:t> </a:t>
            </a:r>
            <a:r>
              <a:rPr lang="en-GB" dirty="0" err="1" smtClean="0">
                <a:effectLst/>
              </a:rPr>
              <a:t>niet</a:t>
            </a:r>
            <a:r>
              <a:rPr lang="en-GB" dirty="0" smtClean="0">
                <a:effectLst/>
              </a:rPr>
              <a:t> </a:t>
            </a:r>
            <a:r>
              <a:rPr lang="en-GB" dirty="0" err="1" smtClean="0">
                <a:effectLst/>
              </a:rPr>
              <a:t>compenseren</a:t>
            </a:r>
            <a:r>
              <a:rPr lang="en-GB" dirty="0" smtClean="0">
                <a:effectLst/>
              </a:rPr>
              <a:t>.</a:t>
            </a:r>
            <a:endParaRPr lang="nl-NL" dirty="0" smtClean="0">
              <a:effectLs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nl-NL" sz="1200" kern="1200" dirty="0" smtClean="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200" kern="1200" dirty="0" smtClean="0">
                <a:solidFill>
                  <a:schemeClr val="tx1"/>
                </a:solidFill>
                <a:effectLst/>
                <a:latin typeface="+mn-lt"/>
                <a:ea typeface="+mn-ea"/>
                <a:cs typeface="+mn-cs"/>
              </a:rPr>
              <a:t>Nadeel voor Fontys is dat voorspelde groei op de internationale markt niet heeft doorgezet (corona). Van dit laatste heeft Fontys door haar omvang op deze markt meer last dan haar regionale collega hogescholen.</a:t>
            </a:r>
          </a:p>
        </p:txBody>
      </p:sp>
      <p:sp>
        <p:nvSpPr>
          <p:cNvPr id="4" name="Tijdelijke aanduiding voor dianummer 3"/>
          <p:cNvSpPr>
            <a:spLocks noGrp="1"/>
          </p:cNvSpPr>
          <p:nvPr>
            <p:ph type="sldNum" sz="quarter" idx="10"/>
          </p:nvPr>
        </p:nvSpPr>
        <p:spPr/>
        <p:txBody>
          <a:bodyPr/>
          <a:lstStyle/>
          <a:p>
            <a:fld id="{138ABE2E-621C-5C4E-A155-8FB9D216AC83}" type="slidenum">
              <a:rPr lang="nl-NL" smtClean="0"/>
              <a:t>5</a:t>
            </a:fld>
            <a:endParaRPr lang="nl-NL"/>
          </a:p>
        </p:txBody>
      </p:sp>
    </p:spTree>
    <p:extLst>
      <p:ext uri="{BB962C8B-B14F-4D97-AF65-F5344CB8AC3E}">
        <p14:creationId xmlns:p14="http://schemas.microsoft.com/office/powerpoint/2010/main" val="40276977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kern="1200" dirty="0" smtClean="0">
                <a:solidFill>
                  <a:schemeClr val="tx1"/>
                </a:solidFill>
                <a:effectLst/>
                <a:latin typeface="+mn-lt"/>
                <a:ea typeface="+mn-ea"/>
                <a:cs typeface="+mn-cs"/>
              </a:rPr>
              <a:t>Er</a:t>
            </a:r>
            <a:r>
              <a:rPr lang="nl-NL" sz="1200" kern="1200" baseline="0" dirty="0" smtClean="0">
                <a:solidFill>
                  <a:schemeClr val="tx1"/>
                </a:solidFill>
                <a:effectLst/>
                <a:latin typeface="+mn-lt"/>
                <a:ea typeface="+mn-ea"/>
                <a:cs typeface="+mn-cs"/>
              </a:rPr>
              <a:t> lijkt </a:t>
            </a:r>
            <a:r>
              <a:rPr lang="nl-NL" sz="1200" kern="1200" dirty="0" smtClean="0">
                <a:solidFill>
                  <a:schemeClr val="tx1"/>
                </a:solidFill>
                <a:effectLst/>
                <a:latin typeface="+mn-lt"/>
                <a:ea typeface="+mn-ea"/>
                <a:cs typeface="+mn-cs"/>
              </a:rPr>
              <a:t>een samenhang te zijn tussen laag P rendement en de zorgen rondom</a:t>
            </a:r>
            <a:r>
              <a:rPr lang="nl-NL" sz="1200" kern="1200" baseline="0" dirty="0" smtClean="0">
                <a:solidFill>
                  <a:schemeClr val="tx1"/>
                </a:solidFill>
                <a:effectLst/>
                <a:latin typeface="+mn-lt"/>
                <a:ea typeface="+mn-ea"/>
                <a:cs typeface="+mn-cs"/>
              </a:rPr>
              <a:t> studie voortgang</a:t>
            </a:r>
            <a:r>
              <a:rPr lang="nl-NL" sz="1200" kern="1200" dirty="0" smtClean="0">
                <a:solidFill>
                  <a:schemeClr val="tx1"/>
                </a:solidFill>
                <a:effectLst/>
                <a:latin typeface="+mn-lt"/>
                <a:ea typeface="+mn-ea"/>
                <a:cs typeface="+mn-cs"/>
              </a:rPr>
              <a:t>. Bij het ene instituut sterker dan bij het andere. Met ook de aantekening dat extreem lage P-rendementen het gevolg zijn geweest van het collectief niet doorgaan van een specifiek </a:t>
            </a:r>
            <a:r>
              <a:rPr lang="nl-NL" sz="1200" kern="1200" dirty="0" smtClean="0">
                <a:solidFill>
                  <a:schemeClr val="tx1"/>
                </a:solidFill>
                <a:effectLst/>
                <a:latin typeface="+mn-lt"/>
                <a:ea typeface="+mn-ea"/>
                <a:cs typeface="+mn-cs"/>
              </a:rPr>
              <a:t>studieonderdeel </a:t>
            </a:r>
            <a:r>
              <a:rPr lang="nl-NL" sz="1200" kern="1200" dirty="0" err="1" smtClean="0">
                <a:solidFill>
                  <a:schemeClr val="tx1"/>
                </a:solidFill>
                <a:effectLst/>
                <a:latin typeface="+mn-lt"/>
                <a:ea typeface="+mn-ea"/>
                <a:cs typeface="+mn-cs"/>
              </a:rPr>
              <a:t>a.g.v.</a:t>
            </a:r>
            <a:r>
              <a:rPr lang="nl-NL" sz="1200" kern="1200" dirty="0" smtClean="0">
                <a:solidFill>
                  <a:schemeClr val="tx1"/>
                </a:solidFill>
                <a:effectLst/>
                <a:latin typeface="+mn-lt"/>
                <a:ea typeface="+mn-ea"/>
                <a:cs typeface="+mn-cs"/>
              </a:rPr>
              <a:t> </a:t>
            </a:r>
            <a:r>
              <a:rPr lang="nl-NL" sz="1200" kern="1200" dirty="0" smtClean="0">
                <a:solidFill>
                  <a:schemeClr val="tx1"/>
                </a:solidFill>
                <a:effectLst/>
                <a:latin typeface="+mn-lt"/>
                <a:ea typeface="+mn-ea"/>
                <a:cs typeface="+mn-cs"/>
              </a:rPr>
              <a:t>Corona.</a:t>
            </a:r>
            <a:endParaRPr lang="nl-NL" dirty="0"/>
          </a:p>
        </p:txBody>
      </p:sp>
      <p:sp>
        <p:nvSpPr>
          <p:cNvPr id="4" name="Tijdelijke aanduiding voor dianummer 3"/>
          <p:cNvSpPr>
            <a:spLocks noGrp="1"/>
          </p:cNvSpPr>
          <p:nvPr>
            <p:ph type="sldNum" sz="quarter" idx="10"/>
          </p:nvPr>
        </p:nvSpPr>
        <p:spPr/>
        <p:txBody>
          <a:bodyPr/>
          <a:lstStyle/>
          <a:p>
            <a:fld id="{138ABE2E-621C-5C4E-A155-8FB9D216AC83}" type="slidenum">
              <a:rPr lang="nl-NL" smtClean="0"/>
              <a:t>7</a:t>
            </a:fld>
            <a:endParaRPr lang="nl-NL"/>
          </a:p>
        </p:txBody>
      </p:sp>
    </p:spTree>
    <p:extLst>
      <p:ext uri="{BB962C8B-B14F-4D97-AF65-F5344CB8AC3E}">
        <p14:creationId xmlns:p14="http://schemas.microsoft.com/office/powerpoint/2010/main" val="11620155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171450" indent="-171450">
              <a:buFont typeface="Arial" panose="020B0604020202020204" pitchFamily="34" charset="0"/>
              <a:buChar char="•"/>
            </a:pPr>
            <a:r>
              <a:rPr lang="nl-NL" baseline="0" dirty="0" smtClean="0"/>
              <a:t>In </a:t>
            </a:r>
            <a:r>
              <a:rPr lang="nl-NL" baseline="0" dirty="0" smtClean="0"/>
              <a:t>de derde ronde van de Corona vragenlijst die in november is afgenomen </a:t>
            </a:r>
            <a:r>
              <a:rPr lang="nl-NL" baseline="0" dirty="0" smtClean="0"/>
              <a:t>is opnieuw de zorgen om de studievoortgang bevraagd</a:t>
            </a:r>
            <a:r>
              <a:rPr lang="nl-NL" baseline="0" dirty="0" smtClean="0"/>
              <a:t>, bij de huidige eerstejaars en ouderejaars studenten. </a:t>
            </a:r>
            <a:endParaRPr lang="nl-NL" baseline="0" dirty="0" smtClean="0"/>
          </a:p>
          <a:p>
            <a:pPr marL="171450" indent="-171450">
              <a:buFont typeface="Arial" panose="020B0604020202020204" pitchFamily="34" charset="0"/>
              <a:buChar char="•"/>
            </a:pPr>
            <a:endParaRPr lang="nl-NL" baseline="0" dirty="0" smtClean="0"/>
          </a:p>
          <a:p>
            <a:pPr marL="171450" indent="-171450">
              <a:buFont typeface="Arial" panose="020B0604020202020204" pitchFamily="34" charset="0"/>
              <a:buChar char="•"/>
            </a:pPr>
            <a:r>
              <a:rPr lang="nl-NL" baseline="0" dirty="0" smtClean="0"/>
              <a:t>34</a:t>
            </a:r>
            <a:r>
              <a:rPr lang="nl-NL" baseline="0" dirty="0" smtClean="0"/>
              <a:t>% van de eerstejaars </a:t>
            </a:r>
            <a:r>
              <a:rPr lang="nl-NL" baseline="0" dirty="0" smtClean="0"/>
              <a:t>maakt zich </a:t>
            </a:r>
            <a:r>
              <a:rPr lang="nl-NL" baseline="0" dirty="0" smtClean="0"/>
              <a:t>zorgen of veel zorgen </a:t>
            </a:r>
            <a:r>
              <a:rPr lang="nl-NL" baseline="0" dirty="0" smtClean="0"/>
              <a:t>om </a:t>
            </a:r>
            <a:r>
              <a:rPr lang="nl-NL" baseline="0" dirty="0" smtClean="0"/>
              <a:t>hun studievoortgang. Dit was bij de eerstejaars van vorig jaar in juni 62%. </a:t>
            </a:r>
            <a:endParaRPr lang="nl-NL" baseline="0" dirty="0" smtClean="0"/>
          </a:p>
          <a:p>
            <a:pPr marL="171450" indent="-171450">
              <a:buFont typeface="Arial" panose="020B0604020202020204" pitchFamily="34" charset="0"/>
              <a:buChar char="•"/>
            </a:pPr>
            <a:endParaRPr lang="nl-NL" baseline="0" dirty="0" smtClean="0"/>
          </a:p>
          <a:p>
            <a:pPr marL="171450" indent="-171450">
              <a:buFont typeface="Arial" panose="020B0604020202020204" pitchFamily="34" charset="0"/>
              <a:buChar char="•"/>
            </a:pPr>
            <a:r>
              <a:rPr lang="nl-NL" baseline="0" dirty="0" smtClean="0"/>
              <a:t>Van de huidige ouderejaars studenten maakt 50% zich zorgen of veel zorgen om hun studievoortgang. Dit was vorig jaar in juni 64%. </a:t>
            </a:r>
            <a:endParaRPr lang="nl-NL" baseline="0" dirty="0" smtClean="0"/>
          </a:p>
          <a:p>
            <a:pPr marL="171450" indent="-171450">
              <a:buFont typeface="Arial" panose="020B0604020202020204" pitchFamily="34" charset="0"/>
              <a:buChar char="•"/>
            </a:pPr>
            <a:endParaRPr lang="nl-NL" baseline="0" dirty="0" smtClean="0"/>
          </a:p>
          <a:p>
            <a:pPr marL="171450" indent="-171450">
              <a:buFont typeface="Arial" panose="020B0604020202020204" pitchFamily="34" charset="0"/>
              <a:buChar char="•"/>
            </a:pPr>
            <a:r>
              <a:rPr lang="nl-NL" baseline="0" dirty="0" smtClean="0"/>
              <a:t>We zien dus dat de zorgen wat afnemen, wellicht door de verbeterstappen in het onderwijs die er weer zijn gezet de afgelopen maanden. Maar met name het aandeel ouderejaars dat zich nog steeds zorgen maakt blijft hoog. </a:t>
            </a:r>
            <a:endParaRPr lang="nl-NL" baseline="0" dirty="0" smtClean="0"/>
          </a:p>
          <a:p>
            <a:pPr marL="171450" indent="-171450">
              <a:buFont typeface="Arial" panose="020B0604020202020204" pitchFamily="34" charset="0"/>
              <a:buChar char="•"/>
            </a:pPr>
            <a:endParaRPr lang="nl-NL" baseline="0" dirty="0" smtClean="0"/>
          </a:p>
          <a:p>
            <a:pPr marL="171450" indent="-171450">
              <a:buFont typeface="Arial" panose="020B0604020202020204" pitchFamily="34" charset="0"/>
              <a:buChar char="•"/>
            </a:pPr>
            <a:r>
              <a:rPr lang="nl-NL" baseline="0" dirty="0" smtClean="0"/>
              <a:t>Als we kijken naar in hoeverre de studenten het gevoel hebben dat ze een goede studie-aanpak hebben gevonden in deze tijd, geeft 58% van de eerstejaars studenten aan dat dat zo is, en maar 39% van de ouderejaars studenten, terwijl dit in juni voor beide groepen 41% was. We zien ook hier dus wederom een positieve verandering voor eerstejaars, waar die voor ouderejaars achterblijft. </a:t>
            </a:r>
            <a:endParaRPr lang="nl-NL" baseline="0" dirty="0" smtClean="0"/>
          </a:p>
          <a:p>
            <a:pPr marL="171450" indent="-171450">
              <a:buFont typeface="Arial" panose="020B0604020202020204" pitchFamily="34" charset="0"/>
              <a:buChar char="•"/>
            </a:pPr>
            <a:endParaRPr lang="nl-NL" baseline="0" dirty="0" smtClean="0"/>
          </a:p>
          <a:p>
            <a:pPr marL="171450" indent="-171450">
              <a:buFont typeface="Arial" panose="020B0604020202020204" pitchFamily="34" charset="0"/>
              <a:buChar char="•"/>
            </a:pPr>
            <a:r>
              <a:rPr lang="nl-NL" baseline="0" dirty="0" smtClean="0"/>
              <a:t>Een vraag specifiek voor de ouderejaars studenten die bezig zijn met een stage of hun afstuderen, laat ook zien dat er geen grote veranderingen zijn in de beleving van deze studenten betreffende hun stage of afstuderen inrichten met de beperkingen van deze tijd. Waar in juni 41.6% </a:t>
            </a:r>
            <a:r>
              <a:rPr lang="nl-NL" baseline="0" dirty="0" err="1" smtClean="0"/>
              <a:t>meedenkendheid</a:t>
            </a:r>
            <a:r>
              <a:rPr lang="nl-NL" baseline="0" dirty="0" smtClean="0"/>
              <a:t> ervaarde, is dat nu 46%. </a:t>
            </a:r>
          </a:p>
        </p:txBody>
      </p:sp>
      <p:sp>
        <p:nvSpPr>
          <p:cNvPr id="4" name="Tijdelijke aanduiding voor dianummer 3"/>
          <p:cNvSpPr>
            <a:spLocks noGrp="1"/>
          </p:cNvSpPr>
          <p:nvPr>
            <p:ph type="sldNum" sz="quarter" idx="10"/>
          </p:nvPr>
        </p:nvSpPr>
        <p:spPr/>
        <p:txBody>
          <a:bodyPr/>
          <a:lstStyle/>
          <a:p>
            <a:fld id="{138ABE2E-621C-5C4E-A155-8FB9D216AC83}" type="slidenum">
              <a:rPr lang="nl-NL" smtClean="0"/>
              <a:t>8</a:t>
            </a:fld>
            <a:endParaRPr lang="nl-NL"/>
          </a:p>
        </p:txBody>
      </p:sp>
    </p:spTree>
    <p:extLst>
      <p:ext uri="{BB962C8B-B14F-4D97-AF65-F5344CB8AC3E}">
        <p14:creationId xmlns:p14="http://schemas.microsoft.com/office/powerpoint/2010/main" val="4169749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Fontys had gedurende een periode van vijf jaar (2013-2017) te maken met een teruglopende instroom. In deze zelfde periode liep ook het aantal langstudeerders (5</a:t>
            </a:r>
            <a:r>
              <a:rPr lang="nl-NL" sz="1200" kern="1200" baseline="30000" dirty="0" smtClean="0">
                <a:solidFill>
                  <a:schemeClr val="tx1"/>
                </a:solidFill>
                <a:effectLst/>
                <a:latin typeface="+mn-lt"/>
                <a:ea typeface="+mn-ea"/>
                <a:cs typeface="+mn-cs"/>
              </a:rPr>
              <a:t>e</a:t>
            </a:r>
            <a:r>
              <a:rPr lang="nl-NL" sz="1200" kern="1200" dirty="0" smtClean="0">
                <a:solidFill>
                  <a:schemeClr val="tx1"/>
                </a:solidFill>
                <a:effectLst/>
                <a:latin typeface="+mn-lt"/>
                <a:ea typeface="+mn-ea"/>
                <a:cs typeface="+mn-cs"/>
              </a:rPr>
              <a:t> inschrijfjaar en langer) gestaag op. De trend van dalende instroom is gekeerd in 2018-2019, de trend van het toenemend aantal langstudeerders in 2019-2020. Dit</a:t>
            </a:r>
            <a:r>
              <a:rPr lang="nl-NL" sz="1200" kern="1200" baseline="0" dirty="0" smtClean="0">
                <a:solidFill>
                  <a:schemeClr val="tx1"/>
                </a:solidFill>
                <a:effectLst/>
                <a:latin typeface="+mn-lt"/>
                <a:ea typeface="+mn-ea"/>
                <a:cs typeface="+mn-cs"/>
              </a:rPr>
              <a:t> betekent dat de populatie in 2020-2021 voor het tweede opeenvolgende jaar “verjongt” (meer instroom, minder langstudeerders).</a:t>
            </a:r>
            <a:br>
              <a:rPr lang="nl-NL" sz="1200" kern="1200" baseline="0" dirty="0" smtClean="0">
                <a:solidFill>
                  <a:schemeClr val="tx1"/>
                </a:solidFill>
                <a:effectLst/>
                <a:latin typeface="+mn-lt"/>
                <a:ea typeface="+mn-ea"/>
                <a:cs typeface="+mn-cs"/>
              </a:rPr>
            </a:br>
            <a:endParaRPr lang="nl-NL" sz="1200" kern="1200" baseline="0" dirty="0" smtClean="0">
              <a:solidFill>
                <a:schemeClr val="tx1"/>
              </a:solidFill>
              <a:effectLst/>
              <a:latin typeface="+mn-lt"/>
              <a:ea typeface="+mn-ea"/>
              <a:cs typeface="+mn-cs"/>
            </a:endParaRPr>
          </a:p>
          <a:p>
            <a:pPr marL="171450" indent="-171450">
              <a:buFont typeface="Arial" panose="020B0604020202020204" pitchFamily="34" charset="0"/>
              <a:buChar char="•"/>
            </a:pPr>
            <a:r>
              <a:rPr lang="nl-NL" dirty="0" smtClean="0"/>
              <a:t>In totaal vielen</a:t>
            </a:r>
            <a:r>
              <a:rPr lang="nl-NL" baseline="0" dirty="0" smtClean="0"/>
              <a:t> er 5.135 studenten uit in 2019-2020 tegen 6.045 een studiejaar eerder. Met name het uitgestelde bindend studieadvies is van invloed geweest.</a:t>
            </a:r>
            <a:endParaRPr lang="nl-NL" dirty="0"/>
          </a:p>
        </p:txBody>
      </p:sp>
      <p:sp>
        <p:nvSpPr>
          <p:cNvPr id="4" name="Tijdelijke aanduiding voor dianummer 3"/>
          <p:cNvSpPr>
            <a:spLocks noGrp="1"/>
          </p:cNvSpPr>
          <p:nvPr>
            <p:ph type="sldNum" sz="quarter" idx="10"/>
          </p:nvPr>
        </p:nvSpPr>
        <p:spPr/>
        <p:txBody>
          <a:bodyPr/>
          <a:lstStyle/>
          <a:p>
            <a:fld id="{138ABE2E-621C-5C4E-A155-8FB9D216AC83}" type="slidenum">
              <a:rPr lang="nl-NL" smtClean="0"/>
              <a:t>9</a:t>
            </a:fld>
            <a:endParaRPr lang="nl-NL"/>
          </a:p>
        </p:txBody>
      </p:sp>
    </p:spTree>
    <p:extLst>
      <p:ext uri="{BB962C8B-B14F-4D97-AF65-F5344CB8AC3E}">
        <p14:creationId xmlns:p14="http://schemas.microsoft.com/office/powerpoint/2010/main" val="34471882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kern="1200" dirty="0" smtClean="0">
                <a:solidFill>
                  <a:schemeClr val="tx1"/>
                </a:solidFill>
                <a:effectLst/>
                <a:latin typeface="+mn-lt"/>
                <a:ea typeface="+mn-ea"/>
                <a:cs typeface="+mn-cs"/>
              </a:rPr>
              <a:t>Het diplomarendement is gestegen, er is sprake van een trendbreuk. Voltijd bachelor diploma in 4 jaar rendement van cohort 2016 (grotendeels afgestudeerd tijdens de coronacrisis) bereikt met 28,4% het hoogste niveau sinds instroomjaar 2009.</a:t>
            </a:r>
          </a:p>
          <a:p>
            <a:endParaRPr lang="nl-NL" dirty="0"/>
          </a:p>
        </p:txBody>
      </p:sp>
      <p:sp>
        <p:nvSpPr>
          <p:cNvPr id="4" name="Tijdelijke aanduiding voor dianummer 3"/>
          <p:cNvSpPr>
            <a:spLocks noGrp="1"/>
          </p:cNvSpPr>
          <p:nvPr>
            <p:ph type="sldNum" sz="quarter" idx="10"/>
          </p:nvPr>
        </p:nvSpPr>
        <p:spPr/>
        <p:txBody>
          <a:bodyPr/>
          <a:lstStyle/>
          <a:p>
            <a:fld id="{138ABE2E-621C-5C4E-A155-8FB9D216AC83}" type="slidenum">
              <a:rPr lang="nl-NL" smtClean="0"/>
              <a:t>10</a:t>
            </a:fld>
            <a:endParaRPr lang="nl-NL"/>
          </a:p>
        </p:txBody>
      </p:sp>
    </p:spTree>
    <p:extLst>
      <p:ext uri="{BB962C8B-B14F-4D97-AF65-F5344CB8AC3E}">
        <p14:creationId xmlns:p14="http://schemas.microsoft.com/office/powerpoint/2010/main" val="16587730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kern="1200" dirty="0" smtClean="0">
                <a:solidFill>
                  <a:schemeClr val="tx1"/>
                </a:solidFill>
                <a:effectLst/>
                <a:latin typeface="+mn-lt"/>
                <a:ea typeface="+mn-ea"/>
                <a:cs typeface="+mn-cs"/>
              </a:rPr>
              <a:t>Studiepunten vormen een bovengemiddeld interessant gegeven. Helaas zijn analyses op studiepunten lastig en niet zonder risico. Een en ander heeft te maken met de decentrale inrichting van studievoortgangsadministraties en verschillen tussen instituten onderling voor wat betreft  de wijze van registeren. </a:t>
            </a:r>
            <a:br>
              <a:rPr lang="nl-NL" sz="1200" kern="1200" dirty="0" smtClean="0">
                <a:solidFill>
                  <a:schemeClr val="tx1"/>
                </a:solidFill>
                <a:effectLst/>
                <a:latin typeface="+mn-lt"/>
                <a:ea typeface="+mn-ea"/>
                <a:cs typeface="+mn-cs"/>
              </a:rPr>
            </a:br>
            <a:endParaRPr lang="nl-NL"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kern="1200" dirty="0" smtClean="0">
                <a:solidFill>
                  <a:schemeClr val="tx1"/>
                </a:solidFill>
                <a:effectLst/>
                <a:latin typeface="+mn-lt"/>
                <a:ea typeface="+mn-ea"/>
                <a:cs typeface="+mn-cs"/>
              </a:rPr>
              <a:t>In  de tabel wordt toch enig inzicht gegeven in de ontwikkeling van het aantal behaalde  studiepunten over de verschillende studiejaren. Dit is gedaan op basis van het gemiddeld aantal studiepunten per student. Hierin zijn alle in het betreffende studiejaar actieve studenten, ongeacht hun instroomjaar, meegenomen. Er is wel gefilterd op studenten die in het betreffende studiejaar minstens 4 ECTS hebben behaald.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We zien dat het gemiddeld aantal ECTS in 2019 een laagste punt bereikt. Dit gebeurt binnen een neergaande trend, die de afgelopen studiejaren was gestabiliseerd. Het is verleidelijk om parallellen te trekken met de propedeuse en diploma rendementen. Door de aard van de data is dit echter niet goed mogelijk. Al lijkt het aannemelijk dat vertraging zich meer aan het begin van de studie heeft afgespeeld (paragraaf 4.2 daling P-rendement), dan op het einde van de studie (paragraaf 5.1 stijging diploma rendement).  </a:t>
            </a:r>
            <a:br>
              <a:rPr lang="nl-NL" sz="1200" kern="1200" dirty="0" smtClean="0">
                <a:solidFill>
                  <a:schemeClr val="tx1"/>
                </a:solidFill>
                <a:effectLst/>
                <a:latin typeface="+mn-lt"/>
                <a:ea typeface="+mn-ea"/>
                <a:cs typeface="+mn-cs"/>
              </a:rPr>
            </a:br>
            <a:r>
              <a:rPr lang="nl-NL" sz="1200" kern="1200" dirty="0" smtClean="0">
                <a:solidFill>
                  <a:schemeClr val="tx1"/>
                </a:solidFill>
                <a:effectLst/>
                <a:latin typeface="+mn-lt"/>
                <a:ea typeface="+mn-ea"/>
                <a:cs typeface="+mn-cs"/>
              </a:rPr>
              <a:t>Wat in de tabel opvalt is dat vooral in sectoren waarbij “persoonlijke interactie” een grotere rol speelt (Gezondheidszorg, Onderwijs en Taal en Cultuur) in studiejaar 2019 dieptepunten zijn gezet voor wat betreft het gemiddeld aantal behaalde ECTS.</a:t>
            </a:r>
          </a:p>
          <a:p>
            <a:r>
              <a:rPr lang="nl-NL" sz="1200" kern="1200" dirty="0" smtClean="0">
                <a:solidFill>
                  <a:schemeClr val="tx1"/>
                </a:solidFill>
                <a:effectLst/>
                <a:latin typeface="+mn-lt"/>
                <a:ea typeface="+mn-ea"/>
                <a:cs typeface="+mn-cs"/>
              </a:rPr>
              <a:t>Wanneer we bovenstaande tabel zouden weergeven voor uitsluitend bachelor verandert het beeld niet, wel worden de scores marginaal hoger. Hetzelfde geldt wanneer we zouden kijken naar uitsluitend bachelor voltijd. De scores worden dan nog een fractie hoger, waarbij ook de neergaande trend iets scherper wordt (consolidatie periode verdwijnt).</a:t>
            </a:r>
            <a:endParaRPr lang="nl-NL" dirty="0"/>
          </a:p>
        </p:txBody>
      </p:sp>
      <p:sp>
        <p:nvSpPr>
          <p:cNvPr id="4" name="Tijdelijke aanduiding voor dianummer 3"/>
          <p:cNvSpPr>
            <a:spLocks noGrp="1"/>
          </p:cNvSpPr>
          <p:nvPr>
            <p:ph type="sldNum" sz="quarter" idx="10"/>
          </p:nvPr>
        </p:nvSpPr>
        <p:spPr/>
        <p:txBody>
          <a:bodyPr/>
          <a:lstStyle/>
          <a:p>
            <a:fld id="{138ABE2E-621C-5C4E-A155-8FB9D216AC83}" type="slidenum">
              <a:rPr lang="nl-NL" smtClean="0"/>
              <a:t>11</a:t>
            </a:fld>
            <a:endParaRPr lang="nl-NL"/>
          </a:p>
        </p:txBody>
      </p:sp>
    </p:spTree>
    <p:extLst>
      <p:ext uri="{BB962C8B-B14F-4D97-AF65-F5344CB8AC3E}">
        <p14:creationId xmlns:p14="http://schemas.microsoft.com/office/powerpoint/2010/main" val="36684510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171450" indent="-171450">
              <a:buFont typeface="Arial" panose="020B0604020202020204" pitchFamily="34" charset="0"/>
              <a:buChar char="•"/>
            </a:pPr>
            <a:r>
              <a:rPr lang="nl-NL" dirty="0" smtClean="0"/>
              <a:t>Om een ruwe</a:t>
            </a:r>
            <a:r>
              <a:rPr lang="nl-NL" baseline="0" dirty="0" smtClean="0"/>
              <a:t> indicatie te krijgen hoe het met hun welzijn is, kunnen we kijken naar één vraag gesteld in de Corona vragenlijst en wat welzijnsvariabelen in de Startthermometer zoals stress, geluk en studiedruk. </a:t>
            </a:r>
            <a:endParaRPr lang="nl-NL" baseline="0" dirty="0" smtClean="0"/>
          </a:p>
          <a:p>
            <a:pPr marL="171450" indent="-171450">
              <a:buFont typeface="Arial" panose="020B0604020202020204" pitchFamily="34" charset="0"/>
              <a:buChar char="•"/>
            </a:pPr>
            <a:endParaRPr lang="nl-NL" baseline="0" dirty="0" smtClean="0"/>
          </a:p>
          <a:p>
            <a:pPr marL="171450" indent="-171450">
              <a:buFont typeface="Arial" panose="020B0604020202020204" pitchFamily="34" charset="0"/>
              <a:buChar char="•"/>
            </a:pPr>
            <a:r>
              <a:rPr lang="nl-NL" baseline="0" dirty="0" smtClean="0"/>
              <a:t>In </a:t>
            </a:r>
            <a:r>
              <a:rPr lang="nl-NL" baseline="0" dirty="0" smtClean="0"/>
              <a:t>de Coronavragenlijst hebben we de studenten gevraagd of het in de huidige situatie rondom het coronavirus, in het algemeen goed met hen gaat</a:t>
            </a:r>
            <a:r>
              <a:rPr lang="nl-NL" baseline="0" dirty="0" smtClean="0"/>
              <a:t>.</a:t>
            </a:r>
          </a:p>
          <a:p>
            <a:pPr marL="171450" indent="-171450">
              <a:buFont typeface="Arial" panose="020B0604020202020204" pitchFamily="34" charset="0"/>
              <a:buChar char="•"/>
            </a:pPr>
            <a:endParaRPr lang="nl-NL" baseline="0" dirty="0" smtClean="0"/>
          </a:p>
          <a:p>
            <a:pPr marL="171450" indent="-171450">
              <a:buFont typeface="Arial" panose="020B0604020202020204" pitchFamily="34" charset="0"/>
              <a:buChar char="•"/>
            </a:pPr>
            <a:r>
              <a:rPr lang="nl-NL" baseline="0" dirty="0" smtClean="0"/>
              <a:t>In de Startthermometer vragen we de eerstejaars studenten hoe vaak en hoeveel stress ze ervaren door hun studie. </a:t>
            </a:r>
            <a:endParaRPr lang="nl-NL" baseline="0" dirty="0" smtClean="0"/>
          </a:p>
          <a:p>
            <a:pPr marL="171450" indent="-171450">
              <a:buFont typeface="Arial" panose="020B0604020202020204" pitchFamily="34" charset="0"/>
              <a:buChar char="•"/>
            </a:pPr>
            <a:endParaRPr lang="nl-NL" baseline="0" dirty="0" smtClean="0"/>
          </a:p>
          <a:p>
            <a:pPr marL="171450" indent="-171450">
              <a:buFont typeface="Arial" panose="020B0604020202020204" pitchFamily="34" charset="0"/>
              <a:buChar char="•"/>
            </a:pPr>
            <a:r>
              <a:rPr lang="nl-NL" baseline="0" dirty="0" smtClean="0"/>
              <a:t>Wanneer </a:t>
            </a:r>
            <a:r>
              <a:rPr lang="nl-NL" baseline="0" dirty="0" smtClean="0"/>
              <a:t>we de resultaten van de Startthermometer van afgelopen november vergelijken met die van het jaar ervoor, zien we dat er geen hele grote verschillen zijn in de stressniveaus van de studenten. studenten hebben gemiddeld iets vaker en iets meer stress dan de Eerstejaars van vorig jaar, maar dit zijn geen substantiële percentuele verschillen. </a:t>
            </a:r>
            <a:endParaRPr lang="nl-NL" baseline="0" dirty="0" smtClean="0"/>
          </a:p>
        </p:txBody>
      </p:sp>
      <p:sp>
        <p:nvSpPr>
          <p:cNvPr id="4" name="Tijdelijke aanduiding voor dianummer 3"/>
          <p:cNvSpPr>
            <a:spLocks noGrp="1"/>
          </p:cNvSpPr>
          <p:nvPr>
            <p:ph type="sldNum" sz="quarter" idx="10"/>
          </p:nvPr>
        </p:nvSpPr>
        <p:spPr/>
        <p:txBody>
          <a:bodyPr/>
          <a:lstStyle/>
          <a:p>
            <a:fld id="{138ABE2E-621C-5C4E-A155-8FB9D216AC83}" type="slidenum">
              <a:rPr lang="nl-NL" smtClean="0"/>
              <a:t>12</a:t>
            </a:fld>
            <a:endParaRPr lang="nl-NL"/>
          </a:p>
        </p:txBody>
      </p:sp>
    </p:spTree>
    <p:extLst>
      <p:ext uri="{BB962C8B-B14F-4D97-AF65-F5344CB8AC3E}">
        <p14:creationId xmlns:p14="http://schemas.microsoft.com/office/powerpoint/2010/main" val="3462139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sz="2800"/>
            </a:lvl1pPr>
          </a:lstStyle>
          <a:p>
            <a:r>
              <a:rPr lang="nl-NL" dirty="0" smtClean="0"/>
              <a:t>Titel </a:t>
            </a:r>
            <a:r>
              <a:rPr lang="nl-NL" dirty="0" err="1" smtClean="0"/>
              <a:t>volgblad</a:t>
            </a:r>
            <a:r>
              <a:rPr lang="nl-NL" dirty="0" smtClean="0"/>
              <a:t> </a:t>
            </a:r>
            <a:r>
              <a:rPr lang="nl-NL" dirty="0" err="1" smtClean="0"/>
              <a:t>Arial</a:t>
            </a:r>
            <a:r>
              <a:rPr lang="nl-NL" dirty="0" smtClean="0"/>
              <a:t> 28pt</a:t>
            </a:r>
            <a:endParaRPr lang="nl-NL" dirty="0"/>
          </a:p>
        </p:txBody>
      </p:sp>
      <p:sp>
        <p:nvSpPr>
          <p:cNvPr id="3" name="Tijdelijke aanduiding voor inhoud 2"/>
          <p:cNvSpPr>
            <a:spLocks noGrp="1"/>
          </p:cNvSpPr>
          <p:nvPr>
            <p:ph idx="1" hasCustomPrompt="1"/>
          </p:nvPr>
        </p:nvSpPr>
        <p:spPr/>
        <p:txBody>
          <a:bodyPr/>
          <a:lstStyle>
            <a:lvl1pPr>
              <a:defRPr sz="2400">
                <a:latin typeface="Arial"/>
                <a:cs typeface="Arial"/>
              </a:defRPr>
            </a:lvl1pPr>
            <a:lvl2pPr>
              <a:defRPr sz="2000"/>
            </a:lvl2pPr>
          </a:lstStyle>
          <a:p>
            <a:pPr lvl="0"/>
            <a:r>
              <a:rPr lang="nl-NL" dirty="0" smtClean="0"/>
              <a:t>Klik om de tekststijl van het sjabloon te bewerken</a:t>
            </a:r>
          </a:p>
          <a:p>
            <a:pPr lvl="1"/>
            <a:r>
              <a:rPr lang="nl-NL" dirty="0" smtClean="0"/>
              <a:t>Tweede niveau</a:t>
            </a:r>
          </a:p>
        </p:txBody>
      </p:sp>
      <p:sp>
        <p:nvSpPr>
          <p:cNvPr id="7" name="Tijdelijke aanduiding voor voettekst 4"/>
          <p:cNvSpPr>
            <a:spLocks noGrp="1"/>
          </p:cNvSpPr>
          <p:nvPr>
            <p:ph type="ftr" sz="quarter" idx="11"/>
          </p:nvPr>
        </p:nvSpPr>
        <p:spPr>
          <a:xfrm>
            <a:off x="1912139" y="4630341"/>
            <a:ext cx="4870548" cy="273844"/>
          </a:xfrm>
          <a:prstGeom prst="rect">
            <a:avLst/>
          </a:prstGeom>
        </p:spPr>
        <p:txBody>
          <a:bodyPr/>
          <a:lstStyle/>
          <a:p>
            <a:endParaRPr lang="nl-NL" dirty="0"/>
          </a:p>
        </p:txBody>
      </p:sp>
      <p:sp>
        <p:nvSpPr>
          <p:cNvPr id="8" name="Tijdelijke aanduiding voor dianummer 5"/>
          <p:cNvSpPr>
            <a:spLocks noGrp="1"/>
          </p:cNvSpPr>
          <p:nvPr>
            <p:ph type="sldNum" sz="quarter" idx="12"/>
          </p:nvPr>
        </p:nvSpPr>
        <p:spPr>
          <a:xfrm>
            <a:off x="6970292" y="4641986"/>
            <a:ext cx="829797" cy="273844"/>
          </a:xfrm>
          <a:prstGeom prst="rect">
            <a:avLst/>
          </a:prstGeom>
        </p:spPr>
        <p:txBody>
          <a:bodyPr/>
          <a:lstStyle/>
          <a:p>
            <a:fld id="{CC1A7FFB-7E9A-E347-8F80-8E2C647B3625}" type="slidenum">
              <a:rPr lang="nl-NL"/>
              <a:t>‹nr.›</a:t>
            </a:fld>
            <a:endParaRPr lang="nl-NL"/>
          </a:p>
        </p:txBody>
      </p:sp>
    </p:spTree>
    <p:extLst>
      <p:ext uri="{BB962C8B-B14F-4D97-AF65-F5344CB8AC3E}">
        <p14:creationId xmlns:p14="http://schemas.microsoft.com/office/powerpoint/2010/main" val="4130621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normAutofit/>
          </a:bodyPr>
          <a:lstStyle>
            <a:lvl1pPr>
              <a:defRPr sz="2800"/>
            </a:lvl1pPr>
          </a:lstStyle>
          <a:p>
            <a:r>
              <a:rPr lang="nl-NL" dirty="0" smtClean="0"/>
              <a:t>Titel </a:t>
            </a:r>
            <a:r>
              <a:rPr lang="nl-NL" dirty="0" err="1" smtClean="0"/>
              <a:t>volgblad</a:t>
            </a:r>
            <a:r>
              <a:rPr lang="nl-NL" dirty="0" smtClean="0"/>
              <a:t> </a:t>
            </a:r>
            <a:r>
              <a:rPr lang="nl-NL" dirty="0" err="1" smtClean="0"/>
              <a:t>Arial</a:t>
            </a:r>
            <a:r>
              <a:rPr lang="nl-NL" dirty="0" smtClean="0"/>
              <a:t> 28pt</a:t>
            </a:r>
            <a:endParaRPr lang="nl-NL" dirty="0"/>
          </a:p>
        </p:txBody>
      </p:sp>
      <p:sp>
        <p:nvSpPr>
          <p:cNvPr id="3" name="Tijdelijke aanduiding voor inhoud 2"/>
          <p:cNvSpPr>
            <a:spLocks noGrp="1"/>
          </p:cNvSpPr>
          <p:nvPr>
            <p:ph sz="half" idx="1"/>
          </p:nvPr>
        </p:nvSpPr>
        <p:spPr>
          <a:xfrm>
            <a:off x="457200" y="1200151"/>
            <a:ext cx="4038600" cy="2894954"/>
          </a:xfrm>
        </p:spPr>
        <p:txBody>
          <a:bodyPr>
            <a:normAutofit/>
          </a:bodyPr>
          <a:lstStyle>
            <a:lvl1pPr>
              <a:defRPr sz="2000">
                <a:latin typeface="Arial"/>
                <a:cs typeface="Arial"/>
              </a:defRPr>
            </a:lvl1pPr>
            <a:lvl2pPr>
              <a:defRPr sz="1800">
                <a:latin typeface="Arial"/>
                <a:cs typeface="Arial"/>
              </a:defRPr>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Tekststijl van het model bewerken</a:t>
            </a:r>
          </a:p>
          <a:p>
            <a:pPr lvl="1"/>
            <a:r>
              <a:rPr lang="nl-NL" smtClean="0"/>
              <a:t>Tweede niveau</a:t>
            </a:r>
          </a:p>
        </p:txBody>
      </p:sp>
      <p:sp>
        <p:nvSpPr>
          <p:cNvPr id="4" name="Tijdelijke aanduiding voor inhoud 3"/>
          <p:cNvSpPr>
            <a:spLocks noGrp="1"/>
          </p:cNvSpPr>
          <p:nvPr>
            <p:ph sz="half" idx="2"/>
          </p:nvPr>
        </p:nvSpPr>
        <p:spPr>
          <a:xfrm>
            <a:off x="4648200" y="1200150"/>
            <a:ext cx="4038600" cy="2894955"/>
          </a:xfrm>
        </p:spPr>
        <p:txBody>
          <a:bodyPr>
            <a:normAutofit/>
          </a:bodyPr>
          <a:lstStyle>
            <a:lvl1pPr>
              <a:defRPr sz="2000">
                <a:latin typeface="Arial"/>
                <a:cs typeface="Arial"/>
              </a:defRPr>
            </a:lvl1pPr>
            <a:lvl2pPr>
              <a:defRPr sz="1800">
                <a:latin typeface="Arial"/>
                <a:cs typeface="Arial"/>
              </a:defRPr>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Tekststijl van het model bewerken</a:t>
            </a:r>
          </a:p>
          <a:p>
            <a:pPr lvl="1"/>
            <a:r>
              <a:rPr lang="nl-NL" smtClean="0"/>
              <a:t>Tweede niveau</a:t>
            </a:r>
          </a:p>
        </p:txBody>
      </p:sp>
      <p:sp>
        <p:nvSpPr>
          <p:cNvPr id="8" name="Tijdelijke aanduiding voor voettekst 4"/>
          <p:cNvSpPr>
            <a:spLocks noGrp="1"/>
          </p:cNvSpPr>
          <p:nvPr>
            <p:ph type="ftr" sz="quarter" idx="11"/>
          </p:nvPr>
        </p:nvSpPr>
        <p:spPr>
          <a:xfrm>
            <a:off x="1912139" y="4630341"/>
            <a:ext cx="4870548" cy="273844"/>
          </a:xfrm>
          <a:prstGeom prst="rect">
            <a:avLst/>
          </a:prstGeom>
        </p:spPr>
        <p:txBody>
          <a:bodyPr/>
          <a:lstStyle/>
          <a:p>
            <a:endParaRPr lang="nl-NL" dirty="0"/>
          </a:p>
        </p:txBody>
      </p:sp>
      <p:sp>
        <p:nvSpPr>
          <p:cNvPr id="9" name="Tijdelijke aanduiding voor dianummer 5"/>
          <p:cNvSpPr>
            <a:spLocks noGrp="1"/>
          </p:cNvSpPr>
          <p:nvPr>
            <p:ph type="sldNum" sz="quarter" idx="12"/>
          </p:nvPr>
        </p:nvSpPr>
        <p:spPr>
          <a:xfrm>
            <a:off x="6970292" y="4641986"/>
            <a:ext cx="829797" cy="273844"/>
          </a:xfrm>
          <a:prstGeom prst="rect">
            <a:avLst/>
          </a:prstGeom>
        </p:spPr>
        <p:txBody>
          <a:bodyPr/>
          <a:lstStyle/>
          <a:p>
            <a:fld id="{CC1A7FFB-7E9A-E347-8F80-8E2C647B3625}" type="slidenum">
              <a:rPr lang="nl-NL"/>
              <a:t>‹nr.›</a:t>
            </a:fld>
            <a:endParaRPr lang="nl-NL"/>
          </a:p>
        </p:txBody>
      </p:sp>
    </p:spTree>
    <p:extLst>
      <p:ext uri="{BB962C8B-B14F-4D97-AF65-F5344CB8AC3E}">
        <p14:creationId xmlns:p14="http://schemas.microsoft.com/office/powerpoint/2010/main" val="298027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normAutofit/>
          </a:bodyPr>
          <a:lstStyle>
            <a:lvl1pPr>
              <a:defRPr sz="2800"/>
            </a:lvl1pPr>
          </a:lstStyle>
          <a:p>
            <a:r>
              <a:rPr lang="nl-NL" dirty="0" smtClean="0"/>
              <a:t>Titel </a:t>
            </a:r>
            <a:r>
              <a:rPr lang="nl-NL" dirty="0" err="1" smtClean="0"/>
              <a:t>volgblad</a:t>
            </a:r>
            <a:r>
              <a:rPr lang="nl-NL" dirty="0" smtClean="0"/>
              <a:t> </a:t>
            </a:r>
            <a:r>
              <a:rPr lang="nl-NL" dirty="0" err="1" smtClean="0"/>
              <a:t>Arial</a:t>
            </a:r>
            <a:r>
              <a:rPr lang="nl-NL" dirty="0" smtClean="0"/>
              <a:t> 28pt</a:t>
            </a:r>
            <a:endParaRPr lang="nl-NL" dirty="0"/>
          </a:p>
        </p:txBody>
      </p:sp>
      <p:sp>
        <p:nvSpPr>
          <p:cNvPr id="4" name="Tijdelijke aanduiding voor inhoud 3"/>
          <p:cNvSpPr>
            <a:spLocks noGrp="1"/>
          </p:cNvSpPr>
          <p:nvPr>
            <p:ph sz="half" idx="2"/>
          </p:nvPr>
        </p:nvSpPr>
        <p:spPr>
          <a:xfrm>
            <a:off x="457200" y="1285598"/>
            <a:ext cx="4040188" cy="2962275"/>
          </a:xfrm>
        </p:spPr>
        <p:txBody>
          <a:bodyPr>
            <a:normAutofit/>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Tekststijl van het model bewerken</a:t>
            </a:r>
          </a:p>
        </p:txBody>
      </p:sp>
      <p:sp>
        <p:nvSpPr>
          <p:cNvPr id="6" name="Tijdelijke aanduiding voor inhoud 5"/>
          <p:cNvSpPr>
            <a:spLocks noGrp="1"/>
          </p:cNvSpPr>
          <p:nvPr>
            <p:ph sz="quarter" idx="4"/>
          </p:nvPr>
        </p:nvSpPr>
        <p:spPr>
          <a:xfrm>
            <a:off x="4645025" y="1285598"/>
            <a:ext cx="4041775" cy="2962275"/>
          </a:xfrm>
        </p:spPr>
        <p:txBody>
          <a:bodyPr>
            <a:normAutofit/>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Tekststijl van het model bewerken</a:t>
            </a:r>
          </a:p>
        </p:txBody>
      </p:sp>
      <p:sp>
        <p:nvSpPr>
          <p:cNvPr id="7" name="Tijdelijke aanduiding voor datum 6"/>
          <p:cNvSpPr>
            <a:spLocks noGrp="1"/>
          </p:cNvSpPr>
          <p:nvPr>
            <p:ph type="dt" sz="half" idx="10"/>
          </p:nvPr>
        </p:nvSpPr>
        <p:spPr>
          <a:xfrm>
            <a:off x="457200" y="4767263"/>
            <a:ext cx="2133600" cy="274637"/>
          </a:xfrm>
          <a:prstGeom prst="rect">
            <a:avLst/>
          </a:prstGeom>
        </p:spPr>
        <p:txBody>
          <a:bodyPr/>
          <a:lstStyle/>
          <a:p>
            <a:fld id="{4ED2B493-C1EE-714C-B8A9-F38F4D8CE6E7}" type="datetimeFigureOut">
              <a:rPr lang="nl-NL" smtClean="0"/>
              <a:t>11-12-2020</a:t>
            </a:fld>
            <a:endParaRPr lang="nl-NL" dirty="0"/>
          </a:p>
        </p:txBody>
      </p:sp>
      <p:sp>
        <p:nvSpPr>
          <p:cNvPr id="8" name="Tijdelijke aanduiding voor voettekst 7"/>
          <p:cNvSpPr>
            <a:spLocks noGrp="1"/>
          </p:cNvSpPr>
          <p:nvPr>
            <p:ph type="ftr" sz="quarter" idx="11"/>
          </p:nvPr>
        </p:nvSpPr>
        <p:spPr>
          <a:xfrm>
            <a:off x="1738642" y="4767263"/>
            <a:ext cx="4281158" cy="274637"/>
          </a:xfrm>
          <a:prstGeom prst="rect">
            <a:avLst/>
          </a:prstGeom>
        </p:spPr>
        <p:txBody>
          <a:bodyPr/>
          <a:lstStyle/>
          <a:p>
            <a:endParaRPr lang="nl-NL"/>
          </a:p>
        </p:txBody>
      </p:sp>
      <p:sp>
        <p:nvSpPr>
          <p:cNvPr id="9" name="Tijdelijke aanduiding voor dianummer 8"/>
          <p:cNvSpPr>
            <a:spLocks noGrp="1"/>
          </p:cNvSpPr>
          <p:nvPr>
            <p:ph type="sldNum" sz="quarter" idx="12"/>
          </p:nvPr>
        </p:nvSpPr>
        <p:spPr>
          <a:xfrm>
            <a:off x="6553200" y="4767263"/>
            <a:ext cx="1610267" cy="274637"/>
          </a:xfrm>
          <a:prstGeom prst="rect">
            <a:avLst/>
          </a:prstGeom>
        </p:spPr>
        <p:txBody>
          <a:bodyPr/>
          <a:lstStyle/>
          <a:p>
            <a:fld id="{F3BC6476-EA18-C04A-BD06-B622CA55CE7C}" type="slidenum">
              <a:rPr lang="nl-NL" smtClean="0"/>
              <a:t>‹nr.›</a:t>
            </a:fld>
            <a:endParaRPr lang="nl-NL"/>
          </a:p>
        </p:txBody>
      </p:sp>
    </p:spTree>
    <p:extLst>
      <p:ext uri="{BB962C8B-B14F-4D97-AF65-F5344CB8AC3E}">
        <p14:creationId xmlns:p14="http://schemas.microsoft.com/office/powerpoint/2010/main" val="3578157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3600450"/>
            <a:ext cx="5486400" cy="425450"/>
          </a:xfrm>
        </p:spPr>
        <p:txBody>
          <a:bodyPr anchor="b">
            <a:noAutofit/>
          </a:bodyPr>
          <a:lstStyle>
            <a:lvl1pPr algn="l">
              <a:defRPr sz="2000" b="1"/>
            </a:lvl1pPr>
          </a:lstStyle>
          <a:p>
            <a:r>
              <a:rPr lang="nl-NL" smtClean="0"/>
              <a:t>Klik om de stijl te bewerken</a:t>
            </a:r>
            <a:endParaRPr lang="nl-NL" dirty="0"/>
          </a:p>
        </p:txBody>
      </p:sp>
      <p:sp>
        <p:nvSpPr>
          <p:cNvPr id="3" name="Tijdelijke aanduiding voor afbeelding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nl-NL" dirty="0"/>
          </a:p>
        </p:txBody>
      </p:sp>
      <p:sp>
        <p:nvSpPr>
          <p:cNvPr id="4" name="Tijdelijke aanduiding voor tekst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Tree>
    <p:extLst>
      <p:ext uri="{BB962C8B-B14F-4D97-AF65-F5344CB8AC3E}">
        <p14:creationId xmlns:p14="http://schemas.microsoft.com/office/powerpoint/2010/main" val="3220939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Titelblad_NL">
    <p:spTree>
      <p:nvGrpSpPr>
        <p:cNvPr id="1" name=""/>
        <p:cNvGrpSpPr/>
        <p:nvPr/>
      </p:nvGrpSpPr>
      <p:grpSpPr>
        <a:xfrm>
          <a:off x="0" y="0"/>
          <a:ext cx="0" cy="0"/>
          <a:chOff x="0" y="0"/>
          <a:chExt cx="0" cy="0"/>
        </a:xfrm>
      </p:grpSpPr>
      <p:pic>
        <p:nvPicPr>
          <p:cNvPr id="3" name="Afbeelding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7" y="2029"/>
            <a:ext cx="9134075" cy="5139440"/>
          </a:xfrm>
          <a:prstGeom prst="rect">
            <a:avLst/>
          </a:prstGeom>
        </p:spPr>
      </p:pic>
      <p:sp>
        <p:nvSpPr>
          <p:cNvPr id="9" name="Tijdelijke aanduiding voor voettekst 5"/>
          <p:cNvSpPr>
            <a:spLocks noGrp="1"/>
          </p:cNvSpPr>
          <p:nvPr>
            <p:ph type="ftr" sz="quarter" idx="11"/>
          </p:nvPr>
        </p:nvSpPr>
        <p:spPr>
          <a:xfrm>
            <a:off x="1492468" y="4630341"/>
            <a:ext cx="6366115" cy="273844"/>
          </a:xfrm>
          <a:prstGeom prst="rect">
            <a:avLst/>
          </a:prstGeom>
        </p:spPr>
        <p:txBody>
          <a:bodyPr/>
          <a:lstStyle>
            <a:lvl1pPr>
              <a:defRPr>
                <a:solidFill>
                  <a:srgbClr val="FFFFFF"/>
                </a:solidFill>
              </a:defRPr>
            </a:lvl1pPr>
          </a:lstStyle>
          <a:p>
            <a:endParaRPr lang="nl-NL" dirty="0"/>
          </a:p>
        </p:txBody>
      </p:sp>
      <p:sp>
        <p:nvSpPr>
          <p:cNvPr id="10" name="Tijdelijke aanduiding voor dianummer 6"/>
          <p:cNvSpPr>
            <a:spLocks noGrp="1"/>
          </p:cNvSpPr>
          <p:nvPr>
            <p:ph type="sldNum" sz="quarter" idx="12"/>
          </p:nvPr>
        </p:nvSpPr>
        <p:spPr>
          <a:xfrm>
            <a:off x="8046189" y="4641986"/>
            <a:ext cx="829797" cy="273844"/>
          </a:xfrm>
          <a:prstGeom prst="rect">
            <a:avLst/>
          </a:prstGeom>
        </p:spPr>
        <p:txBody>
          <a:bodyPr/>
          <a:lstStyle>
            <a:lvl1pPr>
              <a:defRPr>
                <a:solidFill>
                  <a:srgbClr val="FFFFFF"/>
                </a:solidFill>
              </a:defRPr>
            </a:lvl1pPr>
          </a:lstStyle>
          <a:p>
            <a:fld id="{CC1A7FFB-7E9A-E347-8F80-8E2C647B3625}" type="slidenum">
              <a:rPr lang="nl-NL"/>
              <a:pPr/>
              <a:t>‹nr.›</a:t>
            </a:fld>
            <a:endParaRPr lang="nl-NL"/>
          </a:p>
        </p:txBody>
      </p:sp>
      <p:sp>
        <p:nvSpPr>
          <p:cNvPr id="2" name="Titel 1"/>
          <p:cNvSpPr>
            <a:spLocks noGrp="1"/>
          </p:cNvSpPr>
          <p:nvPr>
            <p:ph type="title"/>
          </p:nvPr>
        </p:nvSpPr>
        <p:spPr>
          <a:xfrm>
            <a:off x="1492468" y="1400775"/>
            <a:ext cx="7383518" cy="857250"/>
          </a:xfrm>
        </p:spPr>
        <p:txBody>
          <a:bodyPr/>
          <a:lstStyle/>
          <a:p>
            <a:r>
              <a:rPr lang="nl-NL" smtClean="0"/>
              <a:t>Klik om de stijl te bewerken</a:t>
            </a:r>
            <a:endParaRPr lang="nl-NL" dirty="0"/>
          </a:p>
        </p:txBody>
      </p:sp>
      <p:sp>
        <p:nvSpPr>
          <p:cNvPr id="12" name="Tijdelijke aanduiding voor inhoud 2"/>
          <p:cNvSpPr>
            <a:spLocks noGrp="1"/>
          </p:cNvSpPr>
          <p:nvPr>
            <p:ph idx="1" hasCustomPrompt="1"/>
          </p:nvPr>
        </p:nvSpPr>
        <p:spPr>
          <a:xfrm>
            <a:off x="1492468" y="2221509"/>
            <a:ext cx="7383518" cy="2192807"/>
          </a:xfrm>
        </p:spPr>
        <p:txBody>
          <a:bodyPr/>
          <a:lstStyle>
            <a:lvl1pPr>
              <a:defRPr sz="2400">
                <a:latin typeface="Arial"/>
                <a:cs typeface="Arial"/>
              </a:defRPr>
            </a:lvl1pPr>
            <a:lvl2pPr>
              <a:defRPr sz="2000"/>
            </a:lvl2pPr>
          </a:lstStyle>
          <a:p>
            <a:pPr lvl="0"/>
            <a:r>
              <a:rPr lang="nl-NL" dirty="0" smtClean="0"/>
              <a:t>Klik om de tekststijl van het sjabloon te bewerken</a:t>
            </a:r>
          </a:p>
          <a:p>
            <a:pPr lvl="1"/>
            <a:r>
              <a:rPr lang="nl-NL" dirty="0" smtClean="0"/>
              <a:t>Tweede niveau</a:t>
            </a:r>
          </a:p>
        </p:txBody>
      </p:sp>
    </p:spTree>
    <p:extLst>
      <p:ext uri="{BB962C8B-B14F-4D97-AF65-F5344CB8AC3E}">
        <p14:creationId xmlns:p14="http://schemas.microsoft.com/office/powerpoint/2010/main" val="348047937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elblad_NL">
    <p:spTree>
      <p:nvGrpSpPr>
        <p:cNvPr id="1" name=""/>
        <p:cNvGrpSpPr/>
        <p:nvPr/>
      </p:nvGrpSpPr>
      <p:grpSpPr>
        <a:xfrm>
          <a:off x="0" y="0"/>
          <a:ext cx="0" cy="0"/>
          <a:chOff x="0" y="0"/>
          <a:chExt cx="0" cy="0"/>
        </a:xfrm>
      </p:grpSpPr>
      <p:pic>
        <p:nvPicPr>
          <p:cNvPr id="3" name="Afbeelding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7" y="2029"/>
            <a:ext cx="9134075" cy="5139439"/>
          </a:xfrm>
          <a:prstGeom prst="rect">
            <a:avLst/>
          </a:prstGeom>
        </p:spPr>
      </p:pic>
      <p:sp>
        <p:nvSpPr>
          <p:cNvPr id="9" name="Tijdelijke aanduiding voor voettekst 5"/>
          <p:cNvSpPr>
            <a:spLocks noGrp="1"/>
          </p:cNvSpPr>
          <p:nvPr>
            <p:ph type="ftr" sz="quarter" idx="11"/>
          </p:nvPr>
        </p:nvSpPr>
        <p:spPr>
          <a:xfrm>
            <a:off x="1492468" y="4630341"/>
            <a:ext cx="6366115" cy="273844"/>
          </a:xfrm>
          <a:prstGeom prst="rect">
            <a:avLst/>
          </a:prstGeom>
        </p:spPr>
        <p:txBody>
          <a:bodyPr/>
          <a:lstStyle>
            <a:lvl1pPr>
              <a:defRPr>
                <a:solidFill>
                  <a:srgbClr val="FFFFFF"/>
                </a:solidFill>
              </a:defRPr>
            </a:lvl1pPr>
          </a:lstStyle>
          <a:p>
            <a:endParaRPr lang="nl-NL" dirty="0"/>
          </a:p>
        </p:txBody>
      </p:sp>
      <p:sp>
        <p:nvSpPr>
          <p:cNvPr id="10" name="Tijdelijke aanduiding voor dianummer 6"/>
          <p:cNvSpPr>
            <a:spLocks noGrp="1"/>
          </p:cNvSpPr>
          <p:nvPr>
            <p:ph type="sldNum" sz="quarter" idx="12"/>
          </p:nvPr>
        </p:nvSpPr>
        <p:spPr>
          <a:xfrm>
            <a:off x="8046189" y="4641986"/>
            <a:ext cx="829797" cy="273844"/>
          </a:xfrm>
          <a:prstGeom prst="rect">
            <a:avLst/>
          </a:prstGeom>
        </p:spPr>
        <p:txBody>
          <a:bodyPr/>
          <a:lstStyle>
            <a:lvl1pPr>
              <a:defRPr>
                <a:solidFill>
                  <a:srgbClr val="FFFFFF"/>
                </a:solidFill>
              </a:defRPr>
            </a:lvl1pPr>
          </a:lstStyle>
          <a:p>
            <a:fld id="{CC1A7FFB-7E9A-E347-8F80-8E2C647B3625}" type="slidenum">
              <a:rPr lang="nl-NL"/>
              <a:pPr/>
              <a:t>‹nr.›</a:t>
            </a:fld>
            <a:endParaRPr lang="nl-NL"/>
          </a:p>
        </p:txBody>
      </p:sp>
      <p:sp>
        <p:nvSpPr>
          <p:cNvPr id="2" name="Titel 1"/>
          <p:cNvSpPr>
            <a:spLocks noGrp="1"/>
          </p:cNvSpPr>
          <p:nvPr>
            <p:ph type="title"/>
          </p:nvPr>
        </p:nvSpPr>
        <p:spPr>
          <a:xfrm>
            <a:off x="1492468" y="1400775"/>
            <a:ext cx="7383518" cy="857250"/>
          </a:xfrm>
        </p:spPr>
        <p:txBody>
          <a:bodyPr/>
          <a:lstStyle/>
          <a:p>
            <a:r>
              <a:rPr lang="nl-NL" smtClean="0"/>
              <a:t>Klik om de stijl te bewerken</a:t>
            </a:r>
            <a:endParaRPr lang="nl-NL" dirty="0"/>
          </a:p>
        </p:txBody>
      </p:sp>
      <p:sp>
        <p:nvSpPr>
          <p:cNvPr id="12" name="Tijdelijke aanduiding voor inhoud 2"/>
          <p:cNvSpPr>
            <a:spLocks noGrp="1"/>
          </p:cNvSpPr>
          <p:nvPr>
            <p:ph idx="1" hasCustomPrompt="1"/>
          </p:nvPr>
        </p:nvSpPr>
        <p:spPr>
          <a:xfrm>
            <a:off x="1492468" y="2221509"/>
            <a:ext cx="7383518" cy="2192807"/>
          </a:xfrm>
        </p:spPr>
        <p:txBody>
          <a:bodyPr/>
          <a:lstStyle>
            <a:lvl1pPr>
              <a:defRPr sz="2400">
                <a:latin typeface="Arial"/>
                <a:cs typeface="Arial"/>
              </a:defRPr>
            </a:lvl1pPr>
            <a:lvl2pPr>
              <a:defRPr sz="2000"/>
            </a:lvl2pPr>
          </a:lstStyle>
          <a:p>
            <a:pPr lvl="0"/>
            <a:r>
              <a:rPr lang="nl-NL" dirty="0" smtClean="0"/>
              <a:t>Klik om de tekststijl van het sjabloon te bewerken</a:t>
            </a:r>
          </a:p>
          <a:p>
            <a:pPr lvl="1"/>
            <a:r>
              <a:rPr lang="nl-NL" dirty="0" smtClean="0"/>
              <a:t>Tweede niveau</a:t>
            </a:r>
          </a:p>
        </p:txBody>
      </p:sp>
    </p:spTree>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wee objecten">
    <p:spTree>
      <p:nvGrpSpPr>
        <p:cNvPr id="1" name=""/>
        <p:cNvGrpSpPr/>
        <p:nvPr/>
      </p:nvGrpSpPr>
      <p:grpSpPr>
        <a:xfrm>
          <a:off x="0" y="0"/>
          <a:ext cx="0" cy="0"/>
          <a:chOff x="0" y="0"/>
          <a:chExt cx="0" cy="0"/>
        </a:xfrm>
      </p:grpSpPr>
      <p:pic>
        <p:nvPicPr>
          <p:cNvPr id="7" name="Afbeelding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24" y="2029"/>
            <a:ext cx="9134075" cy="5139440"/>
          </a:xfrm>
          <a:prstGeom prst="rect">
            <a:avLst/>
          </a:prstGeom>
        </p:spPr>
      </p:pic>
      <p:sp>
        <p:nvSpPr>
          <p:cNvPr id="8" name="Tijdelijke aanduiding voor voettekst 4"/>
          <p:cNvSpPr>
            <a:spLocks noGrp="1"/>
          </p:cNvSpPr>
          <p:nvPr>
            <p:ph type="ftr" sz="quarter" idx="11"/>
          </p:nvPr>
        </p:nvSpPr>
        <p:spPr>
          <a:xfrm>
            <a:off x="1676400" y="4630341"/>
            <a:ext cx="6182182" cy="273844"/>
          </a:xfrm>
          <a:prstGeom prst="rect">
            <a:avLst/>
          </a:prstGeom>
        </p:spPr>
        <p:txBody>
          <a:bodyPr/>
          <a:lstStyle/>
          <a:p>
            <a:endParaRPr lang="nl-NL" dirty="0"/>
          </a:p>
        </p:txBody>
      </p:sp>
      <p:sp>
        <p:nvSpPr>
          <p:cNvPr id="9" name="Tijdelijke aanduiding voor dianummer 5"/>
          <p:cNvSpPr>
            <a:spLocks noGrp="1"/>
          </p:cNvSpPr>
          <p:nvPr>
            <p:ph type="sldNum" sz="quarter" idx="12"/>
          </p:nvPr>
        </p:nvSpPr>
        <p:spPr>
          <a:xfrm>
            <a:off x="8046187" y="4641986"/>
            <a:ext cx="829797" cy="273844"/>
          </a:xfrm>
          <a:prstGeom prst="rect">
            <a:avLst/>
          </a:prstGeom>
        </p:spPr>
        <p:txBody>
          <a:bodyPr/>
          <a:lstStyle/>
          <a:p>
            <a:fld id="{CC1A7FFB-7E9A-E347-8F80-8E2C647B3625}" type="slidenum">
              <a:rPr lang="nl-NL"/>
              <a:t>‹nr.›</a:t>
            </a:fld>
            <a:endParaRPr lang="nl-NL"/>
          </a:p>
        </p:txBody>
      </p:sp>
      <p:sp>
        <p:nvSpPr>
          <p:cNvPr id="13" name="Titel 1"/>
          <p:cNvSpPr>
            <a:spLocks noGrp="1"/>
          </p:cNvSpPr>
          <p:nvPr>
            <p:ph type="title"/>
          </p:nvPr>
        </p:nvSpPr>
        <p:spPr>
          <a:xfrm>
            <a:off x="1676400" y="1204346"/>
            <a:ext cx="7199586" cy="857250"/>
          </a:xfrm>
        </p:spPr>
        <p:txBody>
          <a:bodyPr/>
          <a:lstStyle>
            <a:lvl1pPr algn="r">
              <a:defRPr/>
            </a:lvl1pPr>
          </a:lstStyle>
          <a:p>
            <a:r>
              <a:rPr lang="nl-NL" smtClean="0"/>
              <a:t>Klik om de stijl te bewerken</a:t>
            </a:r>
            <a:endParaRPr lang="nl-NL" dirty="0"/>
          </a:p>
        </p:txBody>
      </p:sp>
      <p:sp>
        <p:nvSpPr>
          <p:cNvPr id="14" name="Tijdelijke aanduiding voor inhoud 2"/>
          <p:cNvSpPr>
            <a:spLocks noGrp="1"/>
          </p:cNvSpPr>
          <p:nvPr>
            <p:ph idx="1" hasCustomPrompt="1"/>
          </p:nvPr>
        </p:nvSpPr>
        <p:spPr>
          <a:xfrm>
            <a:off x="1676400" y="2107096"/>
            <a:ext cx="7199586" cy="2447865"/>
          </a:xfrm>
        </p:spPr>
        <p:txBody>
          <a:bodyPr/>
          <a:lstStyle>
            <a:lvl1pPr algn="r">
              <a:defRPr sz="2400">
                <a:latin typeface="Arial"/>
                <a:cs typeface="Arial"/>
              </a:defRPr>
            </a:lvl1pPr>
            <a:lvl2pPr algn="r">
              <a:defRPr sz="2000"/>
            </a:lvl2pPr>
          </a:lstStyle>
          <a:p>
            <a:pPr lvl="0"/>
            <a:r>
              <a:rPr lang="nl-NL" dirty="0" smtClean="0"/>
              <a:t>Klik om de tekststijl van het sjabloon te bewerken</a:t>
            </a:r>
          </a:p>
          <a:p>
            <a:pPr lvl="1"/>
            <a:r>
              <a:rPr lang="nl-NL" dirty="0" smtClean="0"/>
              <a:t>Tweede niveau</a:t>
            </a:r>
          </a:p>
        </p:txBody>
      </p:sp>
    </p:spTree>
    <p:extLst>
      <p:ext uri="{BB962C8B-B14F-4D97-AF65-F5344CB8AC3E}">
        <p14:creationId xmlns:p14="http://schemas.microsoft.com/office/powerpoint/2010/main" val="437370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Afbeelding 6"/>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3607" y="2030"/>
            <a:ext cx="9134076" cy="5139440"/>
          </a:xfrm>
          <a:prstGeom prst="rect">
            <a:avLst/>
          </a:prstGeom>
        </p:spPr>
      </p:pic>
      <p:sp>
        <p:nvSpPr>
          <p:cNvPr id="2" name="Tijdelijke aanduiding voor titel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nl-NL" dirty="0" smtClean="0"/>
              <a:t>Titel van presentatie, </a:t>
            </a:r>
            <a:r>
              <a:rPr lang="nl-NL" dirty="0" err="1" smtClean="0"/>
              <a:t>Arial</a:t>
            </a:r>
            <a:r>
              <a:rPr lang="nl-NL" dirty="0" smtClean="0"/>
              <a:t> 32pt</a:t>
            </a:r>
            <a:endParaRPr lang="nl-NL" dirty="0"/>
          </a:p>
        </p:txBody>
      </p:sp>
      <p:sp>
        <p:nvSpPr>
          <p:cNvPr id="3" name="Tijdelijke aanduiding voor tekst 2"/>
          <p:cNvSpPr>
            <a:spLocks noGrp="1"/>
          </p:cNvSpPr>
          <p:nvPr>
            <p:ph type="body" idx="1"/>
          </p:nvPr>
        </p:nvSpPr>
        <p:spPr>
          <a:xfrm>
            <a:off x="457200" y="1200151"/>
            <a:ext cx="8229600" cy="2874582"/>
          </a:xfrm>
          <a:prstGeom prst="rect">
            <a:avLst/>
          </a:prstGeom>
        </p:spPr>
        <p:txBody>
          <a:bodyPr vert="horz" lIns="91440" tIns="45720" rIns="91440" bIns="45720" rtlCol="0">
            <a:normAutofit/>
          </a:bodyPr>
          <a:lstStyle/>
          <a:p>
            <a:pPr lvl="0"/>
            <a:r>
              <a:rPr lang="nl-NL" dirty="0" smtClean="0"/>
              <a:t>Klik om de tekststijl van het sjabloon te bewerken</a:t>
            </a:r>
          </a:p>
        </p:txBody>
      </p:sp>
      <p:sp>
        <p:nvSpPr>
          <p:cNvPr id="10" name="Tijdelijke aanduiding voor voettekst 4"/>
          <p:cNvSpPr>
            <a:spLocks noGrp="1"/>
          </p:cNvSpPr>
          <p:nvPr>
            <p:ph type="ftr" sz="quarter" idx="3"/>
          </p:nvPr>
        </p:nvSpPr>
        <p:spPr>
          <a:xfrm>
            <a:off x="1912139" y="4630341"/>
            <a:ext cx="4870548" cy="273844"/>
          </a:xfrm>
          <a:prstGeom prst="rect">
            <a:avLst/>
          </a:prstGeom>
        </p:spPr>
        <p:txBody>
          <a:bodyPr vert="horz" lIns="91440" tIns="45720" rIns="91440" bIns="45720" rtlCol="0" anchor="ctr"/>
          <a:lstStyle>
            <a:lvl1pPr algn="ctr">
              <a:defRPr sz="1200">
                <a:solidFill>
                  <a:schemeClr val="tx1">
                    <a:tint val="75000"/>
                  </a:schemeClr>
                </a:solidFill>
                <a:latin typeface="Arial"/>
                <a:cs typeface="Arial"/>
              </a:defRPr>
            </a:lvl1pPr>
          </a:lstStyle>
          <a:p>
            <a:endParaRPr lang="nl-NL" dirty="0"/>
          </a:p>
        </p:txBody>
      </p:sp>
      <p:sp>
        <p:nvSpPr>
          <p:cNvPr id="11" name="Tijdelijke aanduiding voor dianummer 5"/>
          <p:cNvSpPr>
            <a:spLocks noGrp="1"/>
          </p:cNvSpPr>
          <p:nvPr>
            <p:ph type="sldNum" sz="quarter" idx="4"/>
          </p:nvPr>
        </p:nvSpPr>
        <p:spPr>
          <a:xfrm>
            <a:off x="6970292" y="4641986"/>
            <a:ext cx="829797" cy="273844"/>
          </a:xfrm>
          <a:prstGeom prst="rect">
            <a:avLst/>
          </a:prstGeom>
        </p:spPr>
        <p:txBody>
          <a:bodyPr vert="horz" lIns="91440" tIns="45720" rIns="91440" bIns="45720" rtlCol="0" anchor="ctr"/>
          <a:lstStyle>
            <a:lvl1pPr algn="r">
              <a:defRPr sz="1200">
                <a:solidFill>
                  <a:schemeClr val="tx1">
                    <a:tint val="75000"/>
                  </a:schemeClr>
                </a:solidFill>
                <a:latin typeface="Arial"/>
                <a:cs typeface="Arial"/>
              </a:defRPr>
            </a:lvl1pPr>
          </a:lstStyle>
          <a:p>
            <a:fld id="{CC1A7FFB-7E9A-E347-8F80-8E2C647B3625}" type="slidenum">
              <a:rPr lang="nl-NL" smtClean="0"/>
              <a:pPr/>
              <a:t>‹nr.›</a:t>
            </a:fld>
            <a:endParaRPr lang="nl-NL" dirty="0"/>
          </a:p>
        </p:txBody>
      </p:sp>
    </p:spTree>
    <p:extLst>
      <p:ext uri="{BB962C8B-B14F-4D97-AF65-F5344CB8AC3E}">
        <p14:creationId xmlns:p14="http://schemas.microsoft.com/office/powerpoint/2010/main" val="3299562382"/>
      </p:ext>
    </p:extLst>
  </p:cSld>
  <p:clrMap bg1="lt1" tx1="dk1" bg2="lt2" tx2="dk2" accent1="accent1" accent2="accent2" accent3="accent3" accent4="accent4" accent5="accent5" accent6="accent6" hlink="hlink" folHlink="folHlink"/>
  <p:sldLayoutIdLst>
    <p:sldLayoutId id="2147483823" r:id="rId1"/>
    <p:sldLayoutId id="2147483825" r:id="rId2"/>
    <p:sldLayoutId id="2147483826" r:id="rId3"/>
    <p:sldLayoutId id="2147483830" r:id="rId4"/>
    <p:sldLayoutId id="2147483831" r:id="rId5"/>
    <p:sldLayoutId id="2147483833" r:id="rId6"/>
    <p:sldLayoutId id="2147483832" r:id="rId7"/>
  </p:sldLayoutIdLst>
  <p:txStyles>
    <p:titleStyle>
      <a:lvl1pPr algn="l" defTabSz="457200" rtl="0" eaLnBrk="1" latinLnBrk="0" hangingPunct="1">
        <a:spcBef>
          <a:spcPct val="0"/>
        </a:spcBef>
        <a:buNone/>
        <a:defRPr sz="3200" b="1" kern="1200" baseline="0">
          <a:solidFill>
            <a:srgbClr val="660066"/>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9.xml"/><Relationship Id="rId7"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chart" Target="../charts/chart12.xml"/><Relationship Id="rId5" Type="http://schemas.openxmlformats.org/officeDocument/2006/relationships/chart" Target="../charts/chart11.xml"/><Relationship Id="rId4" Type="http://schemas.openxmlformats.org/officeDocument/2006/relationships/chart" Target="../charts/chart10.xml"/></Relationships>
</file>

<file path=ppt/slides/_rels/slide1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fontys.nl/onderzoekstudiesucce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8" Type="http://schemas.openxmlformats.org/officeDocument/2006/relationships/chart" Target="../charts/chart6.xml"/><Relationship Id="rId3" Type="http://schemas.openxmlformats.org/officeDocument/2006/relationships/chart" Target="../charts/chart1.xml"/><Relationship Id="rId7" Type="http://schemas.openxmlformats.org/officeDocument/2006/relationships/chart" Target="../charts/chart5.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Corona in cijfers</a:t>
            </a:r>
          </a:p>
        </p:txBody>
      </p:sp>
      <p:sp>
        <p:nvSpPr>
          <p:cNvPr id="3" name="Tijdelijke aanduiding voor inhoud 2"/>
          <p:cNvSpPr>
            <a:spLocks noGrp="1"/>
          </p:cNvSpPr>
          <p:nvPr>
            <p:ph idx="1"/>
          </p:nvPr>
        </p:nvSpPr>
        <p:spPr/>
        <p:txBody>
          <a:bodyPr anchor="b">
            <a:normAutofit lnSpcReduction="10000"/>
          </a:bodyPr>
          <a:lstStyle/>
          <a:p>
            <a:pPr marL="0" indent="0">
              <a:buNone/>
            </a:pPr>
            <a:r>
              <a:rPr lang="nl-NL" sz="2000" dirty="0"/>
              <a:t>Academy Studiesucces </a:t>
            </a:r>
            <a:r>
              <a:rPr lang="nl-NL" sz="2000" dirty="0" smtClean="0"/>
              <a:t>- 11 </a:t>
            </a:r>
            <a:r>
              <a:rPr lang="nl-NL" sz="2000" dirty="0"/>
              <a:t>december</a:t>
            </a:r>
          </a:p>
          <a:p>
            <a:pPr marL="0" indent="0">
              <a:buNone/>
            </a:pPr>
            <a:endParaRPr lang="nl-NL" sz="2000" dirty="0" smtClean="0"/>
          </a:p>
          <a:p>
            <a:pPr marL="0" indent="0">
              <a:buNone/>
            </a:pPr>
            <a:endParaRPr lang="nl-NL" sz="2000" dirty="0"/>
          </a:p>
          <a:p>
            <a:pPr marL="0" indent="0">
              <a:buNone/>
            </a:pPr>
            <a:r>
              <a:rPr lang="nl-NL" sz="2000" dirty="0" smtClean="0"/>
              <a:t>Yuri van Antwerpen</a:t>
            </a:r>
          </a:p>
          <a:p>
            <a:pPr marL="0" indent="0">
              <a:buNone/>
            </a:pPr>
            <a:r>
              <a:rPr lang="nl-NL" sz="2000" dirty="0" smtClean="0"/>
              <a:t>Linda Oosterwijk</a:t>
            </a:r>
          </a:p>
          <a:p>
            <a:pPr marL="0" indent="0">
              <a:buNone/>
            </a:pPr>
            <a:r>
              <a:rPr lang="nl-NL" sz="2000" dirty="0" smtClean="0"/>
              <a:t>Hans Slaghuis</a:t>
            </a:r>
            <a:endParaRPr lang="nl-NL" sz="2000" dirty="0"/>
          </a:p>
        </p:txBody>
      </p:sp>
      <p:pic>
        <p:nvPicPr>
          <p:cNvPr id="4" name="Afbeelding 3"/>
          <p:cNvPicPr>
            <a:picLocks noChangeAspect="1"/>
          </p:cNvPicPr>
          <p:nvPr/>
        </p:nvPicPr>
        <p:blipFill>
          <a:blip r:embed="rId2"/>
          <a:stretch>
            <a:fillRect/>
          </a:stretch>
        </p:blipFill>
        <p:spPr>
          <a:xfrm>
            <a:off x="5747207" y="3134017"/>
            <a:ext cx="3028571" cy="1514286"/>
          </a:xfrm>
          <a:prstGeom prst="rect">
            <a:avLst/>
          </a:prstGeom>
        </p:spPr>
      </p:pic>
    </p:spTree>
    <p:extLst>
      <p:ext uri="{BB962C8B-B14F-4D97-AF65-F5344CB8AC3E}">
        <p14:creationId xmlns:p14="http://schemas.microsoft.com/office/powerpoint/2010/main" val="498681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smtClean="0"/>
              <a:t>Verbeterd diplomarendement</a:t>
            </a:r>
            <a:endParaRPr lang="nl-NL" dirty="0"/>
          </a:p>
        </p:txBody>
      </p:sp>
      <p:sp>
        <p:nvSpPr>
          <p:cNvPr id="3" name="Tijdelijke aanduiding voor inhoud 2"/>
          <p:cNvSpPr>
            <a:spLocks noGrp="1"/>
          </p:cNvSpPr>
          <p:nvPr>
            <p:ph sz="half" idx="1"/>
          </p:nvPr>
        </p:nvSpPr>
        <p:spPr>
          <a:xfrm>
            <a:off x="597876" y="1279671"/>
            <a:ext cx="7913078" cy="2958612"/>
          </a:xfrm>
        </p:spPr>
        <p:txBody>
          <a:bodyPr>
            <a:noAutofit/>
          </a:bodyPr>
          <a:lstStyle/>
          <a:p>
            <a:r>
              <a:rPr lang="nl-NL" sz="1800" dirty="0" smtClean="0">
                <a:latin typeface="+mn-lt"/>
              </a:rPr>
              <a:t>Bachelor cohort 2016 heeft een belangrijk aandeel in de groep afstudeerders tijdens de coronacrisis.</a:t>
            </a:r>
            <a:br>
              <a:rPr lang="nl-NL" sz="1800" dirty="0" smtClean="0">
                <a:latin typeface="+mn-lt"/>
              </a:rPr>
            </a:br>
            <a:endParaRPr lang="nl-NL" sz="1800" dirty="0" smtClean="0">
              <a:latin typeface="+mn-lt"/>
            </a:endParaRPr>
          </a:p>
          <a:p>
            <a:r>
              <a:rPr lang="nl-NL" sz="1800" dirty="0" smtClean="0">
                <a:latin typeface="+mn-lt"/>
              </a:rPr>
              <a:t>Het “diploma in 4 jaar” rendement toont een trendbreuk</a:t>
            </a:r>
            <a:r>
              <a:rPr lang="nl-NL" sz="1800" dirty="0">
                <a:latin typeface="+mn-lt"/>
                <a:sym typeface="Wingdings" panose="05000000000000000000" pitchFamily="2" charset="2"/>
              </a:rPr>
              <a:t>:</a:t>
            </a:r>
            <a:r>
              <a:rPr lang="nl-NL" sz="1800" dirty="0" smtClean="0">
                <a:latin typeface="+mn-lt"/>
                <a:sym typeface="Wingdings" panose="05000000000000000000" pitchFamily="2" charset="2"/>
              </a:rPr>
              <a:t/>
            </a:r>
            <a:br>
              <a:rPr lang="nl-NL" sz="1800" dirty="0" smtClean="0">
                <a:latin typeface="+mn-lt"/>
                <a:sym typeface="Wingdings" panose="05000000000000000000" pitchFamily="2" charset="2"/>
              </a:rPr>
            </a:br>
            <a:r>
              <a:rPr lang="nl-NL" sz="1800" dirty="0" smtClean="0">
                <a:latin typeface="+mn-lt"/>
                <a:sym typeface="Wingdings" panose="05000000000000000000" pitchFamily="2" charset="2"/>
              </a:rPr>
              <a:t>- totale cohort ca 30%, hoogste sinds cohort 2011</a:t>
            </a:r>
            <a:br>
              <a:rPr lang="nl-NL" sz="1800" dirty="0" smtClean="0">
                <a:latin typeface="+mn-lt"/>
                <a:sym typeface="Wingdings" panose="05000000000000000000" pitchFamily="2" charset="2"/>
              </a:rPr>
            </a:br>
            <a:r>
              <a:rPr lang="nl-NL" sz="1800" dirty="0" smtClean="0">
                <a:latin typeface="+mn-lt"/>
                <a:sym typeface="Wingdings" panose="05000000000000000000" pitchFamily="2" charset="2"/>
              </a:rPr>
              <a:t>- voltijd ca 28,5%, hoogste sinds cohort 2009</a:t>
            </a:r>
            <a:br>
              <a:rPr lang="nl-NL" sz="1800" dirty="0" smtClean="0">
                <a:latin typeface="+mn-lt"/>
                <a:sym typeface="Wingdings" panose="05000000000000000000" pitchFamily="2" charset="2"/>
              </a:rPr>
            </a:br>
            <a:r>
              <a:rPr lang="nl-NL" sz="1800" dirty="0" smtClean="0">
                <a:latin typeface="+mn-lt"/>
                <a:sym typeface="Wingdings" panose="05000000000000000000" pitchFamily="2" charset="2"/>
              </a:rPr>
              <a:t>- deeltijd ca 37%, hoogste sinds cohort 2013</a:t>
            </a:r>
            <a:br>
              <a:rPr lang="nl-NL" sz="1800" dirty="0" smtClean="0">
                <a:latin typeface="+mn-lt"/>
                <a:sym typeface="Wingdings" panose="05000000000000000000" pitchFamily="2" charset="2"/>
              </a:rPr>
            </a:br>
            <a:endParaRPr lang="nl-NL" sz="1800" dirty="0" smtClean="0">
              <a:latin typeface="+mn-lt"/>
              <a:sym typeface="Wingdings" panose="05000000000000000000" pitchFamily="2" charset="2"/>
            </a:endParaRPr>
          </a:p>
          <a:p>
            <a:r>
              <a:rPr lang="nl-NL" sz="1800" dirty="0" smtClean="0">
                <a:latin typeface="+mn-lt"/>
              </a:rPr>
              <a:t>Fenomeen doet zich bij groot aantal instituten voor, verband met coronacrisis is onduidelijk.</a:t>
            </a:r>
            <a:endParaRPr lang="nl-NL" sz="1800" dirty="0">
              <a:latin typeface="+mn-lt"/>
            </a:endParaRPr>
          </a:p>
        </p:txBody>
      </p:sp>
      <p:pic>
        <p:nvPicPr>
          <p:cNvPr id="7" name="Afbeelding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7559" y="0"/>
            <a:ext cx="2306441" cy="1317966"/>
          </a:xfrm>
          <a:prstGeom prst="rect">
            <a:avLst/>
          </a:prstGeom>
        </p:spPr>
      </p:pic>
    </p:spTree>
    <p:extLst>
      <p:ext uri="{BB962C8B-B14F-4D97-AF65-F5344CB8AC3E}">
        <p14:creationId xmlns:p14="http://schemas.microsoft.com/office/powerpoint/2010/main" val="3079257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Gemiddeld aantal studiepunten</a:t>
            </a:r>
            <a:endParaRPr lang="nl-NL" dirty="0"/>
          </a:p>
        </p:txBody>
      </p:sp>
      <p:sp>
        <p:nvSpPr>
          <p:cNvPr id="3" name="Tijdelijke aanduiding voor inhoud 2"/>
          <p:cNvSpPr>
            <a:spLocks noGrp="1"/>
          </p:cNvSpPr>
          <p:nvPr>
            <p:ph sz="half" idx="1"/>
          </p:nvPr>
        </p:nvSpPr>
        <p:spPr>
          <a:xfrm>
            <a:off x="206679" y="1063625"/>
            <a:ext cx="8085551" cy="2894954"/>
          </a:xfrm>
        </p:spPr>
        <p:txBody>
          <a:bodyPr>
            <a:normAutofit lnSpcReduction="10000"/>
          </a:bodyPr>
          <a:lstStyle/>
          <a:p>
            <a:r>
              <a:rPr lang="nl-NL" dirty="0" smtClean="0"/>
              <a:t>Analyses op studiepunten zijn lastig en niet zonder risico</a:t>
            </a:r>
          </a:p>
          <a:p>
            <a:r>
              <a:rPr lang="nl-NL" dirty="0"/>
              <a:t>H</a:t>
            </a:r>
            <a:r>
              <a:rPr lang="nl-NL" dirty="0" smtClean="0"/>
              <a:t>et </a:t>
            </a:r>
            <a:r>
              <a:rPr lang="nl-NL" dirty="0"/>
              <a:t>gemiddeld aantal ECTS in 2019 een laagste punt </a:t>
            </a:r>
            <a:r>
              <a:rPr lang="nl-NL" dirty="0" smtClean="0"/>
              <a:t>in jaren bereikt.</a:t>
            </a:r>
          </a:p>
          <a:p>
            <a:r>
              <a:rPr lang="nl-NL" dirty="0" smtClean="0"/>
              <a:t>Het lijkt aannemelijk </a:t>
            </a:r>
            <a:r>
              <a:rPr lang="nl-NL" dirty="0"/>
              <a:t>dat vertraging zich meer aan het begin van de studie heeft afgespeeld </a:t>
            </a:r>
            <a:r>
              <a:rPr lang="nl-NL" dirty="0" smtClean="0"/>
              <a:t>dan </a:t>
            </a:r>
            <a:r>
              <a:rPr lang="nl-NL" dirty="0"/>
              <a:t>op het einde van de </a:t>
            </a:r>
            <a:r>
              <a:rPr lang="nl-NL" dirty="0" smtClean="0"/>
              <a:t>studie</a:t>
            </a:r>
          </a:p>
          <a:p>
            <a:r>
              <a:rPr lang="nl-NL" dirty="0"/>
              <a:t>S</a:t>
            </a:r>
            <a:r>
              <a:rPr lang="nl-NL" dirty="0" smtClean="0"/>
              <a:t>ectoren </a:t>
            </a:r>
            <a:r>
              <a:rPr lang="nl-NL" dirty="0"/>
              <a:t>waarbij “persoonlijke interactie” een grotere rol speelt (Gezondheidszorg, Onderwijs en Taal en Cultuur) in studiejaar 2019 dieptepunten zijn gezet voor wat betreft het gemiddeld aantal behaalde ECTS.</a:t>
            </a:r>
            <a:endParaRPr lang="nl-NL" dirty="0" smtClean="0"/>
          </a:p>
          <a:p>
            <a:endParaRPr lang="nl-NL" dirty="0"/>
          </a:p>
        </p:txBody>
      </p:sp>
      <p:pic>
        <p:nvPicPr>
          <p:cNvPr id="5" name="Afbeelding 4"/>
          <p:cNvPicPr>
            <a:picLocks noChangeAspect="1"/>
          </p:cNvPicPr>
          <p:nvPr/>
        </p:nvPicPr>
        <p:blipFill>
          <a:blip r:embed="rId3"/>
          <a:stretch>
            <a:fillRect/>
          </a:stretch>
        </p:blipFill>
        <p:spPr>
          <a:xfrm>
            <a:off x="4082543" y="3529009"/>
            <a:ext cx="4941714" cy="1576006"/>
          </a:xfrm>
          <a:prstGeom prst="rect">
            <a:avLst/>
          </a:prstGeom>
        </p:spPr>
      </p:pic>
    </p:spTree>
    <p:extLst>
      <p:ext uri="{BB962C8B-B14F-4D97-AF65-F5344CB8AC3E}">
        <p14:creationId xmlns:p14="http://schemas.microsoft.com/office/powerpoint/2010/main" val="2175566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35661"/>
            <a:ext cx="8229600" cy="857250"/>
          </a:xfrm>
        </p:spPr>
        <p:txBody>
          <a:bodyPr>
            <a:normAutofit/>
          </a:bodyPr>
          <a:lstStyle/>
          <a:p>
            <a:r>
              <a:rPr lang="nl-NL" dirty="0" smtClean="0"/>
              <a:t>Studentbeleving m.b.t. welzijn</a:t>
            </a:r>
            <a:endParaRPr lang="nl-NL" dirty="0"/>
          </a:p>
        </p:txBody>
      </p:sp>
      <p:graphicFrame>
        <p:nvGraphicFramePr>
          <p:cNvPr id="14" name="Grafiek 13"/>
          <p:cNvGraphicFramePr>
            <a:graphicFrameLocks/>
          </p:cNvGraphicFramePr>
          <p:nvPr>
            <p:extLst>
              <p:ext uri="{D42A27DB-BD31-4B8C-83A1-F6EECF244321}">
                <p14:modId xmlns:p14="http://schemas.microsoft.com/office/powerpoint/2010/main" val="418306835"/>
              </p:ext>
            </p:extLst>
          </p:nvPr>
        </p:nvGraphicFramePr>
        <p:xfrm>
          <a:off x="188931" y="2977574"/>
          <a:ext cx="2189336" cy="1990424"/>
        </p:xfrm>
        <a:graphic>
          <a:graphicData uri="http://schemas.openxmlformats.org/drawingml/2006/chart">
            <c:chart xmlns:c="http://schemas.openxmlformats.org/drawingml/2006/chart" xmlns:r="http://schemas.openxmlformats.org/officeDocument/2006/relationships" r:id="rId3"/>
          </a:graphicData>
        </a:graphic>
      </p:graphicFrame>
      <p:sp>
        <p:nvSpPr>
          <p:cNvPr id="18" name="Titel 1"/>
          <p:cNvSpPr txBox="1">
            <a:spLocks/>
          </p:cNvSpPr>
          <p:nvPr/>
        </p:nvSpPr>
        <p:spPr>
          <a:xfrm>
            <a:off x="2004538" y="3025097"/>
            <a:ext cx="1487438" cy="416792"/>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2800" b="1" kern="1200" baseline="0">
                <a:solidFill>
                  <a:srgbClr val="660066"/>
                </a:solidFill>
                <a:latin typeface="Arial"/>
                <a:ea typeface="+mj-ea"/>
                <a:cs typeface="Arial"/>
              </a:defRPr>
            </a:lvl1pPr>
          </a:lstStyle>
          <a:p>
            <a:pPr algn="ctr"/>
            <a:r>
              <a:rPr lang="nl-NL" sz="2000" dirty="0" smtClean="0">
                <a:solidFill>
                  <a:schemeClr val="bg1">
                    <a:lumMod val="50000"/>
                  </a:schemeClr>
                </a:solidFill>
              </a:rPr>
              <a:t>2019</a:t>
            </a:r>
          </a:p>
        </p:txBody>
      </p:sp>
      <p:sp>
        <p:nvSpPr>
          <p:cNvPr id="19" name="Titel 1"/>
          <p:cNvSpPr txBox="1">
            <a:spLocks/>
          </p:cNvSpPr>
          <p:nvPr/>
        </p:nvSpPr>
        <p:spPr>
          <a:xfrm>
            <a:off x="2378267" y="3441889"/>
            <a:ext cx="1544083" cy="880247"/>
          </a:xfrm>
          <a:prstGeom prst="rect">
            <a:avLst/>
          </a:prstGeom>
        </p:spPr>
        <p:txBody>
          <a:bodyPr vert="horz" lIns="91440" tIns="45720" rIns="91440" bIns="45720" rtlCol="0" anchor="ctr">
            <a:noAutofit/>
          </a:bodyPr>
          <a:lstStyle>
            <a:lvl1pPr algn="l" defTabSz="457200" rtl="0" eaLnBrk="1" latinLnBrk="0" hangingPunct="1">
              <a:spcBef>
                <a:spcPct val="0"/>
              </a:spcBef>
              <a:buNone/>
              <a:defRPr sz="2800" b="1" kern="1200" baseline="0">
                <a:solidFill>
                  <a:srgbClr val="660066"/>
                </a:solidFill>
                <a:latin typeface="Arial"/>
                <a:ea typeface="+mj-ea"/>
                <a:cs typeface="Arial"/>
              </a:defRPr>
            </a:lvl1pPr>
          </a:lstStyle>
          <a:p>
            <a:r>
              <a:rPr lang="nl-NL" sz="1200" b="0" dirty="0" smtClean="0">
                <a:solidFill>
                  <a:schemeClr val="tx1"/>
                </a:solidFill>
              </a:rPr>
              <a:t>Nooit of zelden</a:t>
            </a:r>
          </a:p>
          <a:p>
            <a:r>
              <a:rPr lang="nl-NL" sz="1200" b="0" dirty="0" smtClean="0">
                <a:solidFill>
                  <a:schemeClr val="tx1"/>
                </a:solidFill>
              </a:rPr>
              <a:t>Soms</a:t>
            </a:r>
          </a:p>
          <a:p>
            <a:r>
              <a:rPr lang="nl-NL" sz="1200" b="0" dirty="0" smtClean="0">
                <a:solidFill>
                  <a:schemeClr val="tx1"/>
                </a:solidFill>
              </a:rPr>
              <a:t>Vaak</a:t>
            </a:r>
          </a:p>
          <a:p>
            <a:r>
              <a:rPr lang="nl-NL" sz="1200" b="0" dirty="0" smtClean="0">
                <a:solidFill>
                  <a:schemeClr val="tx1"/>
                </a:solidFill>
              </a:rPr>
              <a:t>Zeer vaak</a:t>
            </a:r>
          </a:p>
        </p:txBody>
      </p:sp>
      <p:sp>
        <p:nvSpPr>
          <p:cNvPr id="20" name="Titel 1"/>
          <p:cNvSpPr txBox="1">
            <a:spLocks/>
          </p:cNvSpPr>
          <p:nvPr/>
        </p:nvSpPr>
        <p:spPr>
          <a:xfrm>
            <a:off x="3491976" y="3449941"/>
            <a:ext cx="1544083" cy="880247"/>
          </a:xfrm>
          <a:prstGeom prst="rect">
            <a:avLst/>
          </a:prstGeom>
        </p:spPr>
        <p:txBody>
          <a:bodyPr vert="horz" lIns="91440" tIns="45720" rIns="91440" bIns="45720" rtlCol="0" anchor="ctr">
            <a:noAutofit/>
          </a:bodyPr>
          <a:lstStyle>
            <a:lvl1pPr algn="l" defTabSz="457200" rtl="0" eaLnBrk="1" latinLnBrk="0" hangingPunct="1">
              <a:spcBef>
                <a:spcPct val="0"/>
              </a:spcBef>
              <a:buNone/>
              <a:defRPr sz="2800" b="1" kern="1200" baseline="0">
                <a:solidFill>
                  <a:srgbClr val="660066"/>
                </a:solidFill>
                <a:latin typeface="Arial"/>
                <a:ea typeface="+mj-ea"/>
                <a:cs typeface="Arial"/>
              </a:defRPr>
            </a:lvl1pPr>
          </a:lstStyle>
          <a:p>
            <a:r>
              <a:rPr lang="nl-NL" sz="1200" dirty="0" smtClean="0">
                <a:solidFill>
                  <a:schemeClr val="tx1"/>
                </a:solidFill>
              </a:rPr>
              <a:t>14% (</a:t>
            </a:r>
            <a:r>
              <a:rPr lang="nl-NL" sz="1200" dirty="0" smtClean="0">
                <a:solidFill>
                  <a:srgbClr val="00B050"/>
                </a:solidFill>
              </a:rPr>
              <a:t>+</a:t>
            </a:r>
            <a:r>
              <a:rPr lang="nl-NL" sz="1200" dirty="0" smtClean="0">
                <a:solidFill>
                  <a:schemeClr val="tx1"/>
                </a:solidFill>
              </a:rPr>
              <a:t>)</a:t>
            </a:r>
          </a:p>
          <a:p>
            <a:r>
              <a:rPr lang="nl-NL" sz="1200" dirty="0" smtClean="0">
                <a:solidFill>
                  <a:schemeClr val="tx1"/>
                </a:solidFill>
              </a:rPr>
              <a:t>52% (+)</a:t>
            </a:r>
          </a:p>
          <a:p>
            <a:r>
              <a:rPr lang="nl-NL" sz="1200" dirty="0" smtClean="0">
                <a:solidFill>
                  <a:schemeClr val="tx1"/>
                </a:solidFill>
              </a:rPr>
              <a:t>27% (</a:t>
            </a:r>
            <a:r>
              <a:rPr lang="nl-NL" sz="1200" dirty="0" smtClean="0">
                <a:solidFill>
                  <a:srgbClr val="00B050"/>
                </a:solidFill>
              </a:rPr>
              <a:t>-</a:t>
            </a:r>
            <a:r>
              <a:rPr lang="nl-NL" sz="1200" dirty="0" smtClean="0">
                <a:solidFill>
                  <a:schemeClr val="tx1"/>
                </a:solidFill>
              </a:rPr>
              <a:t>)</a:t>
            </a:r>
          </a:p>
          <a:p>
            <a:r>
              <a:rPr lang="nl-NL" sz="1200" dirty="0" smtClean="0">
                <a:solidFill>
                  <a:schemeClr val="tx1"/>
                </a:solidFill>
              </a:rPr>
              <a:t>7%   (</a:t>
            </a:r>
            <a:r>
              <a:rPr lang="nl-NL" sz="1200" dirty="0" smtClean="0">
                <a:solidFill>
                  <a:srgbClr val="00B050"/>
                </a:solidFill>
              </a:rPr>
              <a:t>-</a:t>
            </a:r>
            <a:r>
              <a:rPr lang="nl-NL" sz="1200" dirty="0" smtClean="0">
                <a:solidFill>
                  <a:schemeClr val="tx1"/>
                </a:solidFill>
              </a:rPr>
              <a:t>)</a:t>
            </a:r>
          </a:p>
        </p:txBody>
      </p:sp>
      <p:graphicFrame>
        <p:nvGraphicFramePr>
          <p:cNvPr id="21" name="Grafiek 20"/>
          <p:cNvGraphicFramePr>
            <a:graphicFrameLocks/>
          </p:cNvGraphicFramePr>
          <p:nvPr>
            <p:extLst>
              <p:ext uri="{D42A27DB-BD31-4B8C-83A1-F6EECF244321}">
                <p14:modId xmlns:p14="http://schemas.microsoft.com/office/powerpoint/2010/main" val="4266316928"/>
              </p:ext>
            </p:extLst>
          </p:nvPr>
        </p:nvGraphicFramePr>
        <p:xfrm>
          <a:off x="4455006" y="2783618"/>
          <a:ext cx="2593872" cy="1832298"/>
        </p:xfrm>
        <a:graphic>
          <a:graphicData uri="http://schemas.openxmlformats.org/drawingml/2006/chart">
            <c:chart xmlns:c="http://schemas.openxmlformats.org/drawingml/2006/chart" xmlns:r="http://schemas.openxmlformats.org/officeDocument/2006/relationships" r:id="rId4"/>
          </a:graphicData>
        </a:graphic>
      </p:graphicFrame>
      <p:sp>
        <p:nvSpPr>
          <p:cNvPr id="22" name="Titel 1"/>
          <p:cNvSpPr txBox="1">
            <a:spLocks/>
          </p:cNvSpPr>
          <p:nvPr/>
        </p:nvSpPr>
        <p:spPr>
          <a:xfrm>
            <a:off x="6730894" y="3033149"/>
            <a:ext cx="1487438" cy="416792"/>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2800" b="1" kern="1200" baseline="0">
                <a:solidFill>
                  <a:srgbClr val="660066"/>
                </a:solidFill>
                <a:latin typeface="Arial"/>
                <a:ea typeface="+mj-ea"/>
                <a:cs typeface="Arial"/>
              </a:defRPr>
            </a:lvl1pPr>
          </a:lstStyle>
          <a:p>
            <a:pPr algn="ctr"/>
            <a:r>
              <a:rPr lang="nl-NL" sz="2000" dirty="0" smtClean="0">
                <a:solidFill>
                  <a:schemeClr val="bg1">
                    <a:lumMod val="50000"/>
                  </a:schemeClr>
                </a:solidFill>
              </a:rPr>
              <a:t>2019</a:t>
            </a:r>
          </a:p>
        </p:txBody>
      </p:sp>
      <p:graphicFrame>
        <p:nvGraphicFramePr>
          <p:cNvPr id="26" name="Grafiek 25"/>
          <p:cNvGraphicFramePr>
            <a:graphicFrameLocks/>
          </p:cNvGraphicFramePr>
          <p:nvPr>
            <p:extLst>
              <p:ext uri="{D42A27DB-BD31-4B8C-83A1-F6EECF244321}">
                <p14:modId xmlns:p14="http://schemas.microsoft.com/office/powerpoint/2010/main" val="2014842165"/>
              </p:ext>
            </p:extLst>
          </p:nvPr>
        </p:nvGraphicFramePr>
        <p:xfrm>
          <a:off x="457199" y="972055"/>
          <a:ext cx="3936775" cy="168575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7" name="Grafiek 26"/>
          <p:cNvGraphicFramePr>
            <a:graphicFrameLocks/>
          </p:cNvGraphicFramePr>
          <p:nvPr>
            <p:extLst>
              <p:ext uri="{D42A27DB-BD31-4B8C-83A1-F6EECF244321}">
                <p14:modId xmlns:p14="http://schemas.microsoft.com/office/powerpoint/2010/main" val="3135560516"/>
              </p:ext>
            </p:extLst>
          </p:nvPr>
        </p:nvGraphicFramePr>
        <p:xfrm>
          <a:off x="4191674" y="1075084"/>
          <a:ext cx="4572000" cy="1687936"/>
        </p:xfrm>
        <a:graphic>
          <a:graphicData uri="http://schemas.openxmlformats.org/drawingml/2006/chart">
            <c:chart xmlns:c="http://schemas.openxmlformats.org/drawingml/2006/chart" xmlns:r="http://schemas.openxmlformats.org/officeDocument/2006/relationships" r:id="rId6"/>
          </a:graphicData>
        </a:graphic>
      </p:graphicFrame>
      <p:sp>
        <p:nvSpPr>
          <p:cNvPr id="28" name="Tijdelijke aanduiding voor inhoud 3"/>
          <p:cNvSpPr>
            <a:spLocks noGrp="1"/>
          </p:cNvSpPr>
          <p:nvPr>
            <p:ph sz="half" idx="2"/>
          </p:nvPr>
        </p:nvSpPr>
        <p:spPr>
          <a:xfrm>
            <a:off x="1645406" y="947749"/>
            <a:ext cx="5654467" cy="1007432"/>
          </a:xfrm>
        </p:spPr>
        <p:txBody>
          <a:bodyPr>
            <a:normAutofit/>
          </a:bodyPr>
          <a:lstStyle/>
          <a:p>
            <a:pPr marL="0" indent="0" algn="ctr">
              <a:buNone/>
            </a:pPr>
            <a:r>
              <a:rPr lang="nl-NL" sz="1500" b="1" dirty="0" smtClean="0"/>
              <a:t>“Over het algemeen gaat het goed met mij”</a:t>
            </a:r>
          </a:p>
          <a:p>
            <a:pPr marL="0" indent="0">
              <a:buNone/>
            </a:pPr>
            <a:endParaRPr lang="nl-NL" sz="1600" b="1" dirty="0" smtClean="0"/>
          </a:p>
        </p:txBody>
      </p:sp>
      <p:pic>
        <p:nvPicPr>
          <p:cNvPr id="12" name="Afbeelding 11"/>
          <p:cNvPicPr>
            <a:picLocks noChangeAspect="1"/>
          </p:cNvPicPr>
          <p:nvPr/>
        </p:nvPicPr>
        <p:blipFill>
          <a:blip r:embed="rId7"/>
          <a:stretch>
            <a:fillRect/>
          </a:stretch>
        </p:blipFill>
        <p:spPr>
          <a:xfrm>
            <a:off x="7962563" y="4142532"/>
            <a:ext cx="1050854" cy="890713"/>
          </a:xfrm>
          <a:prstGeom prst="rect">
            <a:avLst/>
          </a:prstGeom>
        </p:spPr>
      </p:pic>
      <p:sp>
        <p:nvSpPr>
          <p:cNvPr id="29" name="Titel 1"/>
          <p:cNvSpPr txBox="1">
            <a:spLocks/>
          </p:cNvSpPr>
          <p:nvPr/>
        </p:nvSpPr>
        <p:spPr>
          <a:xfrm>
            <a:off x="7056225" y="3449941"/>
            <a:ext cx="1544083" cy="880247"/>
          </a:xfrm>
          <a:prstGeom prst="rect">
            <a:avLst/>
          </a:prstGeom>
          <a:solidFill>
            <a:schemeClr val="bg1"/>
          </a:solidFill>
        </p:spPr>
        <p:txBody>
          <a:bodyPr vert="horz" lIns="91440" tIns="45720" rIns="91440" bIns="45720" rtlCol="0" anchor="ctr">
            <a:noAutofit/>
          </a:bodyPr>
          <a:lstStyle>
            <a:lvl1pPr algn="l" defTabSz="457200" rtl="0" eaLnBrk="1" latinLnBrk="0" hangingPunct="1">
              <a:spcBef>
                <a:spcPct val="0"/>
              </a:spcBef>
              <a:buNone/>
              <a:defRPr sz="2800" b="1" kern="1200" baseline="0">
                <a:solidFill>
                  <a:srgbClr val="660066"/>
                </a:solidFill>
                <a:latin typeface="Arial"/>
                <a:ea typeface="+mj-ea"/>
                <a:cs typeface="Arial"/>
              </a:defRPr>
            </a:lvl1pPr>
          </a:lstStyle>
          <a:p>
            <a:r>
              <a:rPr lang="nl-NL" sz="1200" b="0" dirty="0" smtClean="0">
                <a:solidFill>
                  <a:schemeClr val="tx1"/>
                </a:solidFill>
              </a:rPr>
              <a:t>Geen</a:t>
            </a:r>
          </a:p>
          <a:p>
            <a:r>
              <a:rPr lang="nl-NL" sz="1200" b="0" dirty="0" smtClean="0">
                <a:solidFill>
                  <a:schemeClr val="tx1"/>
                </a:solidFill>
              </a:rPr>
              <a:t>Een beetje</a:t>
            </a:r>
          </a:p>
          <a:p>
            <a:r>
              <a:rPr lang="nl-NL" sz="1200" b="0" dirty="0" smtClean="0">
                <a:solidFill>
                  <a:schemeClr val="tx1"/>
                </a:solidFill>
              </a:rPr>
              <a:t>Veel</a:t>
            </a:r>
          </a:p>
          <a:p>
            <a:r>
              <a:rPr lang="nl-NL" sz="1200" b="0" dirty="0" smtClean="0">
                <a:solidFill>
                  <a:schemeClr val="tx1"/>
                </a:solidFill>
              </a:rPr>
              <a:t>Zeer veel</a:t>
            </a:r>
          </a:p>
        </p:txBody>
      </p:sp>
      <p:sp>
        <p:nvSpPr>
          <p:cNvPr id="30" name="Titel 1"/>
          <p:cNvSpPr txBox="1">
            <a:spLocks/>
          </p:cNvSpPr>
          <p:nvPr/>
        </p:nvSpPr>
        <p:spPr>
          <a:xfrm>
            <a:off x="8106014" y="3449941"/>
            <a:ext cx="1544083" cy="880247"/>
          </a:xfrm>
          <a:prstGeom prst="rect">
            <a:avLst/>
          </a:prstGeom>
        </p:spPr>
        <p:txBody>
          <a:bodyPr vert="horz" lIns="91440" tIns="45720" rIns="91440" bIns="45720" rtlCol="0" anchor="ctr">
            <a:noAutofit/>
          </a:bodyPr>
          <a:lstStyle>
            <a:lvl1pPr algn="l" defTabSz="457200" rtl="0" eaLnBrk="1" latinLnBrk="0" hangingPunct="1">
              <a:spcBef>
                <a:spcPct val="0"/>
              </a:spcBef>
              <a:buNone/>
              <a:defRPr sz="2800" b="1" kern="1200" baseline="0">
                <a:solidFill>
                  <a:srgbClr val="660066"/>
                </a:solidFill>
                <a:latin typeface="Arial"/>
                <a:ea typeface="+mj-ea"/>
                <a:cs typeface="Arial"/>
              </a:defRPr>
            </a:lvl1pPr>
          </a:lstStyle>
          <a:p>
            <a:r>
              <a:rPr lang="nl-NL" sz="1200" dirty="0" smtClean="0">
                <a:solidFill>
                  <a:schemeClr val="tx1"/>
                </a:solidFill>
              </a:rPr>
              <a:t>9% (</a:t>
            </a:r>
            <a:r>
              <a:rPr lang="nl-NL" sz="1200" dirty="0" smtClean="0">
                <a:solidFill>
                  <a:srgbClr val="00B050"/>
                </a:solidFill>
              </a:rPr>
              <a:t>+</a:t>
            </a:r>
            <a:r>
              <a:rPr lang="nl-NL" sz="1200" dirty="0" smtClean="0">
                <a:solidFill>
                  <a:schemeClr val="tx1"/>
                </a:solidFill>
              </a:rPr>
              <a:t>)</a:t>
            </a:r>
          </a:p>
          <a:p>
            <a:r>
              <a:rPr lang="nl-NL" sz="1200" dirty="0" smtClean="0">
                <a:solidFill>
                  <a:schemeClr val="tx1"/>
                </a:solidFill>
              </a:rPr>
              <a:t>68% (+)</a:t>
            </a:r>
          </a:p>
          <a:p>
            <a:r>
              <a:rPr lang="nl-NL" sz="1200" dirty="0" smtClean="0">
                <a:solidFill>
                  <a:schemeClr val="tx1"/>
                </a:solidFill>
              </a:rPr>
              <a:t>20% (</a:t>
            </a:r>
            <a:r>
              <a:rPr lang="nl-NL" sz="1200" dirty="0" smtClean="0">
                <a:solidFill>
                  <a:srgbClr val="00B050"/>
                </a:solidFill>
              </a:rPr>
              <a:t>-</a:t>
            </a:r>
            <a:r>
              <a:rPr lang="nl-NL" sz="1200" dirty="0" smtClean="0">
                <a:solidFill>
                  <a:schemeClr val="tx1"/>
                </a:solidFill>
              </a:rPr>
              <a:t>)</a:t>
            </a:r>
          </a:p>
          <a:p>
            <a:r>
              <a:rPr lang="nl-NL" sz="1200" dirty="0">
                <a:solidFill>
                  <a:schemeClr val="tx1"/>
                </a:solidFill>
              </a:rPr>
              <a:t>3</a:t>
            </a:r>
            <a:r>
              <a:rPr lang="nl-NL" sz="1200" dirty="0" smtClean="0">
                <a:solidFill>
                  <a:schemeClr val="tx1"/>
                </a:solidFill>
              </a:rPr>
              <a:t>%   </a:t>
            </a:r>
          </a:p>
        </p:txBody>
      </p:sp>
    </p:spTree>
    <p:extLst>
      <p:ext uri="{BB962C8B-B14F-4D97-AF65-F5344CB8AC3E}">
        <p14:creationId xmlns:p14="http://schemas.microsoft.com/office/powerpoint/2010/main" val="7271878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83949"/>
            <a:ext cx="8229600" cy="857250"/>
          </a:xfrm>
        </p:spPr>
        <p:txBody>
          <a:bodyPr>
            <a:normAutofit/>
          </a:bodyPr>
          <a:lstStyle/>
          <a:p>
            <a:r>
              <a:rPr lang="nl-NL" dirty="0" smtClean="0"/>
              <a:t>Studentbeleving m.b.t welzijn</a:t>
            </a:r>
            <a:endParaRPr lang="nl-NL" dirty="0"/>
          </a:p>
        </p:txBody>
      </p:sp>
      <p:graphicFrame>
        <p:nvGraphicFramePr>
          <p:cNvPr id="25" name="Grafiek 24"/>
          <p:cNvGraphicFramePr>
            <a:graphicFrameLocks/>
          </p:cNvGraphicFramePr>
          <p:nvPr>
            <p:extLst>
              <p:ext uri="{D42A27DB-BD31-4B8C-83A1-F6EECF244321}">
                <p14:modId xmlns:p14="http://schemas.microsoft.com/office/powerpoint/2010/main" val="3787495050"/>
              </p:ext>
            </p:extLst>
          </p:nvPr>
        </p:nvGraphicFramePr>
        <p:xfrm>
          <a:off x="801109" y="971044"/>
          <a:ext cx="7719803" cy="27270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635273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83949"/>
            <a:ext cx="8229600" cy="857250"/>
          </a:xfrm>
        </p:spPr>
        <p:txBody>
          <a:bodyPr>
            <a:normAutofit/>
          </a:bodyPr>
          <a:lstStyle/>
          <a:p>
            <a:r>
              <a:rPr lang="nl-NL" dirty="0" smtClean="0"/>
              <a:t>Tot slot</a:t>
            </a:r>
            <a:endParaRPr lang="nl-NL" dirty="0"/>
          </a:p>
        </p:txBody>
      </p:sp>
      <p:sp>
        <p:nvSpPr>
          <p:cNvPr id="4" name="Tijdelijke aanduiding voor inhoud 2"/>
          <p:cNvSpPr>
            <a:spLocks noGrp="1"/>
          </p:cNvSpPr>
          <p:nvPr>
            <p:ph sz="half" idx="1"/>
          </p:nvPr>
        </p:nvSpPr>
        <p:spPr>
          <a:xfrm>
            <a:off x="457198" y="920411"/>
            <a:ext cx="8079899" cy="3493903"/>
          </a:xfrm>
        </p:spPr>
        <p:txBody>
          <a:bodyPr>
            <a:noAutofit/>
          </a:bodyPr>
          <a:lstStyle/>
          <a:p>
            <a:r>
              <a:rPr lang="nl-NL" sz="1400" b="1" dirty="0" smtClean="0">
                <a:latin typeface="+mn-lt"/>
              </a:rPr>
              <a:t>Positieve veranderingen </a:t>
            </a:r>
            <a:r>
              <a:rPr lang="nl-NL" sz="1400" dirty="0" smtClean="0">
                <a:latin typeface="+mn-lt"/>
              </a:rPr>
              <a:t>in de ervaren begeleiding, de communicatie, de toetsing, de zorgen m.b.t. </a:t>
            </a:r>
            <a:br>
              <a:rPr lang="nl-NL" sz="1400" dirty="0" smtClean="0">
                <a:latin typeface="+mn-lt"/>
              </a:rPr>
            </a:br>
            <a:r>
              <a:rPr lang="nl-NL" sz="1400" dirty="0" smtClean="0">
                <a:latin typeface="+mn-lt"/>
              </a:rPr>
              <a:t>de studievoortgang en de verbondenheid met medestudenten (t.o.v. afnamemoment juni)</a:t>
            </a:r>
          </a:p>
          <a:p>
            <a:endParaRPr lang="nl-NL" sz="1400" dirty="0">
              <a:latin typeface="+mn-lt"/>
            </a:endParaRPr>
          </a:p>
          <a:p>
            <a:r>
              <a:rPr lang="nl-NL" sz="1400" dirty="0" smtClean="0">
                <a:latin typeface="+mn-lt"/>
              </a:rPr>
              <a:t>Nog steeds grootste zorgen: </a:t>
            </a:r>
            <a:r>
              <a:rPr lang="nl-NL" sz="1400" b="1" dirty="0" smtClean="0">
                <a:latin typeface="+mn-lt"/>
              </a:rPr>
              <a:t>studievoortgang</a:t>
            </a:r>
            <a:r>
              <a:rPr lang="nl-NL" sz="1400" dirty="0" smtClean="0">
                <a:latin typeface="+mn-lt"/>
              </a:rPr>
              <a:t> (</a:t>
            </a:r>
            <a:r>
              <a:rPr lang="nl-NL" sz="1400" dirty="0">
                <a:solidFill>
                  <a:srgbClr val="C00000"/>
                </a:solidFill>
                <a:latin typeface="+mn-lt"/>
              </a:rPr>
              <a:t>65%</a:t>
            </a:r>
            <a:r>
              <a:rPr lang="nl-NL" sz="1400" dirty="0">
                <a:latin typeface="+mn-lt"/>
              </a:rPr>
              <a:t>) en </a:t>
            </a:r>
            <a:r>
              <a:rPr lang="nl-NL" sz="1400" b="1" dirty="0">
                <a:latin typeface="+mn-lt"/>
              </a:rPr>
              <a:t>verbondenheid met medestudenten </a:t>
            </a:r>
            <a:r>
              <a:rPr lang="nl-NL" sz="1400" dirty="0">
                <a:latin typeface="+mn-lt"/>
              </a:rPr>
              <a:t>(</a:t>
            </a:r>
            <a:r>
              <a:rPr lang="nl-NL" sz="1400" dirty="0">
                <a:solidFill>
                  <a:srgbClr val="C00000"/>
                </a:solidFill>
                <a:latin typeface="+mn-lt"/>
              </a:rPr>
              <a:t>53</a:t>
            </a:r>
            <a:r>
              <a:rPr lang="nl-NL" sz="1400" dirty="0" smtClean="0">
                <a:solidFill>
                  <a:srgbClr val="C00000"/>
                </a:solidFill>
                <a:latin typeface="+mn-lt"/>
              </a:rPr>
              <a:t>%</a:t>
            </a:r>
            <a:r>
              <a:rPr lang="nl-NL" sz="1400" dirty="0" smtClean="0">
                <a:latin typeface="+mn-lt"/>
              </a:rPr>
              <a:t>) </a:t>
            </a:r>
          </a:p>
          <a:p>
            <a:endParaRPr lang="nl-NL" sz="1400" dirty="0" smtClean="0">
              <a:latin typeface="+mn-lt"/>
            </a:endParaRPr>
          </a:p>
          <a:p>
            <a:r>
              <a:rPr lang="nl-NL" sz="1400" b="1" dirty="0" smtClean="0">
                <a:latin typeface="+mn-lt"/>
              </a:rPr>
              <a:t>(Grote) verschillen </a:t>
            </a:r>
            <a:r>
              <a:rPr lang="nl-NL" sz="1400" dirty="0" smtClean="0">
                <a:latin typeface="+mn-lt"/>
              </a:rPr>
              <a:t>eerstejaars en ouderejaars studenten m.b.t. beleving onderwijs in Corona tijd</a:t>
            </a:r>
          </a:p>
          <a:p>
            <a:pPr marL="0" indent="0">
              <a:buNone/>
            </a:pPr>
            <a:endParaRPr lang="nl-NL" sz="1400" dirty="0" smtClean="0">
              <a:latin typeface="+mn-lt"/>
            </a:endParaRPr>
          </a:p>
          <a:p>
            <a:r>
              <a:rPr lang="nl-NL" sz="1400" b="1" dirty="0" smtClean="0">
                <a:latin typeface="+mn-lt"/>
              </a:rPr>
              <a:t>Weinig verschillen in Startthermometer </a:t>
            </a:r>
            <a:r>
              <a:rPr lang="nl-NL" sz="1400" dirty="0" smtClean="0">
                <a:latin typeface="+mn-lt"/>
              </a:rPr>
              <a:t>t.o.v. vorig jaar </a:t>
            </a:r>
          </a:p>
          <a:p>
            <a:pPr lvl="1"/>
            <a:r>
              <a:rPr lang="nl-NL" sz="1400" dirty="0" smtClean="0">
                <a:latin typeface="+mn-lt"/>
              </a:rPr>
              <a:t>m.b.t. tevredenheid met studiekeuze, interactie en tevredenheid met slb’er, </a:t>
            </a:r>
            <a:br>
              <a:rPr lang="nl-NL" sz="1400" dirty="0" smtClean="0">
                <a:latin typeface="+mn-lt"/>
              </a:rPr>
            </a:br>
            <a:r>
              <a:rPr lang="nl-NL" sz="1400" dirty="0" smtClean="0">
                <a:latin typeface="+mn-lt"/>
              </a:rPr>
              <a:t>academische integratie </a:t>
            </a:r>
          </a:p>
          <a:p>
            <a:pPr lvl="1"/>
            <a:r>
              <a:rPr lang="nl-NL" sz="1400" dirty="0" smtClean="0">
                <a:latin typeface="+mn-lt"/>
              </a:rPr>
              <a:t>Iets lagere scores op welzijn, sociale integratie en interactie met medestudenten</a:t>
            </a:r>
          </a:p>
          <a:p>
            <a:pPr lvl="1"/>
            <a:endParaRPr lang="nl-NL" sz="1300" b="1" dirty="0" smtClean="0">
              <a:latin typeface="+mn-lt"/>
            </a:endParaRPr>
          </a:p>
          <a:p>
            <a:r>
              <a:rPr lang="nl-NL" sz="1400" dirty="0" smtClean="0">
                <a:latin typeface="+mn-lt"/>
              </a:rPr>
              <a:t>Binnenkort de nieuwe </a:t>
            </a:r>
            <a:r>
              <a:rPr lang="nl-NL" sz="1400" b="1" dirty="0" smtClean="0">
                <a:latin typeface="+mn-lt"/>
              </a:rPr>
              <a:t>dashboards</a:t>
            </a:r>
            <a:r>
              <a:rPr lang="nl-NL" sz="1400" b="1" dirty="0" smtClean="0">
                <a:latin typeface="+mn-lt"/>
              </a:rPr>
              <a:t>!</a:t>
            </a:r>
          </a:p>
          <a:p>
            <a:endParaRPr lang="nl-NL" sz="1400" b="1" dirty="0" smtClean="0">
              <a:latin typeface="+mn-lt"/>
            </a:endParaRPr>
          </a:p>
          <a:p>
            <a:pPr marL="0" indent="0">
              <a:buNone/>
            </a:pPr>
            <a:r>
              <a:rPr lang="nl-NL" sz="1400" b="1" dirty="0" smtClean="0">
                <a:latin typeface="+mn-lt"/>
              </a:rPr>
              <a:t>                          Kijk ook nog even op </a:t>
            </a:r>
            <a:r>
              <a:rPr lang="nl-NL" sz="1400" b="1" dirty="0" smtClean="0">
                <a:latin typeface="+mn-lt"/>
                <a:hlinkClick r:id="rId3"/>
              </a:rPr>
              <a:t>fontys.nl/onderzoekstudiesucces</a:t>
            </a:r>
            <a:r>
              <a:rPr lang="nl-NL" sz="1400" b="1" dirty="0" smtClean="0">
                <a:latin typeface="+mn-lt"/>
              </a:rPr>
              <a:t>, waar we nog meer </a:t>
            </a:r>
            <a:br>
              <a:rPr lang="nl-NL" sz="1400" b="1" dirty="0" smtClean="0">
                <a:latin typeface="+mn-lt"/>
              </a:rPr>
            </a:br>
            <a:r>
              <a:rPr lang="nl-NL" sz="1400" b="1" dirty="0" smtClean="0">
                <a:latin typeface="+mn-lt"/>
              </a:rPr>
              <a:t>                                                        mee bezig zijn binnen Onderzoek &amp; BI. </a:t>
            </a:r>
            <a:endParaRPr lang="nl-NL" sz="1400" b="1" dirty="0" smtClean="0">
              <a:latin typeface="+mn-lt"/>
            </a:endParaRPr>
          </a:p>
          <a:p>
            <a:pPr marL="457200" lvl="1" indent="0">
              <a:buNone/>
            </a:pPr>
            <a:endParaRPr lang="nl-NL" sz="1400" dirty="0" smtClean="0">
              <a:latin typeface="+mn-lt"/>
            </a:endParaRPr>
          </a:p>
        </p:txBody>
      </p:sp>
    </p:spTree>
    <p:extLst>
      <p:ext uri="{BB962C8B-B14F-4D97-AF65-F5344CB8AC3E}">
        <p14:creationId xmlns:p14="http://schemas.microsoft.com/office/powerpoint/2010/main" val="1944905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Vragen?</a:t>
            </a:r>
            <a:endParaRPr lang="nl-NL" dirty="0"/>
          </a:p>
        </p:txBody>
      </p:sp>
      <p:sp>
        <p:nvSpPr>
          <p:cNvPr id="3" name="Tijdelijke aanduiding voor inhoud 2"/>
          <p:cNvSpPr>
            <a:spLocks noGrp="1"/>
          </p:cNvSpPr>
          <p:nvPr>
            <p:ph sz="half" idx="1"/>
          </p:nvPr>
        </p:nvSpPr>
        <p:spPr>
          <a:xfrm>
            <a:off x="557409" y="1475723"/>
            <a:ext cx="6306855" cy="2357241"/>
          </a:xfrm>
        </p:spPr>
        <p:txBody>
          <a:bodyPr>
            <a:noAutofit/>
          </a:bodyPr>
          <a:lstStyle/>
          <a:p>
            <a:r>
              <a:rPr lang="nl-NL" sz="2400" dirty="0" smtClean="0"/>
              <a:t>Waar ben je verrast over?</a:t>
            </a:r>
          </a:p>
          <a:p>
            <a:r>
              <a:rPr lang="nl-NL" sz="2400" dirty="0" smtClean="0"/>
              <a:t>Wat herken je wel en wat niet?</a:t>
            </a:r>
          </a:p>
          <a:p>
            <a:r>
              <a:rPr lang="nl-NL" sz="2400" dirty="0" smtClean="0"/>
              <a:t>Welke acties hebben jullie ondernomen?</a:t>
            </a:r>
          </a:p>
          <a:p>
            <a:r>
              <a:rPr lang="nl-NL" sz="2400" dirty="0" smtClean="0"/>
              <a:t>Hebben we nog inzichten gemist?</a:t>
            </a:r>
          </a:p>
          <a:p>
            <a:r>
              <a:rPr lang="nl-NL" sz="2400" dirty="0" smtClean="0"/>
              <a:t>Waar ben je nog meer benieuwd naar?</a:t>
            </a:r>
            <a:endParaRPr lang="nl-NL" sz="2400" dirty="0"/>
          </a:p>
        </p:txBody>
      </p:sp>
    </p:spTree>
    <p:extLst>
      <p:ext uri="{BB962C8B-B14F-4D97-AF65-F5344CB8AC3E}">
        <p14:creationId xmlns:p14="http://schemas.microsoft.com/office/powerpoint/2010/main" val="412450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Aanleiding</a:t>
            </a:r>
            <a:endParaRPr lang="nl-NL" dirty="0"/>
          </a:p>
        </p:txBody>
      </p:sp>
      <p:sp>
        <p:nvSpPr>
          <p:cNvPr id="3" name="Tijdelijke aanduiding voor inhoud 2"/>
          <p:cNvSpPr>
            <a:spLocks noGrp="1"/>
          </p:cNvSpPr>
          <p:nvPr>
            <p:ph idx="1"/>
          </p:nvPr>
        </p:nvSpPr>
        <p:spPr>
          <a:xfrm>
            <a:off x="457200" y="943673"/>
            <a:ext cx="8229600" cy="1152756"/>
          </a:xfrm>
        </p:spPr>
        <p:txBody>
          <a:bodyPr/>
          <a:lstStyle/>
          <a:p>
            <a:pPr marL="0" indent="0">
              <a:buNone/>
            </a:pPr>
            <a:r>
              <a:rPr lang="nl-NL" dirty="0" smtClean="0"/>
              <a:t>Behoefte aan meer inzicht in de effecten van Covid-19 op de studenten populatie</a:t>
            </a:r>
          </a:p>
          <a:p>
            <a:endParaRPr lang="nl-NL" dirty="0"/>
          </a:p>
        </p:txBody>
      </p:sp>
      <p:sp>
        <p:nvSpPr>
          <p:cNvPr id="4" name="Titel 1"/>
          <p:cNvSpPr txBox="1">
            <a:spLocks/>
          </p:cNvSpPr>
          <p:nvPr/>
        </p:nvSpPr>
        <p:spPr>
          <a:xfrm>
            <a:off x="457200" y="1814010"/>
            <a:ext cx="8229600" cy="85725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2800" b="1" kern="1200" baseline="0">
                <a:solidFill>
                  <a:srgbClr val="660066"/>
                </a:solidFill>
                <a:latin typeface="Arial"/>
                <a:ea typeface="+mj-ea"/>
                <a:cs typeface="Arial"/>
              </a:defRPr>
            </a:lvl1pPr>
          </a:lstStyle>
          <a:p>
            <a:r>
              <a:rPr lang="nl-NL" dirty="0" smtClean="0"/>
              <a:t>De analyse</a:t>
            </a:r>
            <a:endParaRPr lang="nl-NL" dirty="0"/>
          </a:p>
        </p:txBody>
      </p:sp>
      <p:sp>
        <p:nvSpPr>
          <p:cNvPr id="7" name="Tijdelijke aanduiding voor inhoud 2"/>
          <p:cNvSpPr txBox="1">
            <a:spLocks/>
          </p:cNvSpPr>
          <p:nvPr/>
        </p:nvSpPr>
        <p:spPr>
          <a:xfrm>
            <a:off x="457200" y="2445370"/>
            <a:ext cx="8229600" cy="1502162"/>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0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nl-NL" dirty="0" smtClean="0"/>
              <a:t>Studentenaantallen</a:t>
            </a:r>
          </a:p>
          <a:p>
            <a:r>
              <a:rPr lang="nl-NL" dirty="0" smtClean="0"/>
              <a:t>Marktaandeel</a:t>
            </a:r>
          </a:p>
          <a:p>
            <a:r>
              <a:rPr lang="nl-NL" dirty="0" smtClean="0"/>
              <a:t>Rendement en uitval</a:t>
            </a:r>
          </a:p>
          <a:p>
            <a:r>
              <a:rPr lang="nl-NL" dirty="0" smtClean="0"/>
              <a:t>Studiebeleving en welzijn</a:t>
            </a:r>
            <a:endParaRPr lang="nl-NL" dirty="0"/>
          </a:p>
        </p:txBody>
      </p:sp>
    </p:spTree>
    <p:extLst>
      <p:ext uri="{BB962C8B-B14F-4D97-AF65-F5344CB8AC3E}">
        <p14:creationId xmlns:p14="http://schemas.microsoft.com/office/powerpoint/2010/main" val="45984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Instroom: record aanta</a:t>
            </a:r>
            <a:r>
              <a:rPr lang="nl-NL" dirty="0"/>
              <a:t>l</a:t>
            </a:r>
            <a:r>
              <a:rPr lang="nl-NL" dirty="0" smtClean="0"/>
              <a:t> studenten</a:t>
            </a:r>
            <a:endParaRPr lang="nl-NL" dirty="0"/>
          </a:p>
        </p:txBody>
      </p:sp>
      <p:pic>
        <p:nvPicPr>
          <p:cNvPr id="5" name="Afbeelding 4"/>
          <p:cNvPicPr>
            <a:picLocks noChangeAspect="1"/>
          </p:cNvPicPr>
          <p:nvPr/>
        </p:nvPicPr>
        <p:blipFill>
          <a:blip r:embed="rId3"/>
          <a:stretch>
            <a:fillRect/>
          </a:stretch>
        </p:blipFill>
        <p:spPr>
          <a:xfrm>
            <a:off x="7048358" y="206375"/>
            <a:ext cx="1638442" cy="1143099"/>
          </a:xfrm>
          <a:prstGeom prst="rect">
            <a:avLst/>
          </a:prstGeom>
        </p:spPr>
      </p:pic>
      <p:sp>
        <p:nvSpPr>
          <p:cNvPr id="8" name="Tekstvak 7"/>
          <p:cNvSpPr txBox="1"/>
          <p:nvPr/>
        </p:nvSpPr>
        <p:spPr>
          <a:xfrm>
            <a:off x="457200" y="1400333"/>
            <a:ext cx="7386125" cy="2031325"/>
          </a:xfrm>
          <a:prstGeom prst="rect">
            <a:avLst/>
          </a:prstGeom>
          <a:noFill/>
        </p:spPr>
        <p:txBody>
          <a:bodyPr wrap="none" rtlCol="0">
            <a:spAutoFit/>
          </a:bodyPr>
          <a:lstStyle/>
          <a:p>
            <a:pPr marL="285750" indent="-285750">
              <a:buFont typeface="Arial" panose="020B0604020202020204" pitchFamily="34" charset="0"/>
              <a:buChar char="•"/>
            </a:pPr>
            <a:r>
              <a:rPr lang="nl-NL" dirty="0" smtClean="0"/>
              <a:t>13.695 nieuwe studenten, hoogste instroom ooit, ondanks naar schatting </a:t>
            </a:r>
            <a:br>
              <a:rPr lang="nl-NL" dirty="0" smtClean="0"/>
            </a:br>
            <a:r>
              <a:rPr lang="nl-NL" dirty="0" smtClean="0"/>
              <a:t>mislopen van 300 nieuwe buitenlandse studenten meer. </a:t>
            </a:r>
            <a:br>
              <a:rPr lang="nl-NL" dirty="0" smtClean="0"/>
            </a:br>
            <a:endParaRPr lang="nl-NL" dirty="0" smtClean="0"/>
          </a:p>
          <a:p>
            <a:pPr marL="285750" indent="-285750">
              <a:buFont typeface="Arial" panose="020B0604020202020204" pitchFamily="34" charset="0"/>
              <a:buChar char="•"/>
            </a:pPr>
            <a:r>
              <a:rPr lang="nl-NL" dirty="0" smtClean="0"/>
              <a:t>31.656 terugkerende studenten, hoogste aantal herinschrijvers ooit.</a:t>
            </a:r>
            <a:br>
              <a:rPr lang="nl-NL" dirty="0" smtClean="0"/>
            </a:br>
            <a:r>
              <a:rPr lang="nl-NL" dirty="0" smtClean="0"/>
              <a:t> </a:t>
            </a:r>
          </a:p>
          <a:p>
            <a:pPr marL="285750" indent="-285750">
              <a:buFont typeface="Arial" panose="020B0604020202020204" pitchFamily="34" charset="0"/>
              <a:buChar char="•"/>
            </a:pPr>
            <a:r>
              <a:rPr lang="nl-NL" dirty="0" smtClean="0"/>
              <a:t>46.127 ingeschreven studenten, hoogste aantal ooit op 1 oktober.</a:t>
            </a:r>
          </a:p>
          <a:p>
            <a:endParaRPr lang="nl-NL" dirty="0"/>
          </a:p>
        </p:txBody>
      </p:sp>
      <p:pic>
        <p:nvPicPr>
          <p:cNvPr id="3" name="Afbeelding 2"/>
          <p:cNvPicPr>
            <a:picLocks noChangeAspect="1"/>
          </p:cNvPicPr>
          <p:nvPr/>
        </p:nvPicPr>
        <p:blipFill>
          <a:blip r:embed="rId4"/>
          <a:stretch>
            <a:fillRect/>
          </a:stretch>
        </p:blipFill>
        <p:spPr>
          <a:xfrm>
            <a:off x="5109569" y="3283151"/>
            <a:ext cx="2758010" cy="164916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356736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35423"/>
            <a:ext cx="8229600" cy="857250"/>
          </a:xfrm>
        </p:spPr>
        <p:txBody>
          <a:bodyPr/>
          <a:lstStyle/>
          <a:p>
            <a:r>
              <a:rPr lang="nl-NL" dirty="0" smtClean="0"/>
              <a:t>Instroom: studentbeleving</a:t>
            </a:r>
            <a:endParaRPr lang="nl-NL" dirty="0"/>
          </a:p>
        </p:txBody>
      </p:sp>
      <p:graphicFrame>
        <p:nvGraphicFramePr>
          <p:cNvPr id="6" name="Grafiek 5"/>
          <p:cNvGraphicFramePr>
            <a:graphicFrameLocks/>
          </p:cNvGraphicFramePr>
          <p:nvPr>
            <p:extLst>
              <p:ext uri="{D42A27DB-BD31-4B8C-83A1-F6EECF244321}">
                <p14:modId xmlns:p14="http://schemas.microsoft.com/office/powerpoint/2010/main" val="3322753013"/>
              </p:ext>
            </p:extLst>
          </p:nvPr>
        </p:nvGraphicFramePr>
        <p:xfrm>
          <a:off x="3124200" y="1630291"/>
          <a:ext cx="5416363" cy="110860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Grafiek 8"/>
          <p:cNvGraphicFramePr>
            <a:graphicFrameLocks/>
          </p:cNvGraphicFramePr>
          <p:nvPr>
            <p:extLst>
              <p:ext uri="{D42A27DB-BD31-4B8C-83A1-F6EECF244321}">
                <p14:modId xmlns:p14="http://schemas.microsoft.com/office/powerpoint/2010/main" val="2810041362"/>
              </p:ext>
            </p:extLst>
          </p:nvPr>
        </p:nvGraphicFramePr>
        <p:xfrm>
          <a:off x="3345330" y="694773"/>
          <a:ext cx="5195233" cy="883911"/>
        </p:xfrm>
        <a:graphic>
          <a:graphicData uri="http://schemas.openxmlformats.org/drawingml/2006/chart">
            <c:chart xmlns:c="http://schemas.openxmlformats.org/drawingml/2006/chart" xmlns:r="http://schemas.openxmlformats.org/officeDocument/2006/relationships" r:id="rId4"/>
          </a:graphicData>
        </a:graphic>
      </p:graphicFrame>
      <p:sp>
        <p:nvSpPr>
          <p:cNvPr id="10" name="Titel 1"/>
          <p:cNvSpPr txBox="1">
            <a:spLocks/>
          </p:cNvSpPr>
          <p:nvPr/>
        </p:nvSpPr>
        <p:spPr>
          <a:xfrm>
            <a:off x="342710" y="1446434"/>
            <a:ext cx="2552700" cy="416792"/>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2800" b="1" kern="1200" baseline="0">
                <a:solidFill>
                  <a:srgbClr val="660066"/>
                </a:solidFill>
                <a:latin typeface="Arial"/>
                <a:ea typeface="+mj-ea"/>
                <a:cs typeface="Arial"/>
              </a:defRPr>
            </a:lvl1pPr>
          </a:lstStyle>
          <a:p>
            <a:r>
              <a:rPr lang="nl-NL" sz="2000" dirty="0" smtClean="0"/>
              <a:t>Corona vragenlijst</a:t>
            </a:r>
            <a:endParaRPr lang="nl-NL" sz="2000" dirty="0"/>
          </a:p>
        </p:txBody>
      </p:sp>
      <p:sp>
        <p:nvSpPr>
          <p:cNvPr id="11" name="Titel 1"/>
          <p:cNvSpPr txBox="1">
            <a:spLocks/>
          </p:cNvSpPr>
          <p:nvPr/>
        </p:nvSpPr>
        <p:spPr>
          <a:xfrm>
            <a:off x="5860278" y="3454044"/>
            <a:ext cx="2624717" cy="416792"/>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2800" b="1" kern="1200" baseline="0">
                <a:solidFill>
                  <a:srgbClr val="660066"/>
                </a:solidFill>
                <a:latin typeface="Arial"/>
                <a:ea typeface="+mj-ea"/>
                <a:cs typeface="Arial"/>
              </a:defRPr>
            </a:lvl1pPr>
          </a:lstStyle>
          <a:p>
            <a:pPr algn="r"/>
            <a:r>
              <a:rPr lang="nl-NL" sz="2000" dirty="0" smtClean="0"/>
              <a:t>Startthermometer</a:t>
            </a:r>
            <a:endParaRPr lang="nl-NL" sz="2000" dirty="0"/>
          </a:p>
        </p:txBody>
      </p:sp>
      <p:grpSp>
        <p:nvGrpSpPr>
          <p:cNvPr id="3" name="Groep 2"/>
          <p:cNvGrpSpPr/>
          <p:nvPr/>
        </p:nvGrpSpPr>
        <p:grpSpPr>
          <a:xfrm>
            <a:off x="774960" y="2632438"/>
            <a:ext cx="2740501" cy="2378223"/>
            <a:chOff x="552957" y="2773801"/>
            <a:chExt cx="2918526" cy="2057143"/>
          </a:xfrm>
        </p:grpSpPr>
        <p:graphicFrame>
          <p:nvGraphicFramePr>
            <p:cNvPr id="13" name="Grafiek 12"/>
            <p:cNvGraphicFramePr>
              <a:graphicFrameLocks/>
            </p:cNvGraphicFramePr>
            <p:nvPr>
              <p:extLst>
                <p:ext uri="{D42A27DB-BD31-4B8C-83A1-F6EECF244321}">
                  <p14:modId xmlns:p14="http://schemas.microsoft.com/office/powerpoint/2010/main" val="2927125449"/>
                </p:ext>
              </p:extLst>
            </p:nvPr>
          </p:nvGraphicFramePr>
          <p:xfrm>
            <a:off x="552957" y="2773801"/>
            <a:ext cx="2845697" cy="2057143"/>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5" name="Grafiek 14"/>
            <p:cNvGraphicFramePr>
              <a:graphicFrameLocks/>
            </p:cNvGraphicFramePr>
            <p:nvPr>
              <p:extLst>
                <p:ext uri="{D42A27DB-BD31-4B8C-83A1-F6EECF244321}">
                  <p14:modId xmlns:p14="http://schemas.microsoft.com/office/powerpoint/2010/main" val="1462305253"/>
                </p:ext>
              </p:extLst>
            </p:nvPr>
          </p:nvGraphicFramePr>
          <p:xfrm>
            <a:off x="552957" y="3484483"/>
            <a:ext cx="2918526" cy="792898"/>
          </p:xfrm>
          <a:graphic>
            <a:graphicData uri="http://schemas.openxmlformats.org/drawingml/2006/chart">
              <c:chart xmlns:c="http://schemas.openxmlformats.org/drawingml/2006/chart" xmlns:r="http://schemas.openxmlformats.org/officeDocument/2006/relationships" r:id="rId6"/>
            </a:graphicData>
          </a:graphic>
        </p:graphicFrame>
      </p:grpSp>
      <p:sp>
        <p:nvSpPr>
          <p:cNvPr id="17" name="Titel 1"/>
          <p:cNvSpPr txBox="1">
            <a:spLocks/>
          </p:cNvSpPr>
          <p:nvPr/>
        </p:nvSpPr>
        <p:spPr>
          <a:xfrm>
            <a:off x="342710" y="3198607"/>
            <a:ext cx="566442" cy="354952"/>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2800" b="1" kern="1200" baseline="0">
                <a:solidFill>
                  <a:srgbClr val="660066"/>
                </a:solidFill>
                <a:latin typeface="Arial"/>
                <a:ea typeface="+mj-ea"/>
                <a:cs typeface="Arial"/>
              </a:defRPr>
            </a:lvl1pPr>
          </a:lstStyle>
          <a:p>
            <a:r>
              <a:rPr lang="nl-NL" sz="1300" b="0" dirty="0" smtClean="0">
                <a:solidFill>
                  <a:schemeClr val="tx1"/>
                </a:solidFill>
              </a:rPr>
              <a:t>2020</a:t>
            </a:r>
            <a:endParaRPr lang="nl-NL" sz="1300" b="0" dirty="0">
              <a:solidFill>
                <a:schemeClr val="tx1"/>
              </a:solidFill>
            </a:endParaRPr>
          </a:p>
        </p:txBody>
      </p:sp>
      <p:sp>
        <p:nvSpPr>
          <p:cNvPr id="18" name="Titel 1"/>
          <p:cNvSpPr txBox="1">
            <a:spLocks/>
          </p:cNvSpPr>
          <p:nvPr/>
        </p:nvSpPr>
        <p:spPr>
          <a:xfrm>
            <a:off x="342710" y="3721000"/>
            <a:ext cx="566442" cy="354952"/>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2800" b="1" kern="1200" baseline="0">
                <a:solidFill>
                  <a:srgbClr val="660066"/>
                </a:solidFill>
                <a:latin typeface="Arial"/>
                <a:ea typeface="+mj-ea"/>
                <a:cs typeface="Arial"/>
              </a:defRPr>
            </a:lvl1pPr>
          </a:lstStyle>
          <a:p>
            <a:r>
              <a:rPr lang="nl-NL" sz="1300" b="0" dirty="0" smtClean="0">
                <a:solidFill>
                  <a:schemeClr val="tx1"/>
                </a:solidFill>
              </a:rPr>
              <a:t>2019</a:t>
            </a:r>
            <a:endParaRPr lang="nl-NL" sz="1300" b="0" dirty="0">
              <a:solidFill>
                <a:schemeClr val="tx1"/>
              </a:solidFill>
            </a:endParaRPr>
          </a:p>
        </p:txBody>
      </p:sp>
      <p:grpSp>
        <p:nvGrpSpPr>
          <p:cNvPr id="21" name="Groep 20"/>
          <p:cNvGrpSpPr/>
          <p:nvPr/>
        </p:nvGrpSpPr>
        <p:grpSpPr>
          <a:xfrm>
            <a:off x="3322356" y="2660202"/>
            <a:ext cx="2962687" cy="2201511"/>
            <a:chOff x="3198015" y="2666236"/>
            <a:chExt cx="2962687" cy="2201511"/>
          </a:xfrm>
        </p:grpSpPr>
        <p:graphicFrame>
          <p:nvGraphicFramePr>
            <p:cNvPr id="19" name="Grafiek 18"/>
            <p:cNvGraphicFramePr>
              <a:graphicFrameLocks/>
            </p:cNvGraphicFramePr>
            <p:nvPr>
              <p:extLst>
                <p:ext uri="{D42A27DB-BD31-4B8C-83A1-F6EECF244321}">
                  <p14:modId xmlns:p14="http://schemas.microsoft.com/office/powerpoint/2010/main" val="2676860299"/>
                </p:ext>
              </p:extLst>
            </p:nvPr>
          </p:nvGraphicFramePr>
          <p:xfrm>
            <a:off x="3198015" y="2666236"/>
            <a:ext cx="2769582" cy="2177123"/>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20" name="Grafiek 19"/>
            <p:cNvGraphicFramePr>
              <a:graphicFrameLocks/>
            </p:cNvGraphicFramePr>
            <p:nvPr>
              <p:extLst>
                <p:ext uri="{D42A27DB-BD31-4B8C-83A1-F6EECF244321}">
                  <p14:modId xmlns:p14="http://schemas.microsoft.com/office/powerpoint/2010/main" val="3244721224"/>
                </p:ext>
              </p:extLst>
            </p:nvPr>
          </p:nvGraphicFramePr>
          <p:xfrm>
            <a:off x="3220989" y="3382551"/>
            <a:ext cx="2939713" cy="1485196"/>
          </p:xfrm>
          <a:graphic>
            <a:graphicData uri="http://schemas.openxmlformats.org/drawingml/2006/chart">
              <c:chart xmlns:c="http://schemas.openxmlformats.org/drawingml/2006/chart" xmlns:r="http://schemas.openxmlformats.org/officeDocument/2006/relationships" r:id="rId8"/>
            </a:graphicData>
          </a:graphic>
        </p:graphicFrame>
      </p:grpSp>
    </p:spTree>
    <p:extLst>
      <p:ext uri="{BB962C8B-B14F-4D97-AF65-F5344CB8AC3E}">
        <p14:creationId xmlns:p14="http://schemas.microsoft.com/office/powerpoint/2010/main" val="18013758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smtClean="0"/>
              <a:t>Marktaandeelverlies Fontys</a:t>
            </a:r>
            <a:endParaRPr lang="nl-NL" dirty="0"/>
          </a:p>
        </p:txBody>
      </p:sp>
      <p:sp>
        <p:nvSpPr>
          <p:cNvPr id="7" name="Tijdelijke aanduiding voor inhoud 2"/>
          <p:cNvSpPr>
            <a:spLocks noGrp="1"/>
          </p:cNvSpPr>
          <p:nvPr>
            <p:ph sz="half" idx="1"/>
          </p:nvPr>
        </p:nvSpPr>
        <p:spPr>
          <a:xfrm>
            <a:off x="475966" y="1063625"/>
            <a:ext cx="8229600" cy="3241088"/>
          </a:xfrm>
        </p:spPr>
        <p:txBody>
          <a:bodyPr>
            <a:noAutofit/>
          </a:bodyPr>
          <a:lstStyle/>
          <a:p>
            <a:r>
              <a:rPr lang="nl-NL" sz="1800" dirty="0" smtClean="0">
                <a:latin typeface="+mn-lt"/>
              </a:rPr>
              <a:t>Landelijke groei door meer geslaagden in het VO en keuze </a:t>
            </a:r>
            <a:r>
              <a:rPr lang="nl-NL" sz="1800" dirty="0">
                <a:latin typeface="+mn-lt"/>
              </a:rPr>
              <a:t>voor studie </a:t>
            </a:r>
            <a:r>
              <a:rPr lang="nl-NL" sz="1800" dirty="0" err="1">
                <a:latin typeface="+mn-lt"/>
              </a:rPr>
              <a:t>ipv</a:t>
            </a:r>
            <a:r>
              <a:rPr lang="nl-NL" sz="1800" dirty="0">
                <a:latin typeface="+mn-lt"/>
              </a:rPr>
              <a:t> </a:t>
            </a:r>
            <a:r>
              <a:rPr lang="nl-NL" sz="1800" dirty="0" smtClean="0">
                <a:latin typeface="+mn-lt"/>
              </a:rPr>
              <a:t>werken/tussenjaar. Groei nieuwe inschrijvingen </a:t>
            </a:r>
            <a:r>
              <a:rPr lang="nl-NL" sz="1800" dirty="0">
                <a:latin typeface="+mn-lt"/>
              </a:rPr>
              <a:t>Fontys leidt </a:t>
            </a:r>
            <a:r>
              <a:rPr lang="nl-NL" sz="1800" dirty="0" smtClean="0">
                <a:latin typeface="+mn-lt"/>
              </a:rPr>
              <a:t>echter niet </a:t>
            </a:r>
            <a:r>
              <a:rPr lang="nl-NL" sz="1800" dirty="0">
                <a:latin typeface="+mn-lt"/>
              </a:rPr>
              <a:t>tot groei </a:t>
            </a:r>
            <a:r>
              <a:rPr lang="nl-NL" sz="1800" dirty="0" smtClean="0">
                <a:latin typeface="+mn-lt"/>
              </a:rPr>
              <a:t>marktaandeel.</a:t>
            </a:r>
            <a:r>
              <a:rPr lang="nl-NL" sz="1600" dirty="0" smtClean="0">
                <a:latin typeface="+mn-lt"/>
              </a:rPr>
              <a:t/>
            </a:r>
            <a:br>
              <a:rPr lang="nl-NL" sz="1600" dirty="0" smtClean="0">
                <a:latin typeface="+mn-lt"/>
              </a:rPr>
            </a:br>
            <a:endParaRPr lang="nl-NL" sz="800" dirty="0">
              <a:latin typeface="+mn-lt"/>
            </a:endParaRPr>
          </a:p>
          <a:p>
            <a:r>
              <a:rPr lang="nl-NL" sz="1800" dirty="0">
                <a:latin typeface="+mn-lt"/>
              </a:rPr>
              <a:t>In regio profiteren HAN en Zuyd (</a:t>
            </a:r>
            <a:r>
              <a:rPr lang="nl-NL" sz="1800" dirty="0" err="1">
                <a:latin typeface="+mn-lt"/>
              </a:rPr>
              <a:t>Avans</a:t>
            </a:r>
            <a:r>
              <a:rPr lang="nl-NL" sz="1800" dirty="0">
                <a:latin typeface="+mn-lt"/>
              </a:rPr>
              <a:t> niet).</a:t>
            </a:r>
          </a:p>
          <a:p>
            <a:pPr marL="0" indent="0">
              <a:buNone/>
            </a:pPr>
            <a:endParaRPr lang="nl-NL" sz="800" dirty="0">
              <a:latin typeface="+mn-lt"/>
            </a:endParaRPr>
          </a:p>
          <a:p>
            <a:r>
              <a:rPr lang="nl-NL" sz="1800" dirty="0">
                <a:latin typeface="+mn-lt"/>
              </a:rPr>
              <a:t>Daling marktaandeel is een breed verschijnsel en geldt voor de verschillende nationaliteiten (NL, overig EER, niet- EER), opleidingstypes (Ad, Bachelor, Master) en -vormen (voltijd, deeltijd).</a:t>
            </a:r>
            <a:r>
              <a:rPr lang="nl-NL" sz="800" dirty="0">
                <a:latin typeface="+mn-lt"/>
              </a:rPr>
              <a:t/>
            </a:r>
            <a:br>
              <a:rPr lang="nl-NL" sz="800" dirty="0">
                <a:latin typeface="+mn-lt"/>
              </a:rPr>
            </a:br>
            <a:endParaRPr lang="nl-NL" sz="800" dirty="0">
              <a:latin typeface="+mn-lt"/>
            </a:endParaRPr>
          </a:p>
          <a:p>
            <a:r>
              <a:rPr lang="nl-NL" sz="1800" dirty="0">
                <a:latin typeface="+mn-lt"/>
              </a:rPr>
              <a:t>Grootste effect op marktaandeeldaling hebben bachelors voltijd in Economie en Techniek.</a:t>
            </a:r>
            <a:endParaRPr lang="nl-NL" sz="800" dirty="0">
              <a:latin typeface="+mn-lt"/>
            </a:endParaRPr>
          </a:p>
          <a:p>
            <a:endParaRPr lang="nl-NL" sz="800" dirty="0">
              <a:latin typeface="+mn-lt"/>
            </a:endParaRPr>
          </a:p>
          <a:p>
            <a:r>
              <a:rPr lang="nl-NL" sz="1800" dirty="0">
                <a:latin typeface="+mn-lt"/>
              </a:rPr>
              <a:t>Kans ligt in de landelijke marktgroei Ad (lange termijn).</a:t>
            </a:r>
          </a:p>
        </p:txBody>
      </p:sp>
      <p:pic>
        <p:nvPicPr>
          <p:cNvPr id="8" name="Afbeelding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99606" y="45475"/>
            <a:ext cx="1387425" cy="1040569"/>
          </a:xfrm>
          <a:prstGeom prst="rect">
            <a:avLst/>
          </a:prstGeom>
        </p:spPr>
      </p:pic>
    </p:spTree>
    <p:extLst>
      <p:ext uri="{BB962C8B-B14F-4D97-AF65-F5344CB8AC3E}">
        <p14:creationId xmlns:p14="http://schemas.microsoft.com/office/powerpoint/2010/main" val="836362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Forse daling propedeuse in 1 jaar</a:t>
            </a:r>
            <a:endParaRPr lang="nl-NL" dirty="0"/>
          </a:p>
        </p:txBody>
      </p:sp>
      <p:pic>
        <p:nvPicPr>
          <p:cNvPr id="5" name="Afbeelding 4"/>
          <p:cNvPicPr>
            <a:picLocks noChangeAspect="1"/>
          </p:cNvPicPr>
          <p:nvPr/>
        </p:nvPicPr>
        <p:blipFill>
          <a:blip r:embed="rId2"/>
          <a:stretch>
            <a:fillRect/>
          </a:stretch>
        </p:blipFill>
        <p:spPr>
          <a:xfrm>
            <a:off x="644979" y="1355951"/>
            <a:ext cx="4457700" cy="885825"/>
          </a:xfrm>
          <a:prstGeom prst="rect">
            <a:avLst/>
          </a:prstGeom>
        </p:spPr>
      </p:pic>
      <p:sp>
        <p:nvSpPr>
          <p:cNvPr id="6" name="Tekstvak 5"/>
          <p:cNvSpPr txBox="1"/>
          <p:nvPr/>
        </p:nvSpPr>
        <p:spPr>
          <a:xfrm>
            <a:off x="644979" y="2285319"/>
            <a:ext cx="4457700" cy="307777"/>
          </a:xfrm>
          <a:prstGeom prst="rect">
            <a:avLst/>
          </a:prstGeom>
          <a:noFill/>
        </p:spPr>
        <p:txBody>
          <a:bodyPr wrap="square" rtlCol="0">
            <a:spAutoFit/>
          </a:bodyPr>
          <a:lstStyle/>
          <a:p>
            <a:r>
              <a:rPr lang="nl-NL" sz="1400" dirty="0" smtClean="0"/>
              <a:t>Rendement propedeuse in 1 jaar (stand 9 december 2020)</a:t>
            </a:r>
            <a:endParaRPr lang="nl-NL" sz="1400" dirty="0"/>
          </a:p>
        </p:txBody>
      </p:sp>
      <p:sp>
        <p:nvSpPr>
          <p:cNvPr id="8" name="Tijdelijke aanduiding voor inhoud 3"/>
          <p:cNvSpPr>
            <a:spLocks noGrp="1"/>
          </p:cNvSpPr>
          <p:nvPr>
            <p:ph sz="half" idx="2"/>
          </p:nvPr>
        </p:nvSpPr>
        <p:spPr>
          <a:xfrm>
            <a:off x="457200" y="2601616"/>
            <a:ext cx="7913914" cy="1583480"/>
          </a:xfrm>
        </p:spPr>
        <p:txBody>
          <a:bodyPr/>
          <a:lstStyle/>
          <a:p>
            <a:r>
              <a:rPr lang="nl-NL" dirty="0" smtClean="0"/>
              <a:t>Het propedeuse rendement is voor </a:t>
            </a:r>
            <a:r>
              <a:rPr lang="nl-NL" dirty="0"/>
              <a:t>het meest recente instroomjaar 2019 fors is </a:t>
            </a:r>
            <a:r>
              <a:rPr lang="nl-NL" dirty="0" smtClean="0"/>
              <a:t>gedaald.</a:t>
            </a:r>
          </a:p>
          <a:p>
            <a:r>
              <a:rPr lang="nl-NL" dirty="0"/>
              <a:t>Er is echter sprake van grote verschillen tussen de verschillende </a:t>
            </a:r>
            <a:r>
              <a:rPr lang="nl-NL" dirty="0" smtClean="0"/>
              <a:t>instituten</a:t>
            </a:r>
            <a:endParaRPr lang="nl-NL" dirty="0"/>
          </a:p>
        </p:txBody>
      </p:sp>
    </p:spTree>
    <p:extLst>
      <p:ext uri="{BB962C8B-B14F-4D97-AF65-F5344CB8AC3E}">
        <p14:creationId xmlns:p14="http://schemas.microsoft.com/office/powerpoint/2010/main" val="11797256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6225" y="0"/>
            <a:ext cx="6762014" cy="5143500"/>
          </a:xfrm>
          <a:prstGeom prst="rect">
            <a:avLst/>
          </a:prstGeom>
        </p:spPr>
      </p:pic>
    </p:spTree>
    <p:extLst>
      <p:ext uri="{BB962C8B-B14F-4D97-AF65-F5344CB8AC3E}">
        <p14:creationId xmlns:p14="http://schemas.microsoft.com/office/powerpoint/2010/main" val="36218711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Hoe kijken de studenten er dit studiejaar tegenaan?</a:t>
            </a:r>
            <a:endParaRPr lang="nl-NL" dirty="0"/>
          </a:p>
        </p:txBody>
      </p:sp>
      <p:graphicFrame>
        <p:nvGraphicFramePr>
          <p:cNvPr id="5" name="Grafiek 4"/>
          <p:cNvGraphicFramePr>
            <a:graphicFrameLocks/>
          </p:cNvGraphicFramePr>
          <p:nvPr>
            <p:extLst>
              <p:ext uri="{D42A27DB-BD31-4B8C-83A1-F6EECF244321}">
                <p14:modId xmlns:p14="http://schemas.microsoft.com/office/powerpoint/2010/main" val="1953032070"/>
              </p:ext>
            </p:extLst>
          </p:nvPr>
        </p:nvGraphicFramePr>
        <p:xfrm>
          <a:off x="1936842" y="1097816"/>
          <a:ext cx="2844350" cy="1518774"/>
        </p:xfrm>
        <a:graphic>
          <a:graphicData uri="http://schemas.openxmlformats.org/drawingml/2006/chart">
            <c:chart xmlns:c="http://schemas.openxmlformats.org/drawingml/2006/chart" xmlns:r="http://schemas.openxmlformats.org/officeDocument/2006/relationships" r:id="rId3"/>
          </a:graphicData>
        </a:graphic>
      </p:graphicFrame>
      <p:sp>
        <p:nvSpPr>
          <p:cNvPr id="6" name="Titel 1"/>
          <p:cNvSpPr txBox="1">
            <a:spLocks/>
          </p:cNvSpPr>
          <p:nvPr/>
        </p:nvSpPr>
        <p:spPr>
          <a:xfrm>
            <a:off x="1936842" y="1097816"/>
            <a:ext cx="2552700" cy="416792"/>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2800" b="1" kern="1200" baseline="0">
                <a:solidFill>
                  <a:srgbClr val="660066"/>
                </a:solidFill>
                <a:latin typeface="Arial"/>
                <a:ea typeface="+mj-ea"/>
                <a:cs typeface="Arial"/>
              </a:defRPr>
            </a:lvl1pPr>
          </a:lstStyle>
          <a:p>
            <a:r>
              <a:rPr lang="nl-NL" sz="2000" dirty="0" smtClean="0">
                <a:solidFill>
                  <a:schemeClr val="tx1">
                    <a:lumMod val="75000"/>
                    <a:lumOff val="25000"/>
                  </a:schemeClr>
                </a:solidFill>
              </a:rPr>
              <a:t>Eerstejaars</a:t>
            </a:r>
            <a:endParaRPr lang="nl-NL" sz="2000" dirty="0">
              <a:solidFill>
                <a:schemeClr val="tx1">
                  <a:lumMod val="75000"/>
                  <a:lumOff val="25000"/>
                </a:schemeClr>
              </a:solidFill>
            </a:endParaRPr>
          </a:p>
        </p:txBody>
      </p:sp>
      <p:sp>
        <p:nvSpPr>
          <p:cNvPr id="7" name="Titel 1"/>
          <p:cNvSpPr txBox="1">
            <a:spLocks/>
          </p:cNvSpPr>
          <p:nvPr/>
        </p:nvSpPr>
        <p:spPr>
          <a:xfrm>
            <a:off x="4837836" y="1076088"/>
            <a:ext cx="2552700" cy="416792"/>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2800" b="1" kern="1200" baseline="0">
                <a:solidFill>
                  <a:srgbClr val="660066"/>
                </a:solidFill>
                <a:latin typeface="Arial"/>
                <a:ea typeface="+mj-ea"/>
                <a:cs typeface="Arial"/>
              </a:defRPr>
            </a:lvl1pPr>
          </a:lstStyle>
          <a:p>
            <a:r>
              <a:rPr lang="nl-NL" sz="2000" dirty="0" smtClean="0">
                <a:solidFill>
                  <a:schemeClr val="tx1">
                    <a:lumMod val="75000"/>
                    <a:lumOff val="25000"/>
                  </a:schemeClr>
                </a:solidFill>
              </a:rPr>
              <a:t>Ouderejaars</a:t>
            </a:r>
            <a:endParaRPr lang="nl-NL" sz="2000" dirty="0">
              <a:solidFill>
                <a:schemeClr val="tx1">
                  <a:lumMod val="75000"/>
                  <a:lumOff val="25000"/>
                </a:schemeClr>
              </a:solidFill>
            </a:endParaRPr>
          </a:p>
        </p:txBody>
      </p:sp>
      <p:graphicFrame>
        <p:nvGraphicFramePr>
          <p:cNvPr id="8" name="Grafiek 7"/>
          <p:cNvGraphicFramePr>
            <a:graphicFrameLocks/>
          </p:cNvGraphicFramePr>
          <p:nvPr>
            <p:extLst>
              <p:ext uri="{D42A27DB-BD31-4B8C-83A1-F6EECF244321}">
                <p14:modId xmlns:p14="http://schemas.microsoft.com/office/powerpoint/2010/main" val="609122713"/>
              </p:ext>
            </p:extLst>
          </p:nvPr>
        </p:nvGraphicFramePr>
        <p:xfrm>
          <a:off x="4779327" y="1189529"/>
          <a:ext cx="2896295" cy="1427061"/>
        </p:xfrm>
        <a:graphic>
          <a:graphicData uri="http://schemas.openxmlformats.org/drawingml/2006/chart">
            <c:chart xmlns:c="http://schemas.openxmlformats.org/drawingml/2006/chart" xmlns:r="http://schemas.openxmlformats.org/officeDocument/2006/relationships" r:id="rId4"/>
          </a:graphicData>
        </a:graphic>
      </p:graphicFrame>
      <p:sp>
        <p:nvSpPr>
          <p:cNvPr id="9" name="Titel 1"/>
          <p:cNvSpPr txBox="1">
            <a:spLocks/>
          </p:cNvSpPr>
          <p:nvPr/>
        </p:nvSpPr>
        <p:spPr>
          <a:xfrm>
            <a:off x="292810" y="1514608"/>
            <a:ext cx="1487438" cy="416792"/>
          </a:xfrm>
          <a:prstGeom prst="rect">
            <a:avLst/>
          </a:prstGeom>
        </p:spPr>
        <p:txBody>
          <a:bodyPr vert="horz" lIns="91440" tIns="45720" rIns="91440" bIns="45720" rtlCol="0" anchor="ctr">
            <a:normAutofit fontScale="62500" lnSpcReduction="20000"/>
          </a:bodyPr>
          <a:lstStyle>
            <a:lvl1pPr algn="l" defTabSz="457200" rtl="0" eaLnBrk="1" latinLnBrk="0" hangingPunct="1">
              <a:spcBef>
                <a:spcPct val="0"/>
              </a:spcBef>
              <a:buNone/>
              <a:defRPr sz="2800" b="1" kern="1200" baseline="0">
                <a:solidFill>
                  <a:srgbClr val="660066"/>
                </a:solidFill>
                <a:latin typeface="Arial"/>
                <a:ea typeface="+mj-ea"/>
                <a:cs typeface="Arial"/>
              </a:defRPr>
            </a:lvl1pPr>
          </a:lstStyle>
          <a:p>
            <a:pPr algn="ctr"/>
            <a:r>
              <a:rPr lang="nl-NL" sz="2000" dirty="0" smtClean="0">
                <a:solidFill>
                  <a:schemeClr val="bg1">
                    <a:lumMod val="50000"/>
                  </a:schemeClr>
                </a:solidFill>
              </a:rPr>
              <a:t>Zorgen om </a:t>
            </a:r>
          </a:p>
          <a:p>
            <a:pPr algn="ctr"/>
            <a:r>
              <a:rPr lang="nl-NL" sz="2000" dirty="0" smtClean="0">
                <a:solidFill>
                  <a:schemeClr val="bg1">
                    <a:lumMod val="50000"/>
                  </a:schemeClr>
                </a:solidFill>
              </a:rPr>
              <a:t>studievoortgang</a:t>
            </a:r>
            <a:endParaRPr lang="nl-NL" sz="2000" dirty="0">
              <a:solidFill>
                <a:schemeClr val="bg1">
                  <a:lumMod val="50000"/>
                </a:schemeClr>
              </a:solidFill>
            </a:endParaRPr>
          </a:p>
        </p:txBody>
      </p:sp>
      <p:sp>
        <p:nvSpPr>
          <p:cNvPr id="10" name="Tijdelijke aanduiding voor inhoud 3"/>
          <p:cNvSpPr>
            <a:spLocks noGrp="1"/>
          </p:cNvSpPr>
          <p:nvPr>
            <p:ph sz="half" idx="2"/>
          </p:nvPr>
        </p:nvSpPr>
        <p:spPr>
          <a:xfrm>
            <a:off x="1969209" y="2794200"/>
            <a:ext cx="5654467" cy="1007432"/>
          </a:xfrm>
        </p:spPr>
        <p:txBody>
          <a:bodyPr>
            <a:normAutofit/>
          </a:bodyPr>
          <a:lstStyle/>
          <a:p>
            <a:pPr marL="0" indent="0" algn="ctr">
              <a:buNone/>
            </a:pPr>
            <a:r>
              <a:rPr lang="nl-NL" sz="1500" b="1" dirty="0" smtClean="0"/>
              <a:t>“Ik heb een goede manier van studeren gevonden”</a:t>
            </a:r>
          </a:p>
          <a:p>
            <a:pPr marL="0" indent="0">
              <a:buNone/>
            </a:pPr>
            <a:r>
              <a:rPr lang="nl-NL" sz="1400" dirty="0" smtClean="0"/>
              <a:t>Eerstejaars                                                                         Ouderejaars</a:t>
            </a:r>
          </a:p>
          <a:p>
            <a:pPr marL="0" indent="0">
              <a:buNone/>
            </a:pPr>
            <a:r>
              <a:rPr lang="nl-NL" sz="1400" dirty="0" smtClean="0">
                <a:solidFill>
                  <a:srgbClr val="00B050"/>
                </a:solidFill>
              </a:rPr>
              <a:t>58% </a:t>
            </a:r>
            <a:r>
              <a:rPr lang="nl-NL" sz="1200" dirty="0" smtClean="0">
                <a:solidFill>
                  <a:schemeClr val="accent6">
                    <a:lumMod val="75000"/>
                  </a:schemeClr>
                </a:solidFill>
              </a:rPr>
              <a:t>(41%)	</a:t>
            </a:r>
            <a:r>
              <a:rPr lang="nl-NL" sz="1400" dirty="0" smtClean="0"/>
              <a:t>	                                                               </a:t>
            </a:r>
            <a:r>
              <a:rPr lang="nl-NL" sz="1400" dirty="0" smtClean="0">
                <a:solidFill>
                  <a:srgbClr val="C00000"/>
                </a:solidFill>
              </a:rPr>
              <a:t>39% </a:t>
            </a:r>
            <a:r>
              <a:rPr lang="nl-NL" sz="1200" dirty="0" smtClean="0">
                <a:solidFill>
                  <a:schemeClr val="accent6">
                    <a:lumMod val="75000"/>
                  </a:schemeClr>
                </a:solidFill>
              </a:rPr>
              <a:t>(41%)</a:t>
            </a:r>
          </a:p>
          <a:p>
            <a:pPr marL="0" indent="0">
              <a:buNone/>
            </a:pPr>
            <a:endParaRPr lang="nl-NL" sz="1600" b="1" dirty="0" smtClean="0"/>
          </a:p>
        </p:txBody>
      </p:sp>
      <p:sp>
        <p:nvSpPr>
          <p:cNvPr id="11" name="Tekstvak 10"/>
          <p:cNvSpPr txBox="1"/>
          <p:nvPr/>
        </p:nvSpPr>
        <p:spPr>
          <a:xfrm>
            <a:off x="292810" y="3748899"/>
            <a:ext cx="8114815" cy="1246495"/>
          </a:xfrm>
          <a:prstGeom prst="rect">
            <a:avLst/>
          </a:prstGeom>
          <a:noFill/>
        </p:spPr>
        <p:txBody>
          <a:bodyPr wrap="square" rtlCol="0">
            <a:spAutoFit/>
          </a:bodyPr>
          <a:lstStyle/>
          <a:p>
            <a:pPr algn="ctr"/>
            <a:r>
              <a:rPr lang="nl-NL" sz="1500" b="1" dirty="0" smtClean="0">
                <a:latin typeface="Arial" panose="020B0604020202020204" pitchFamily="34" charset="0"/>
                <a:cs typeface="Arial" panose="020B0604020202020204" pitchFamily="34" charset="0"/>
              </a:rPr>
              <a:t>“Er wordt goed </a:t>
            </a:r>
            <a:r>
              <a:rPr lang="nl-NL" sz="1500" b="1" dirty="0">
                <a:latin typeface="Arial" panose="020B0604020202020204" pitchFamily="34" charset="0"/>
                <a:cs typeface="Arial" panose="020B0604020202020204" pitchFamily="34" charset="0"/>
              </a:rPr>
              <a:t>meegedacht over hoe ik mijn stage of afstuderen kan </a:t>
            </a:r>
            <a:r>
              <a:rPr lang="nl-NL" sz="1500" b="1" dirty="0" smtClean="0">
                <a:latin typeface="Arial" panose="020B0604020202020204" pitchFamily="34" charset="0"/>
                <a:cs typeface="Arial" panose="020B0604020202020204" pitchFamily="34" charset="0"/>
              </a:rPr>
              <a:t>vormgeven”</a:t>
            </a:r>
          </a:p>
          <a:p>
            <a:pPr algn="ctr"/>
            <a:endParaRPr lang="nl-NL" sz="1600" dirty="0" smtClean="0"/>
          </a:p>
          <a:p>
            <a:pPr algn="ctr"/>
            <a:r>
              <a:rPr lang="nl-NL" sz="1600" dirty="0" smtClean="0"/>
              <a:t>Ouderejaars </a:t>
            </a:r>
            <a:r>
              <a:rPr lang="nl-NL" sz="1600" dirty="0" smtClean="0">
                <a:solidFill>
                  <a:srgbClr val="C00000"/>
                </a:solidFill>
              </a:rPr>
              <a:t>46% </a:t>
            </a:r>
            <a:r>
              <a:rPr lang="nl-NL" sz="1400" dirty="0" smtClean="0">
                <a:solidFill>
                  <a:schemeClr val="accent6">
                    <a:lumMod val="75000"/>
                  </a:schemeClr>
                </a:solidFill>
              </a:rPr>
              <a:t>(41.6%)</a:t>
            </a:r>
            <a:endParaRPr lang="nl-NL" sz="1400" dirty="0">
              <a:solidFill>
                <a:schemeClr val="accent6">
                  <a:lumMod val="75000"/>
                </a:schemeClr>
              </a:solidFill>
            </a:endParaRPr>
          </a:p>
          <a:p>
            <a:pPr algn="ctr"/>
            <a:endParaRPr lang="nl-NL" sz="1400" b="1" dirty="0">
              <a:latin typeface="Arial" panose="020B0604020202020204" pitchFamily="34" charset="0"/>
              <a:cs typeface="Arial" panose="020B0604020202020204" pitchFamily="34" charset="0"/>
            </a:endParaRPr>
          </a:p>
          <a:p>
            <a:pPr algn="ctr"/>
            <a:endParaRPr lang="nl-NL" sz="1400" dirty="0">
              <a:latin typeface="Arial" panose="020B0604020202020204" pitchFamily="34" charset="0"/>
              <a:cs typeface="Arial" panose="020B0604020202020204" pitchFamily="34" charset="0"/>
            </a:endParaRPr>
          </a:p>
        </p:txBody>
      </p:sp>
      <p:cxnSp>
        <p:nvCxnSpPr>
          <p:cNvPr id="13" name="Rechte verbindingslijn met pijl 12"/>
          <p:cNvCxnSpPr/>
          <p:nvPr/>
        </p:nvCxnSpPr>
        <p:spPr>
          <a:xfrm flipH="1">
            <a:off x="5891002" y="3297916"/>
            <a:ext cx="509801" cy="343500"/>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sp>
        <p:nvSpPr>
          <p:cNvPr id="17" name="Tekstvak 16"/>
          <p:cNvSpPr txBox="1"/>
          <p:nvPr/>
        </p:nvSpPr>
        <p:spPr>
          <a:xfrm>
            <a:off x="712099" y="2121168"/>
            <a:ext cx="7917308" cy="523220"/>
          </a:xfrm>
          <a:prstGeom prst="rect">
            <a:avLst/>
          </a:prstGeom>
          <a:noFill/>
        </p:spPr>
        <p:txBody>
          <a:bodyPr wrap="square" rtlCol="0">
            <a:spAutoFit/>
          </a:bodyPr>
          <a:lstStyle/>
          <a:p>
            <a:endParaRPr lang="nl-NL" sz="1400" b="1" dirty="0" smtClean="0">
              <a:latin typeface="Arial" panose="020B0604020202020204" pitchFamily="34" charset="0"/>
              <a:cs typeface="Arial" panose="020B0604020202020204" pitchFamily="34" charset="0"/>
            </a:endParaRPr>
          </a:p>
          <a:p>
            <a:r>
              <a:rPr lang="nl-NL" sz="1300" b="1" dirty="0" smtClean="0">
                <a:solidFill>
                  <a:schemeClr val="bg1">
                    <a:lumMod val="50000"/>
                  </a:schemeClr>
                </a:solidFill>
                <a:latin typeface="Arial" panose="020B0604020202020204" pitchFamily="34" charset="0"/>
                <a:cs typeface="Arial" panose="020B0604020202020204" pitchFamily="34" charset="0"/>
              </a:rPr>
              <a:t>Juni:                                                              </a:t>
            </a:r>
            <a:r>
              <a:rPr lang="nl-NL" sz="1400" dirty="0" smtClean="0">
                <a:solidFill>
                  <a:srgbClr val="C00000"/>
                </a:solidFill>
                <a:latin typeface="Arial" panose="020B0604020202020204" pitchFamily="34" charset="0"/>
                <a:cs typeface="Arial" panose="020B0604020202020204" pitchFamily="34" charset="0"/>
              </a:rPr>
              <a:t>62%                                               64% </a:t>
            </a:r>
            <a:endParaRPr lang="nl-NL" sz="1400"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17233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06375"/>
            <a:ext cx="8414574" cy="857250"/>
          </a:xfrm>
        </p:spPr>
        <p:txBody>
          <a:bodyPr>
            <a:normAutofit/>
          </a:bodyPr>
          <a:lstStyle/>
          <a:p>
            <a:r>
              <a:rPr lang="nl-NL" dirty="0"/>
              <a:t>M</a:t>
            </a:r>
            <a:r>
              <a:rPr lang="nl-NL" dirty="0" smtClean="0"/>
              <a:t>inder langstudeerders, daling uitval</a:t>
            </a:r>
            <a:endParaRPr lang="nl-NL" dirty="0"/>
          </a:p>
        </p:txBody>
      </p:sp>
      <p:pic>
        <p:nvPicPr>
          <p:cNvPr id="12" name="Afbeelding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64474" y="0"/>
            <a:ext cx="1479526" cy="1479526"/>
          </a:xfrm>
          <a:prstGeom prst="rect">
            <a:avLst/>
          </a:prstGeom>
        </p:spPr>
      </p:pic>
      <p:sp>
        <p:nvSpPr>
          <p:cNvPr id="13" name="Tijdelijke aanduiding voor inhoud 12"/>
          <p:cNvSpPr>
            <a:spLocks noGrp="1"/>
          </p:cNvSpPr>
          <p:nvPr>
            <p:ph sz="half" idx="1"/>
          </p:nvPr>
        </p:nvSpPr>
        <p:spPr>
          <a:xfrm>
            <a:off x="457200" y="1417736"/>
            <a:ext cx="7842738" cy="2894954"/>
          </a:xfrm>
        </p:spPr>
        <p:txBody>
          <a:bodyPr>
            <a:normAutofit fontScale="92500" lnSpcReduction="10000"/>
          </a:bodyPr>
          <a:lstStyle/>
          <a:p>
            <a:r>
              <a:rPr lang="nl-NL" sz="1900" dirty="0">
                <a:latin typeface="+mn-lt"/>
              </a:rPr>
              <a:t>Het aantal langstudeerders </a:t>
            </a:r>
            <a:r>
              <a:rPr lang="nl-NL" sz="1900" dirty="0" smtClean="0">
                <a:latin typeface="+mn-lt"/>
              </a:rPr>
              <a:t>neemt in studiejaar 2020, net als in 2019, af. Daling is zowel absoluut (-</a:t>
            </a:r>
            <a:r>
              <a:rPr lang="nl-NL" sz="1900" dirty="0">
                <a:latin typeface="+mn-lt"/>
              </a:rPr>
              <a:t>384) als qua aandeel in de totale populatie</a:t>
            </a:r>
            <a:r>
              <a:rPr lang="nl-NL" sz="1900" dirty="0" smtClean="0">
                <a:latin typeface="+mn-lt"/>
              </a:rPr>
              <a:t>.</a:t>
            </a:r>
            <a:br>
              <a:rPr lang="nl-NL" sz="1900" dirty="0" smtClean="0">
                <a:latin typeface="+mn-lt"/>
              </a:rPr>
            </a:br>
            <a:endParaRPr lang="nl-NL" sz="1900" dirty="0" smtClean="0">
              <a:latin typeface="+mn-lt"/>
            </a:endParaRPr>
          </a:p>
          <a:p>
            <a:r>
              <a:rPr lang="nl-NL" sz="1900" dirty="0" smtClean="0">
                <a:latin typeface="+mn-lt"/>
              </a:rPr>
              <a:t>In studiejaar 2019 viel 11,8% van de totale populatie uit, in 2018 was dit nog 12,6%.</a:t>
            </a:r>
            <a:br>
              <a:rPr lang="nl-NL" sz="1900" dirty="0" smtClean="0">
                <a:latin typeface="+mn-lt"/>
              </a:rPr>
            </a:br>
            <a:endParaRPr lang="nl-NL" sz="1900" dirty="0" smtClean="0">
              <a:latin typeface="+mn-lt"/>
            </a:endParaRPr>
          </a:p>
          <a:p>
            <a:r>
              <a:rPr lang="nl-NL" sz="1900" dirty="0" smtClean="0">
                <a:latin typeface="+mn-lt"/>
              </a:rPr>
              <a:t>Met name de uitval onder eerstejaars studenten nam substantieel af (uitstel bindend studieadvies). De uitval onder tweedejaars daalde licht. Voor studenten die langer dan 2 jaar stonden ingeschreven gold een lichte stijging.</a:t>
            </a:r>
            <a:r>
              <a:rPr lang="nl-NL" sz="1900" dirty="0" smtClean="0"/>
              <a:t/>
            </a:r>
            <a:br>
              <a:rPr lang="nl-NL" sz="1900" dirty="0" smtClean="0"/>
            </a:br>
            <a:endParaRPr lang="nl-NL" sz="1900" dirty="0" smtClean="0"/>
          </a:p>
          <a:p>
            <a:endParaRPr lang="nl-NL" dirty="0"/>
          </a:p>
        </p:txBody>
      </p:sp>
    </p:spTree>
    <p:extLst>
      <p:ext uri="{BB962C8B-B14F-4D97-AF65-F5344CB8AC3E}">
        <p14:creationId xmlns:p14="http://schemas.microsoft.com/office/powerpoint/2010/main" val="1346616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Aangepast ontwer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F4B9014B762A642932990316E5E74A8" ma:contentTypeVersion="13" ma:contentTypeDescription="Een nieuw document maken." ma:contentTypeScope="" ma:versionID="6f00b3ed003121cdb9fa45a8dfc25fad">
  <xsd:schema xmlns:xsd="http://www.w3.org/2001/XMLSchema" xmlns:xs="http://www.w3.org/2001/XMLSchema" xmlns:p="http://schemas.microsoft.com/office/2006/metadata/properties" xmlns:ns3="a2d28288-610e-46db-b1fd-09241fa3085a" xmlns:ns4="63e84714-4d9f-4094-a96a-9e4dd1f7ed1f" targetNamespace="http://schemas.microsoft.com/office/2006/metadata/properties" ma:root="true" ma:fieldsID="f6c390931a1ac9ee30e1601e567eba18" ns3:_="" ns4:_="">
    <xsd:import namespace="a2d28288-610e-46db-b1fd-09241fa3085a"/>
    <xsd:import namespace="63e84714-4d9f-4094-a96a-9e4dd1f7ed1f"/>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d28288-610e-46db-b1fd-09241fa308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3e84714-4d9f-4094-a96a-9e4dd1f7ed1f" elementFormDefault="qualified">
    <xsd:import namespace="http://schemas.microsoft.com/office/2006/documentManagement/types"/>
    <xsd:import namespace="http://schemas.microsoft.com/office/infopath/2007/PartnerControls"/>
    <xsd:element name="SharedWithUsers" ma:index="16"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Gedeeld met details" ma:internalName="SharedWithDetails" ma:readOnly="true">
      <xsd:simpleType>
        <xsd:restriction base="dms:Note">
          <xsd:maxLength value="255"/>
        </xsd:restriction>
      </xsd:simpleType>
    </xsd:element>
    <xsd:element name="SharingHintHash" ma:index="18" nillable="true" ma:displayName="Hint-hash dele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8F67DFC-CBC9-419D-B92C-FFF281076E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2d28288-610e-46db-b1fd-09241fa3085a"/>
    <ds:schemaRef ds:uri="63e84714-4d9f-4094-a96a-9e4dd1f7ed1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188ED51-4A98-46E5-88A8-70FFBD580AFC}">
  <ds:schemaRefs>
    <ds:schemaRef ds:uri="http://schemas.microsoft.com/sharepoint/v3/contenttype/forms"/>
  </ds:schemaRefs>
</ds:datastoreItem>
</file>

<file path=customXml/itemProps3.xml><?xml version="1.0" encoding="utf-8"?>
<ds:datastoreItem xmlns:ds="http://schemas.openxmlformats.org/officeDocument/2006/customXml" ds:itemID="{F5052A02-4C0D-4779-A63F-A8336539C7F2}">
  <ds:schemaRefs>
    <ds:schemaRef ds:uri="http://purl.org/dc/terms/"/>
    <ds:schemaRef ds:uri="http://schemas.openxmlformats.org/package/2006/metadata/core-properties"/>
    <ds:schemaRef ds:uri="a2d28288-610e-46db-b1fd-09241fa3085a"/>
    <ds:schemaRef ds:uri="http://schemas.microsoft.com/office/2006/documentManagement/types"/>
    <ds:schemaRef ds:uri="http://schemas.microsoft.com/office/infopath/2007/PartnerControls"/>
    <ds:schemaRef ds:uri="http://purl.org/dc/elements/1.1/"/>
    <ds:schemaRef ds:uri="http://schemas.microsoft.com/office/2006/metadata/properties"/>
    <ds:schemaRef ds:uri="63e84714-4d9f-4094-a96a-9e4dd1f7ed1f"/>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PPT_Fontys_NL_universeel</Template>
  <TotalTime>0</TotalTime>
  <Words>2710</Words>
  <Application>Microsoft Office PowerPoint</Application>
  <PresentationFormat>Diavoorstelling (16:9)</PresentationFormat>
  <Paragraphs>199</Paragraphs>
  <Slides>15</Slides>
  <Notes>11</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15</vt:i4>
      </vt:variant>
    </vt:vector>
  </HeadingPairs>
  <TitlesOfParts>
    <vt:vector size="19" baseType="lpstr">
      <vt:lpstr>Arial</vt:lpstr>
      <vt:lpstr>Calibri</vt:lpstr>
      <vt:lpstr>Wingdings</vt:lpstr>
      <vt:lpstr>Aangepast ontwerp</vt:lpstr>
      <vt:lpstr>Corona in cijfers</vt:lpstr>
      <vt:lpstr>Aanleiding</vt:lpstr>
      <vt:lpstr>Instroom: record aantal studenten</vt:lpstr>
      <vt:lpstr>Instroom: studentbeleving</vt:lpstr>
      <vt:lpstr>Marktaandeelverlies Fontys</vt:lpstr>
      <vt:lpstr>Forse daling propedeuse in 1 jaar</vt:lpstr>
      <vt:lpstr>PowerPoint-presentatie</vt:lpstr>
      <vt:lpstr>Hoe kijken de studenten er dit studiejaar tegenaan?</vt:lpstr>
      <vt:lpstr>Minder langstudeerders, daling uitval</vt:lpstr>
      <vt:lpstr>Verbeterd diplomarendement</vt:lpstr>
      <vt:lpstr>Gemiddeld aantal studiepunten</vt:lpstr>
      <vt:lpstr>Studentbeleving m.b.t. welzijn</vt:lpstr>
      <vt:lpstr>Studentbeleving m.b.t welzijn</vt:lpstr>
      <vt:lpstr>Tot slot</vt:lpstr>
      <vt:lpstr>Vragen?</vt:lpstr>
    </vt:vector>
  </TitlesOfParts>
  <Company>Fontys Hogescholen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Slaghuis,Hans H.W.</dc:creator>
  <cp:lastModifiedBy>Oosterwijk,Linda L.D.</cp:lastModifiedBy>
  <cp:revision>129</cp:revision>
  <cp:lastPrinted>2014-08-19T14:33:34Z</cp:lastPrinted>
  <dcterms:created xsi:type="dcterms:W3CDTF">2020-12-04T13:21:06Z</dcterms:created>
  <dcterms:modified xsi:type="dcterms:W3CDTF">2020-12-11T10:58:23Z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0x010100DF4B9014B762A642932990316E5E74A8</vt:lpwstr>
  </property>
</Properties>
</file>