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76" r:id="rId3"/>
    <p:sldId id="304" r:id="rId4"/>
    <p:sldId id="260" r:id="rId5"/>
    <p:sldId id="259" r:id="rId6"/>
    <p:sldId id="305" r:id="rId7"/>
    <p:sldId id="306" r:id="rId8"/>
    <p:sldId id="307" r:id="rId9"/>
    <p:sldId id="308" r:id="rId10"/>
    <p:sldId id="309" r:id="rId11"/>
    <p:sldId id="302" r:id="rId12"/>
    <p:sldId id="310" r:id="rId13"/>
    <p:sldId id="311" r:id="rId14"/>
    <p:sldId id="296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ns,Evelyne E.E.M." initials="ME" lastIdx="2" clrIdx="0">
    <p:extLst>
      <p:ext uri="{19B8F6BF-5375-455C-9EA6-DF929625EA0E}">
        <p15:presenceInfo xmlns:p15="http://schemas.microsoft.com/office/powerpoint/2012/main" userId="S-1-5-21-11087255-1466054374-1897138802-949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164"/>
    <a:srgbClr val="F0EBF0"/>
    <a:srgbClr val="D8117D"/>
    <a:srgbClr val="EDD0E2"/>
    <a:srgbClr val="EAB9D6"/>
    <a:srgbClr val="41719C"/>
    <a:srgbClr val="E64736"/>
    <a:srgbClr val="E40052"/>
    <a:srgbClr val="8ABC4E"/>
    <a:srgbClr val="E64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07" autoAdjust="0"/>
    <p:restoredTop sz="83577" autoAdjust="0"/>
  </p:normalViewPr>
  <p:slideViewPr>
    <p:cSldViewPr snapToGrid="0">
      <p:cViewPr>
        <p:scale>
          <a:sx n="66" d="100"/>
          <a:sy n="66" d="100"/>
        </p:scale>
        <p:origin x="72" y="134"/>
      </p:cViewPr>
      <p:guideLst/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B1AE5-8B09-473A-9DC7-B15D8B2E5B0B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BD1D2-BE78-40B4-BC14-73C4ED047A3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34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D1D2-BE78-40B4-BC14-73C4ED047A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5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D1D2-BE78-40B4-BC14-73C4ED047A3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7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D1D2-BE78-40B4-BC14-73C4ED047A3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1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D1D2-BE78-40B4-BC14-73C4ED047A3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5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D1D2-BE78-40B4-BC14-73C4ED047A3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6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D1D2-BE78-40B4-BC14-73C4ED047A3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362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D1D2-BE78-40B4-BC14-73C4ED047A3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5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D1D2-BE78-40B4-BC14-73C4ED047A3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7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D1D2-BE78-40B4-BC14-73C4ED047A3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941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D1D2-BE78-40B4-BC14-73C4ED047A3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35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811D-15F3-41B7-B65D-8E3D10C5C04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5DC-0D51-4284-97E3-61BA579F6E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5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811D-15F3-41B7-B65D-8E3D10C5C04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5DC-0D51-4284-97E3-61BA579F6E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6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811D-15F3-41B7-B65D-8E3D10C5C04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5DC-0D51-4284-97E3-61BA579F6E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2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811D-15F3-41B7-B65D-8E3D10C5C04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5DC-0D51-4284-97E3-61BA579F6E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79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811D-15F3-41B7-B65D-8E3D10C5C04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5DC-0D51-4284-97E3-61BA579F6E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2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811D-15F3-41B7-B65D-8E3D10C5C04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5DC-0D51-4284-97E3-61BA579F6E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76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811D-15F3-41B7-B65D-8E3D10C5C04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5DC-0D51-4284-97E3-61BA579F6E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8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811D-15F3-41B7-B65D-8E3D10C5C04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5DC-0D51-4284-97E3-61BA579F6E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1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811D-15F3-41B7-B65D-8E3D10C5C04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5DC-0D51-4284-97E3-61BA579F6E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1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811D-15F3-41B7-B65D-8E3D10C5C04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5DC-0D51-4284-97E3-61BA579F6E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2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811D-15F3-41B7-B65D-8E3D10C5C04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5DC-0D51-4284-97E3-61BA579F6E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0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E811D-15F3-41B7-B65D-8E3D10C5C04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25DC-0D51-4284-97E3-61BA579F6E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9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reniginghogescholen.nl/system/knowledge_base/attachments/files/000/001/253/original/Bijlage_1_-_A3_formaat_-_Roadmap_to_studentsucces_-_uit_verdiepingsdocument_Studentsucces_bij_verkenningsrapport_HEO_-_september_2021.pdf?1630072032" TargetMode="External"/><Relationship Id="rId3" Type="http://schemas.openxmlformats.org/officeDocument/2006/relationships/hyperlink" Target="https://www.linkedin.com/in/asha-dijkstra-74b47a1b/" TargetMode="External"/><Relationship Id="rId7" Type="http://schemas.openxmlformats.org/officeDocument/2006/relationships/hyperlink" Target="https://www.vereniginghogescholen.nl/system/knowledge_base/attachments/files/000/001/249/original/Verdiepingsdocument_-_Studentsucces.pdf?1630071689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evelynemeens/" TargetMode="Externa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7775" t="14988" r="28635" b="5924"/>
          <a:stretch/>
        </p:blipFill>
        <p:spPr>
          <a:xfrm>
            <a:off x="1489324" y="-381964"/>
            <a:ext cx="9802788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724400" y="4876800"/>
            <a:ext cx="3825240" cy="541020"/>
          </a:xfrm>
          <a:prstGeom prst="rect">
            <a:avLst/>
          </a:prstGeom>
          <a:solidFill>
            <a:srgbClr val="F0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9324" y="4050481"/>
            <a:ext cx="1436949" cy="954224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420862" y="5387932"/>
            <a:ext cx="4247909" cy="772080"/>
          </a:xfrm>
          <a:prstGeom prst="rect">
            <a:avLst/>
          </a:prstGeom>
          <a:solidFill>
            <a:srgbClr val="F0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500" dirty="0" smtClean="0">
                <a:solidFill>
                  <a:srgbClr val="663164"/>
                </a:solidFill>
                <a:latin typeface="Arial Rounded MT Bold" panose="020F0704030504030204" pitchFamily="34" charset="0"/>
              </a:rPr>
              <a:t>Asha Dijkstra</a:t>
            </a:r>
          </a:p>
          <a:p>
            <a:r>
              <a:rPr lang="en-GB" sz="3500" dirty="0" smtClean="0">
                <a:solidFill>
                  <a:srgbClr val="663164"/>
                </a:solidFill>
                <a:latin typeface="Arial Rounded MT Bold" panose="020F0704030504030204" pitchFamily="34" charset="0"/>
              </a:rPr>
              <a:t>Evelyne Meens</a:t>
            </a:r>
            <a:endParaRPr lang="en-GB" sz="3500" dirty="0">
              <a:solidFill>
                <a:srgbClr val="66316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513065" y="4247799"/>
            <a:ext cx="4247909" cy="772080"/>
          </a:xfrm>
          <a:prstGeom prst="rect">
            <a:avLst/>
          </a:prstGeom>
          <a:solidFill>
            <a:srgbClr val="F0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500" dirty="0">
              <a:solidFill>
                <a:srgbClr val="66316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fgeronde rechthoek 29"/>
          <p:cNvSpPr/>
          <p:nvPr/>
        </p:nvSpPr>
        <p:spPr>
          <a:xfrm>
            <a:off x="-12782" y="101603"/>
            <a:ext cx="12204782" cy="6756397"/>
          </a:xfrm>
          <a:prstGeom prst="roundRect">
            <a:avLst/>
          </a:prstGeom>
          <a:solidFill>
            <a:srgbClr val="EDD0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/>
          </a:p>
        </p:txBody>
      </p:sp>
      <p:grpSp>
        <p:nvGrpSpPr>
          <p:cNvPr id="11" name="Groep 10"/>
          <p:cNvGrpSpPr>
            <a:grpSpLocks noChangeAspect="1"/>
          </p:cNvGrpSpPr>
          <p:nvPr/>
        </p:nvGrpSpPr>
        <p:grpSpPr>
          <a:xfrm>
            <a:off x="775347" y="707975"/>
            <a:ext cx="10246093" cy="6012139"/>
            <a:chOff x="48107" y="721450"/>
            <a:chExt cx="11751317" cy="6599220"/>
          </a:xfrm>
          <a:solidFill>
            <a:srgbClr val="EAB9D6"/>
          </a:solidFill>
        </p:grpSpPr>
        <p:sp>
          <p:nvSpPr>
            <p:cNvPr id="2" name="Afgeronde rechthoek 1"/>
            <p:cNvSpPr/>
            <p:nvPr/>
          </p:nvSpPr>
          <p:spPr>
            <a:xfrm>
              <a:off x="48107" y="721450"/>
              <a:ext cx="11751317" cy="659922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2557536" y="2083287"/>
              <a:ext cx="2160000" cy="4743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Rechthoek 6"/>
            <p:cNvSpPr/>
            <p:nvPr/>
          </p:nvSpPr>
          <p:spPr>
            <a:xfrm>
              <a:off x="4843534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Rechthoek 7"/>
            <p:cNvSpPr/>
            <p:nvPr/>
          </p:nvSpPr>
          <p:spPr>
            <a:xfrm>
              <a:off x="7129532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9415529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" name="Rechthoek 3"/>
            <p:cNvSpPr/>
            <p:nvPr/>
          </p:nvSpPr>
          <p:spPr>
            <a:xfrm>
              <a:off x="271538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1" name="Rechthoek 50"/>
          <p:cNvSpPr/>
          <p:nvPr/>
        </p:nvSpPr>
        <p:spPr>
          <a:xfrm>
            <a:off x="57220" y="2087049"/>
            <a:ext cx="11747430" cy="371090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Rounded MT Bold" panose="020F070403050403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339447" y="863647"/>
            <a:ext cx="50674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 Rounded MT Bold" panose="020F0704030504030204" pitchFamily="34" charset="0"/>
              </a:rPr>
              <a:t>Waarderende &amp; inclusieve onderwijscultuur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2969699" y="273637"/>
            <a:ext cx="58458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 Rounded MT Bold" panose="020F0704030504030204" pitchFamily="34" charset="0"/>
              </a:rPr>
              <a:t>Duurzame </a:t>
            </a:r>
            <a:r>
              <a:rPr lang="nl-NL" dirty="0">
                <a:latin typeface="Arial Rounded MT Bold" panose="020F0704030504030204" pitchFamily="34" charset="0"/>
              </a:rPr>
              <a:t>relatie met </a:t>
            </a:r>
            <a:r>
              <a:rPr lang="nl-NL" dirty="0" smtClean="0">
                <a:latin typeface="Arial Rounded MT Bold" panose="020F0704030504030204" pitchFamily="34" charset="0"/>
              </a:rPr>
              <a:t>arbeidsmarkt &amp; samenleving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sp>
        <p:nvSpPr>
          <p:cNvPr id="58" name="Tekstvak 57"/>
          <p:cNvSpPr txBox="1"/>
          <p:nvPr/>
        </p:nvSpPr>
        <p:spPr>
          <a:xfrm>
            <a:off x="-12782" y="2090941"/>
            <a:ext cx="965899" cy="369332"/>
          </a:xfrm>
          <a:prstGeom prst="rect">
            <a:avLst/>
          </a:prstGeom>
          <a:solidFill>
            <a:srgbClr val="D8117D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 </a:t>
            </a:r>
            <a:r>
              <a:rPr lang="en-GB" sz="1400" dirty="0" smtClean="0">
                <a:solidFill>
                  <a:schemeClr val="bg1"/>
                </a:solidFill>
              </a:rPr>
              <a:t>S</a:t>
            </a:r>
            <a:r>
              <a:rPr lang="en-GB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tudent</a:t>
            </a:r>
            <a:endParaRPr lang="en-GB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0" name="Gelijkbenige driehoek 59"/>
          <p:cNvSpPr>
            <a:spLocks/>
          </p:cNvSpPr>
          <p:nvPr/>
        </p:nvSpPr>
        <p:spPr>
          <a:xfrm rot="5400000">
            <a:off x="11661110" y="2012669"/>
            <a:ext cx="620471" cy="515268"/>
          </a:xfrm>
          <a:prstGeom prst="triangle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hthoek 60"/>
          <p:cNvSpPr/>
          <p:nvPr/>
        </p:nvSpPr>
        <p:spPr>
          <a:xfrm>
            <a:off x="11297220" y="1431920"/>
            <a:ext cx="118541" cy="72908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Rounded MT Bold" panose="020F0704030504030204" pitchFamily="34" charset="0"/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10824069" y="2093331"/>
            <a:ext cx="1056587" cy="323165"/>
          </a:xfrm>
          <a:prstGeom prst="rect">
            <a:avLst/>
          </a:prstGeom>
          <a:solidFill>
            <a:srgbClr val="D8117D"/>
          </a:solidFill>
        </p:spPr>
        <p:txBody>
          <a:bodyPr wrap="square" rtlCol="0">
            <a:spAutoFit/>
          </a:bodyPr>
          <a:lstStyle/>
          <a:p>
            <a:r>
              <a:rPr lang="en-GB" sz="15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centraal</a:t>
            </a:r>
            <a:endParaRPr lang="en-GB" sz="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4" name="Rechthoek 53"/>
          <p:cNvSpPr/>
          <p:nvPr/>
        </p:nvSpPr>
        <p:spPr>
          <a:xfrm rot="10800000" flipV="1">
            <a:off x="1885570" y="1430462"/>
            <a:ext cx="9528060" cy="16737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 Rounded MT Bold" panose="020F070403050403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0" y="1660926"/>
            <a:ext cx="404531" cy="404531"/>
          </a:xfrm>
          <a:prstGeom prst="rect">
            <a:avLst/>
          </a:prstGeom>
          <a:noFill/>
        </p:spPr>
      </p:pic>
      <p:sp>
        <p:nvSpPr>
          <p:cNvPr id="21" name="Pijl-omlaag 20"/>
          <p:cNvSpPr/>
          <p:nvPr/>
        </p:nvSpPr>
        <p:spPr>
          <a:xfrm>
            <a:off x="1808990" y="1436811"/>
            <a:ext cx="205664" cy="456956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Pijl-omlaag 93"/>
          <p:cNvSpPr/>
          <p:nvPr/>
        </p:nvSpPr>
        <p:spPr>
          <a:xfrm>
            <a:off x="3807523" y="1464155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Pijl-omlaag 94"/>
          <p:cNvSpPr/>
          <p:nvPr/>
        </p:nvSpPr>
        <p:spPr>
          <a:xfrm>
            <a:off x="5789783" y="1464962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Pijl-omlaag 95"/>
          <p:cNvSpPr/>
          <p:nvPr/>
        </p:nvSpPr>
        <p:spPr>
          <a:xfrm>
            <a:off x="7788544" y="1465163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Pijl-omlaag 96"/>
          <p:cNvSpPr/>
          <p:nvPr/>
        </p:nvSpPr>
        <p:spPr>
          <a:xfrm>
            <a:off x="9752391" y="1475014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hthoek 30"/>
          <p:cNvSpPr/>
          <p:nvPr/>
        </p:nvSpPr>
        <p:spPr>
          <a:xfrm>
            <a:off x="2963344" y="2006129"/>
            <a:ext cx="1883326" cy="4263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4956529" y="2006129"/>
            <a:ext cx="1883326" cy="4263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6949714" y="2006129"/>
            <a:ext cx="1883326" cy="4263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8942898" y="2006129"/>
            <a:ext cx="1883326" cy="4263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970159" y="1995851"/>
            <a:ext cx="1883326" cy="4274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1182037" y="5457218"/>
            <a:ext cx="9432310" cy="503612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 err="1" smtClean="0">
                <a:latin typeface="Arial Rounded MT Bold" panose="020F0704030504030204" pitchFamily="34" charset="0"/>
              </a:rPr>
              <a:t>Studentsucces</a:t>
            </a:r>
            <a:endParaRPr lang="en-GB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3254188" y="1995851"/>
            <a:ext cx="11512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start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5050220" y="2011154"/>
            <a:ext cx="15600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Eerste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dagen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7342564" y="2008693"/>
            <a:ext cx="9380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9174446" y="2008693"/>
            <a:ext cx="12992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Transitie werk</a:t>
            </a:r>
          </a:p>
          <a:p>
            <a:r>
              <a:rPr lang="nl-NL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vervolgstudie</a:t>
            </a:r>
            <a:endParaRPr lang="nl-NL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51312" y="2006129"/>
            <a:ext cx="12030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Voor de start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hthoek 47"/>
          <p:cNvSpPr/>
          <p:nvPr/>
        </p:nvSpPr>
        <p:spPr>
          <a:xfrm>
            <a:off x="965807" y="2547773"/>
            <a:ext cx="2833394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ep 48"/>
          <p:cNvGrpSpPr/>
          <p:nvPr/>
        </p:nvGrpSpPr>
        <p:grpSpPr>
          <a:xfrm>
            <a:off x="2499680" y="2761521"/>
            <a:ext cx="1023036" cy="858299"/>
            <a:chOff x="2654952" y="2932428"/>
            <a:chExt cx="1023036" cy="858299"/>
          </a:xfrm>
        </p:grpSpPr>
        <p:pic>
          <p:nvPicPr>
            <p:cNvPr id="50" name="Afbeelding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821" y="2932428"/>
              <a:ext cx="432000" cy="432000"/>
            </a:xfrm>
            <a:prstGeom prst="rect">
              <a:avLst/>
            </a:prstGeom>
          </p:spPr>
        </p:pic>
        <p:sp>
          <p:nvSpPr>
            <p:cNvPr id="52" name="Tekstvak 51"/>
            <p:cNvSpPr txBox="1"/>
            <p:nvPr/>
          </p:nvSpPr>
          <p:spPr>
            <a:xfrm>
              <a:off x="2654952" y="3329062"/>
              <a:ext cx="10230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Samenwerken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met toeleverend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veld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3" name="Groep 52"/>
          <p:cNvGrpSpPr/>
          <p:nvPr/>
        </p:nvGrpSpPr>
        <p:grpSpPr>
          <a:xfrm>
            <a:off x="1270481" y="2719185"/>
            <a:ext cx="928459" cy="788166"/>
            <a:chOff x="1393374" y="2904168"/>
            <a:chExt cx="928459" cy="788166"/>
          </a:xfrm>
        </p:grpSpPr>
        <p:pic>
          <p:nvPicPr>
            <p:cNvPr id="55" name="Afbeelding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93" y="2904168"/>
              <a:ext cx="432000" cy="432000"/>
            </a:xfrm>
            <a:prstGeom prst="rect">
              <a:avLst/>
            </a:prstGeom>
          </p:spPr>
        </p:pic>
        <p:sp>
          <p:nvSpPr>
            <p:cNvPr id="56" name="Tekstvak 55"/>
            <p:cNvSpPr txBox="1"/>
            <p:nvPr/>
          </p:nvSpPr>
          <p:spPr>
            <a:xfrm>
              <a:off x="1393374" y="3353780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Managen van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verwachtingen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7" name="Rechthoek 56"/>
          <p:cNvSpPr/>
          <p:nvPr/>
        </p:nvSpPr>
        <p:spPr>
          <a:xfrm>
            <a:off x="8926533" y="2543051"/>
            <a:ext cx="1907061" cy="1156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ep 61"/>
          <p:cNvGrpSpPr/>
          <p:nvPr/>
        </p:nvGrpSpPr>
        <p:grpSpPr>
          <a:xfrm>
            <a:off x="9778754" y="2702953"/>
            <a:ext cx="978153" cy="917636"/>
            <a:chOff x="9895611" y="2915028"/>
            <a:chExt cx="978153" cy="917636"/>
          </a:xfrm>
        </p:grpSpPr>
        <p:pic>
          <p:nvPicPr>
            <p:cNvPr id="63" name="Afbeelding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1586" y="2915028"/>
              <a:ext cx="432000" cy="432000"/>
            </a:xfrm>
            <a:prstGeom prst="rect">
              <a:avLst/>
            </a:prstGeom>
          </p:spPr>
        </p:pic>
        <p:sp>
          <p:nvSpPr>
            <p:cNvPr id="64" name="Tekstvak 63"/>
            <p:cNvSpPr txBox="1"/>
            <p:nvPr/>
          </p:nvSpPr>
          <p:spPr>
            <a:xfrm>
              <a:off x="9895611" y="3370999"/>
              <a:ext cx="978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Samenwerken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als toeleverend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veld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5" name="Groep 64"/>
          <p:cNvGrpSpPr/>
          <p:nvPr/>
        </p:nvGrpSpPr>
        <p:grpSpPr>
          <a:xfrm>
            <a:off x="8891928" y="2706990"/>
            <a:ext cx="928459" cy="784950"/>
            <a:chOff x="1391955" y="2856678"/>
            <a:chExt cx="928459" cy="784950"/>
          </a:xfrm>
        </p:grpSpPr>
        <p:pic>
          <p:nvPicPr>
            <p:cNvPr id="66" name="Afbeelding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653" y="2856678"/>
              <a:ext cx="432000" cy="432000"/>
            </a:xfrm>
            <a:prstGeom prst="rect">
              <a:avLst/>
            </a:prstGeom>
          </p:spPr>
        </p:pic>
        <p:sp>
          <p:nvSpPr>
            <p:cNvPr id="67" name="Tekstvak 66"/>
            <p:cNvSpPr txBox="1"/>
            <p:nvPr/>
          </p:nvSpPr>
          <p:spPr>
            <a:xfrm>
              <a:off x="1391955" y="3303074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Managen van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verwachtingen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8" name="Rechthoek 67"/>
          <p:cNvSpPr/>
          <p:nvPr/>
        </p:nvSpPr>
        <p:spPr>
          <a:xfrm>
            <a:off x="3904342" y="2547773"/>
            <a:ext cx="4928697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ep 68"/>
          <p:cNvGrpSpPr/>
          <p:nvPr/>
        </p:nvGrpSpPr>
        <p:grpSpPr>
          <a:xfrm>
            <a:off x="6097906" y="2723209"/>
            <a:ext cx="678391" cy="652305"/>
            <a:chOff x="7166507" y="2971384"/>
            <a:chExt cx="678391" cy="652305"/>
          </a:xfrm>
        </p:grpSpPr>
        <p:pic>
          <p:nvPicPr>
            <p:cNvPr id="70" name="Afbeelding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324" y="2971384"/>
              <a:ext cx="432000" cy="432000"/>
            </a:xfrm>
            <a:prstGeom prst="rect">
              <a:avLst/>
            </a:prstGeom>
          </p:spPr>
        </p:pic>
        <p:sp>
          <p:nvSpPr>
            <p:cNvPr id="71" name="Tekstvak 70"/>
            <p:cNvSpPr txBox="1"/>
            <p:nvPr/>
          </p:nvSpPr>
          <p:spPr>
            <a:xfrm>
              <a:off x="7166507" y="3408245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Feedback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2" name="Groep 71"/>
          <p:cNvGrpSpPr/>
          <p:nvPr/>
        </p:nvGrpSpPr>
        <p:grpSpPr>
          <a:xfrm>
            <a:off x="7981232" y="2732390"/>
            <a:ext cx="623889" cy="770554"/>
            <a:chOff x="8019063" y="2917355"/>
            <a:chExt cx="623889" cy="770554"/>
          </a:xfrm>
        </p:grpSpPr>
        <p:pic>
          <p:nvPicPr>
            <p:cNvPr id="73" name="Afbeelding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220" y="2917355"/>
              <a:ext cx="432000" cy="432000"/>
            </a:xfrm>
            <a:prstGeom prst="rect">
              <a:avLst/>
            </a:prstGeom>
          </p:spPr>
        </p:pic>
        <p:sp>
          <p:nvSpPr>
            <p:cNvPr id="74" name="Tekstvak 73"/>
            <p:cNvSpPr txBox="1"/>
            <p:nvPr/>
          </p:nvSpPr>
          <p:spPr>
            <a:xfrm>
              <a:off x="8019063" y="3349355"/>
              <a:ext cx="623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err="1" smtClean="0">
                  <a:latin typeface="Arial Rounded MT Bold" panose="020F0704030504030204" pitchFamily="34" charset="0"/>
                </a:rPr>
                <a:t>Blended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</a:t>
              </a:r>
            </a:p>
            <a:p>
              <a:pPr algn="ctr"/>
              <a:r>
                <a:rPr lang="nl-NL" sz="800" dirty="0" err="1" smtClean="0">
                  <a:latin typeface="Arial Rounded MT Bold" panose="020F0704030504030204" pitchFamily="34" charset="0"/>
                </a:rPr>
                <a:t>learning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5" name="Groep 74"/>
          <p:cNvGrpSpPr/>
          <p:nvPr/>
        </p:nvGrpSpPr>
        <p:grpSpPr>
          <a:xfrm>
            <a:off x="4031579" y="2743861"/>
            <a:ext cx="877164" cy="900586"/>
            <a:chOff x="4233584" y="2830846"/>
            <a:chExt cx="877164" cy="900586"/>
          </a:xfrm>
        </p:grpSpPr>
        <p:pic>
          <p:nvPicPr>
            <p:cNvPr id="76" name="Afbeelding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987" y="2830846"/>
              <a:ext cx="432000" cy="432000"/>
            </a:xfrm>
            <a:prstGeom prst="rect">
              <a:avLst/>
            </a:prstGeom>
          </p:spPr>
        </p:pic>
        <p:sp>
          <p:nvSpPr>
            <p:cNvPr id="77" name="Tekstvak 76"/>
            <p:cNvSpPr txBox="1"/>
            <p:nvPr/>
          </p:nvSpPr>
          <p:spPr>
            <a:xfrm>
              <a:off x="4233584" y="3269767"/>
              <a:ext cx="877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Sociale en </a:t>
              </a:r>
            </a:p>
            <a:p>
              <a:pPr algn="ctr"/>
              <a:r>
                <a:rPr lang="nl-NL" sz="800" dirty="0">
                  <a:latin typeface="Arial Rounded MT Bold" panose="020F0704030504030204" pitchFamily="34" charset="0"/>
                </a:rPr>
                <a:t>a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cademische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integratie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8" name="Groep 77"/>
          <p:cNvGrpSpPr/>
          <p:nvPr/>
        </p:nvGrpSpPr>
        <p:grpSpPr>
          <a:xfrm>
            <a:off x="5167523" y="2718981"/>
            <a:ext cx="619080" cy="663656"/>
            <a:chOff x="6285418" y="2971121"/>
            <a:chExt cx="619080" cy="663656"/>
          </a:xfrm>
        </p:grpSpPr>
        <p:sp>
          <p:nvSpPr>
            <p:cNvPr id="79" name="Tekstvak 78"/>
            <p:cNvSpPr txBox="1"/>
            <p:nvPr/>
          </p:nvSpPr>
          <p:spPr>
            <a:xfrm>
              <a:off x="6285418" y="3419333"/>
              <a:ext cx="6190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Toetsing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80" name="Afbeelding 7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654" y="2971121"/>
              <a:ext cx="432000" cy="432000"/>
            </a:xfrm>
            <a:prstGeom prst="rect">
              <a:avLst/>
            </a:prstGeom>
          </p:spPr>
        </p:pic>
      </p:grpSp>
      <p:grpSp>
        <p:nvGrpSpPr>
          <p:cNvPr id="81" name="Groep 80"/>
          <p:cNvGrpSpPr/>
          <p:nvPr/>
        </p:nvGrpSpPr>
        <p:grpSpPr>
          <a:xfrm>
            <a:off x="7046471" y="2697225"/>
            <a:ext cx="744114" cy="683771"/>
            <a:chOff x="5439688" y="2922290"/>
            <a:chExt cx="744114" cy="683771"/>
          </a:xfrm>
        </p:grpSpPr>
        <p:pic>
          <p:nvPicPr>
            <p:cNvPr id="82" name="Afbeelding 8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68" y="2922290"/>
              <a:ext cx="432000" cy="432000"/>
            </a:xfrm>
            <a:prstGeom prst="rect">
              <a:avLst/>
            </a:prstGeom>
          </p:spPr>
        </p:pic>
        <p:sp>
          <p:nvSpPr>
            <p:cNvPr id="83" name="Tekstvak 82"/>
            <p:cNvSpPr txBox="1"/>
            <p:nvPr/>
          </p:nvSpPr>
          <p:spPr>
            <a:xfrm>
              <a:off x="5439688" y="3390617"/>
              <a:ext cx="7441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Curriculum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84" name="Rechthoek 83"/>
          <p:cNvSpPr/>
          <p:nvPr/>
        </p:nvSpPr>
        <p:spPr>
          <a:xfrm>
            <a:off x="965807" y="3746500"/>
            <a:ext cx="9867788" cy="1184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5" name="Groep 84"/>
          <p:cNvGrpSpPr/>
          <p:nvPr/>
        </p:nvGrpSpPr>
        <p:grpSpPr>
          <a:xfrm>
            <a:off x="2891154" y="3959300"/>
            <a:ext cx="593432" cy="723049"/>
            <a:chOff x="4252302" y="3920371"/>
            <a:chExt cx="593432" cy="723049"/>
          </a:xfrm>
        </p:grpSpPr>
        <p:pic>
          <p:nvPicPr>
            <p:cNvPr id="86" name="Afbeelding 8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051" y="3920371"/>
              <a:ext cx="432000" cy="432000"/>
            </a:xfrm>
            <a:prstGeom prst="rect">
              <a:avLst/>
            </a:prstGeom>
          </p:spPr>
        </p:pic>
        <p:sp>
          <p:nvSpPr>
            <p:cNvPr id="87" name="Tekstvak 86"/>
            <p:cNvSpPr txBox="1"/>
            <p:nvPr/>
          </p:nvSpPr>
          <p:spPr>
            <a:xfrm>
              <a:off x="4252302" y="4304866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Visie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op leren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88" name="Groep 87"/>
          <p:cNvGrpSpPr/>
          <p:nvPr/>
        </p:nvGrpSpPr>
        <p:grpSpPr>
          <a:xfrm>
            <a:off x="4036066" y="3919100"/>
            <a:ext cx="1154483" cy="770554"/>
            <a:chOff x="5310128" y="3820291"/>
            <a:chExt cx="1154483" cy="770554"/>
          </a:xfrm>
        </p:grpSpPr>
        <p:pic>
          <p:nvPicPr>
            <p:cNvPr id="89" name="Afbeelding 8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946" y="3820291"/>
              <a:ext cx="432000" cy="432000"/>
            </a:xfrm>
            <a:prstGeom prst="rect">
              <a:avLst/>
            </a:prstGeom>
          </p:spPr>
        </p:pic>
        <p:sp>
          <p:nvSpPr>
            <p:cNvPr id="90" name="Tekstvak 89"/>
            <p:cNvSpPr txBox="1"/>
            <p:nvPr/>
          </p:nvSpPr>
          <p:spPr>
            <a:xfrm>
              <a:off x="5310128" y="4252291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Docent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professionalisering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91" name="Groep 90"/>
          <p:cNvGrpSpPr/>
          <p:nvPr/>
        </p:nvGrpSpPr>
        <p:grpSpPr>
          <a:xfrm>
            <a:off x="5514265" y="3918783"/>
            <a:ext cx="768159" cy="761432"/>
            <a:chOff x="8464061" y="3931862"/>
            <a:chExt cx="768159" cy="761432"/>
          </a:xfrm>
        </p:grpSpPr>
        <p:pic>
          <p:nvPicPr>
            <p:cNvPr id="92" name="Afbeelding 9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140" y="3931862"/>
              <a:ext cx="432000" cy="432000"/>
            </a:xfrm>
            <a:prstGeom prst="rect">
              <a:avLst/>
            </a:prstGeom>
          </p:spPr>
        </p:pic>
        <p:sp>
          <p:nvSpPr>
            <p:cNvPr id="93" name="Tekstvak 92"/>
            <p:cNvSpPr txBox="1"/>
            <p:nvPr/>
          </p:nvSpPr>
          <p:spPr>
            <a:xfrm>
              <a:off x="8464061" y="4354740"/>
              <a:ext cx="768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Loopbaan-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begeleiding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98" name="Groep 97"/>
          <p:cNvGrpSpPr/>
          <p:nvPr/>
        </p:nvGrpSpPr>
        <p:grpSpPr>
          <a:xfrm>
            <a:off x="8184598" y="3970300"/>
            <a:ext cx="718466" cy="708890"/>
            <a:chOff x="9721537" y="3895729"/>
            <a:chExt cx="718466" cy="708890"/>
          </a:xfrm>
        </p:grpSpPr>
        <p:pic>
          <p:nvPicPr>
            <p:cNvPr id="99" name="Afbeelding 9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717" y="3895729"/>
              <a:ext cx="432000" cy="432000"/>
            </a:xfrm>
            <a:prstGeom prst="rect">
              <a:avLst/>
            </a:prstGeom>
          </p:spPr>
        </p:pic>
        <p:sp>
          <p:nvSpPr>
            <p:cNvPr id="100" name="Tekstvak 99"/>
            <p:cNvSpPr txBox="1"/>
            <p:nvPr/>
          </p:nvSpPr>
          <p:spPr>
            <a:xfrm>
              <a:off x="9721537" y="4266065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Welzijn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en inclusie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1" name="Groep 100"/>
          <p:cNvGrpSpPr/>
          <p:nvPr/>
        </p:nvGrpSpPr>
        <p:grpSpPr>
          <a:xfrm>
            <a:off x="9457875" y="3927550"/>
            <a:ext cx="813043" cy="752772"/>
            <a:chOff x="6850270" y="3835298"/>
            <a:chExt cx="813043" cy="752772"/>
          </a:xfrm>
        </p:grpSpPr>
        <p:pic>
          <p:nvPicPr>
            <p:cNvPr id="102" name="Afbeelding 10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790" y="3835298"/>
              <a:ext cx="432000" cy="432000"/>
            </a:xfrm>
            <a:prstGeom prst="rect">
              <a:avLst/>
            </a:prstGeom>
          </p:spPr>
        </p:pic>
        <p:sp>
          <p:nvSpPr>
            <p:cNvPr id="103" name="Tekstvak 102"/>
            <p:cNvSpPr txBox="1"/>
            <p:nvPr/>
          </p:nvSpPr>
          <p:spPr>
            <a:xfrm>
              <a:off x="6850270" y="4249516"/>
              <a:ext cx="813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1</a:t>
              </a:r>
              <a:r>
                <a:rPr lang="nl-NL" sz="800" baseline="30000" dirty="0" smtClean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en 2</a:t>
              </a:r>
              <a:r>
                <a:rPr lang="nl-NL" sz="800" baseline="30000" dirty="0" smtClean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</a:t>
              </a:r>
              <a:r>
                <a:rPr lang="nl-NL" sz="800" dirty="0" err="1" smtClean="0">
                  <a:latin typeface="Arial Rounded MT Bold" panose="020F0704030504030204" pitchFamily="34" charset="0"/>
                </a:rPr>
                <a:t>lijns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coaching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4" name="Groep 103"/>
          <p:cNvGrpSpPr/>
          <p:nvPr/>
        </p:nvGrpSpPr>
        <p:grpSpPr>
          <a:xfrm>
            <a:off x="1355243" y="3930076"/>
            <a:ext cx="1104515" cy="756841"/>
            <a:chOff x="757039" y="3978973"/>
            <a:chExt cx="923651" cy="756841"/>
          </a:xfrm>
        </p:grpSpPr>
        <p:sp>
          <p:nvSpPr>
            <p:cNvPr id="105" name="Tekstvak 104"/>
            <p:cNvSpPr txBox="1"/>
            <p:nvPr/>
          </p:nvSpPr>
          <p:spPr>
            <a:xfrm>
              <a:off x="757039" y="4397260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Reële ervaring</a:t>
              </a:r>
            </a:p>
            <a:p>
              <a:pPr algn="ctr"/>
              <a:r>
                <a:rPr lang="nl-NL" sz="800" dirty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n reflectie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06" name="Afbeelding 105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D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963" y="3978973"/>
              <a:ext cx="432000" cy="432000"/>
            </a:xfrm>
            <a:prstGeom prst="rect">
              <a:avLst/>
            </a:prstGeom>
          </p:spPr>
        </p:pic>
      </p:grpSp>
      <p:grpSp>
        <p:nvGrpSpPr>
          <p:cNvPr id="107" name="Groep 106"/>
          <p:cNvGrpSpPr/>
          <p:nvPr/>
        </p:nvGrpSpPr>
        <p:grpSpPr>
          <a:xfrm>
            <a:off x="6856897" y="3926803"/>
            <a:ext cx="861133" cy="767325"/>
            <a:chOff x="2796824" y="4078777"/>
            <a:chExt cx="861133" cy="767325"/>
          </a:xfrm>
        </p:grpSpPr>
        <p:pic>
          <p:nvPicPr>
            <p:cNvPr id="108" name="Afbeelding 10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390" y="4078777"/>
              <a:ext cx="432000" cy="432000"/>
            </a:xfrm>
            <a:prstGeom prst="rect">
              <a:avLst/>
            </a:prstGeom>
          </p:spPr>
        </p:pic>
        <p:sp>
          <p:nvSpPr>
            <p:cNvPr id="109" name="Tekstvak 108"/>
            <p:cNvSpPr txBox="1"/>
            <p:nvPr/>
          </p:nvSpPr>
          <p:spPr>
            <a:xfrm>
              <a:off x="2796824" y="4507548"/>
              <a:ext cx="8611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Motivatie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en autonomie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10" name="Pijl-omlaag 109"/>
          <p:cNvSpPr/>
          <p:nvPr/>
        </p:nvSpPr>
        <p:spPr>
          <a:xfrm>
            <a:off x="5463384" y="4790950"/>
            <a:ext cx="852488" cy="638000"/>
          </a:xfrm>
          <a:prstGeom prst="downArrow">
            <a:avLst>
              <a:gd name="adj1" fmla="val 41749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B852133-7109-429B-BF5B-F13C7A410BF4" descr="IMG_1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79" y="1197323"/>
            <a:ext cx="7277775" cy="5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9544334" y="1185748"/>
            <a:ext cx="243840" cy="201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69567" y="-216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dirty="0" err="1" smtClean="0">
                <a:solidFill>
                  <a:srgbClr val="D8117D"/>
                </a:solidFill>
                <a:latin typeface="Arial Rounded MT Bold" panose="020F0704030504030204" pitchFamily="34" charset="0"/>
              </a:rPr>
              <a:t>Dialoogkaartenspel</a:t>
            </a:r>
            <a:endParaRPr lang="en-GB" sz="4500" dirty="0">
              <a:solidFill>
                <a:srgbClr val="D8117D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fgeronde rechthoek 29"/>
          <p:cNvSpPr/>
          <p:nvPr/>
        </p:nvSpPr>
        <p:spPr>
          <a:xfrm>
            <a:off x="-12782" y="101603"/>
            <a:ext cx="12204782" cy="6756397"/>
          </a:xfrm>
          <a:prstGeom prst="roundRect">
            <a:avLst/>
          </a:prstGeom>
          <a:solidFill>
            <a:srgbClr val="EDD0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/>
          </a:p>
        </p:txBody>
      </p:sp>
      <p:grpSp>
        <p:nvGrpSpPr>
          <p:cNvPr id="11" name="Groep 10"/>
          <p:cNvGrpSpPr>
            <a:grpSpLocks noChangeAspect="1"/>
          </p:cNvGrpSpPr>
          <p:nvPr/>
        </p:nvGrpSpPr>
        <p:grpSpPr>
          <a:xfrm>
            <a:off x="769567" y="817867"/>
            <a:ext cx="10246093" cy="6012139"/>
            <a:chOff x="48107" y="721450"/>
            <a:chExt cx="11751317" cy="6599220"/>
          </a:xfrm>
          <a:solidFill>
            <a:srgbClr val="EAB9D6"/>
          </a:solidFill>
        </p:grpSpPr>
        <p:sp>
          <p:nvSpPr>
            <p:cNvPr id="2" name="Afgeronde rechthoek 1"/>
            <p:cNvSpPr/>
            <p:nvPr/>
          </p:nvSpPr>
          <p:spPr>
            <a:xfrm>
              <a:off x="48107" y="721450"/>
              <a:ext cx="11751317" cy="659922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2557536" y="2083287"/>
              <a:ext cx="2160000" cy="4743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Rechthoek 6"/>
            <p:cNvSpPr/>
            <p:nvPr/>
          </p:nvSpPr>
          <p:spPr>
            <a:xfrm>
              <a:off x="4843534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Rechthoek 7"/>
            <p:cNvSpPr/>
            <p:nvPr/>
          </p:nvSpPr>
          <p:spPr>
            <a:xfrm>
              <a:off x="7129532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9415529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" name="Rechthoek 3"/>
            <p:cNvSpPr/>
            <p:nvPr/>
          </p:nvSpPr>
          <p:spPr>
            <a:xfrm>
              <a:off x="271538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1" name="Rechthoek 50"/>
          <p:cNvSpPr/>
          <p:nvPr/>
        </p:nvSpPr>
        <p:spPr>
          <a:xfrm>
            <a:off x="57220" y="2087049"/>
            <a:ext cx="11747430" cy="371090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Rounded MT Bold" panose="020F0704030504030204" pitchFamily="34" charset="0"/>
            </a:endParaRPr>
          </a:p>
        </p:txBody>
      </p:sp>
      <p:sp>
        <p:nvSpPr>
          <p:cNvPr id="60" name="Gelijkbenige driehoek 59"/>
          <p:cNvSpPr>
            <a:spLocks/>
          </p:cNvSpPr>
          <p:nvPr/>
        </p:nvSpPr>
        <p:spPr>
          <a:xfrm rot="5400000">
            <a:off x="11661110" y="2012669"/>
            <a:ext cx="620471" cy="515268"/>
          </a:xfrm>
          <a:prstGeom prst="triangle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hthoek 60"/>
          <p:cNvSpPr/>
          <p:nvPr/>
        </p:nvSpPr>
        <p:spPr>
          <a:xfrm>
            <a:off x="11297220" y="1431920"/>
            <a:ext cx="118541" cy="72908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Rounded MT Bold" panose="020F0704030504030204" pitchFamily="34" charset="0"/>
            </a:endParaRPr>
          </a:p>
        </p:txBody>
      </p:sp>
      <p:sp>
        <p:nvSpPr>
          <p:cNvPr id="54" name="Rechthoek 53"/>
          <p:cNvSpPr/>
          <p:nvPr/>
        </p:nvSpPr>
        <p:spPr>
          <a:xfrm rot="10800000" flipV="1">
            <a:off x="1885570" y="1430462"/>
            <a:ext cx="9528060" cy="16737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 Rounded MT Bold" panose="020F0704030504030204" pitchFamily="34" charset="0"/>
            </a:endParaRPr>
          </a:p>
        </p:txBody>
      </p:sp>
      <p:sp>
        <p:nvSpPr>
          <p:cNvPr id="21" name="Pijl-omlaag 20"/>
          <p:cNvSpPr/>
          <p:nvPr/>
        </p:nvSpPr>
        <p:spPr>
          <a:xfrm>
            <a:off x="1808990" y="1436811"/>
            <a:ext cx="205664" cy="456956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Pijl-omlaag 93"/>
          <p:cNvSpPr/>
          <p:nvPr/>
        </p:nvSpPr>
        <p:spPr>
          <a:xfrm>
            <a:off x="3807523" y="1464155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Pijl-omlaag 94"/>
          <p:cNvSpPr/>
          <p:nvPr/>
        </p:nvSpPr>
        <p:spPr>
          <a:xfrm>
            <a:off x="5789783" y="1464962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Pijl-omlaag 95"/>
          <p:cNvSpPr/>
          <p:nvPr/>
        </p:nvSpPr>
        <p:spPr>
          <a:xfrm>
            <a:off x="7788544" y="1465163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Pijl-omlaag 96"/>
          <p:cNvSpPr/>
          <p:nvPr/>
        </p:nvSpPr>
        <p:spPr>
          <a:xfrm>
            <a:off x="9752391" y="1475014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hthoek 30"/>
          <p:cNvSpPr/>
          <p:nvPr/>
        </p:nvSpPr>
        <p:spPr>
          <a:xfrm>
            <a:off x="2963344" y="2006129"/>
            <a:ext cx="1883326" cy="4263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4956529" y="2006129"/>
            <a:ext cx="1883326" cy="4263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6949714" y="2006129"/>
            <a:ext cx="1883326" cy="4263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8942898" y="2006129"/>
            <a:ext cx="1883326" cy="4263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970159" y="1995851"/>
            <a:ext cx="1883326" cy="4274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3254188" y="1995851"/>
            <a:ext cx="11512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start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5050220" y="2011154"/>
            <a:ext cx="15600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Eerste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dagen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7342564" y="2008693"/>
            <a:ext cx="9380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9174446" y="2008693"/>
            <a:ext cx="12992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Transitie werk</a:t>
            </a:r>
          </a:p>
          <a:p>
            <a:r>
              <a:rPr lang="nl-NL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vervolgstudie</a:t>
            </a:r>
            <a:endParaRPr lang="nl-NL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51312" y="2006129"/>
            <a:ext cx="12030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Voor de start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itel 1"/>
          <p:cNvSpPr txBox="1">
            <a:spLocks/>
          </p:cNvSpPr>
          <p:nvPr/>
        </p:nvSpPr>
        <p:spPr>
          <a:xfrm>
            <a:off x="769567" y="-216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dirty="0" err="1" smtClean="0">
                <a:latin typeface="Arial Rounded MT Bold" panose="020F0704030504030204" pitchFamily="34" charset="0"/>
              </a:rPr>
              <a:t>Denken</a:t>
            </a:r>
            <a:r>
              <a:rPr lang="en-GB" sz="4500" dirty="0" smtClean="0">
                <a:latin typeface="Arial Rounded MT Bold" panose="020F0704030504030204" pitchFamily="34" charset="0"/>
              </a:rPr>
              <a:t> </a:t>
            </a:r>
            <a:r>
              <a:rPr lang="en-GB" sz="4500" dirty="0" err="1" smtClean="0">
                <a:latin typeface="Arial Rounded MT Bold" panose="020F0704030504030204" pitchFamily="34" charset="0"/>
              </a:rPr>
              <a:t>vanuit</a:t>
            </a:r>
            <a:r>
              <a:rPr lang="en-GB" sz="4500" dirty="0" smtClean="0">
                <a:latin typeface="Arial Rounded MT Bold" panose="020F0704030504030204" pitchFamily="34" charset="0"/>
              </a:rPr>
              <a:t> het model</a:t>
            </a:r>
            <a:endParaRPr lang="en-GB" sz="4500" dirty="0">
              <a:latin typeface="Arial Rounded MT Bold" panose="020F0704030504030204" pitchFamily="34" charset="0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970159" y="2628118"/>
            <a:ext cx="9850285" cy="3268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D8117D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377002" y="3377664"/>
            <a:ext cx="799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rgbClr val="D8117D"/>
                </a:solidFill>
                <a:latin typeface="Arial "/>
              </a:rPr>
              <a:t>?</a:t>
            </a:r>
            <a:endParaRPr lang="en-GB" sz="8000" b="1" dirty="0">
              <a:solidFill>
                <a:srgbClr val="D8117D"/>
              </a:solidFill>
              <a:latin typeface="Arial "/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3335471" y="4789617"/>
            <a:ext cx="1098867" cy="207641"/>
          </a:xfrm>
          <a:prstGeom prst="rect">
            <a:avLst/>
          </a:prstGeom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333" b="1" dirty="0" smtClean="0"/>
              <a:t>Studiekeuze</a:t>
            </a:r>
          </a:p>
          <a:p>
            <a:pPr algn="ctr"/>
            <a:r>
              <a:rPr lang="nl-NL" sz="1333" b="1" dirty="0" smtClean="0"/>
              <a:t>check</a:t>
            </a:r>
            <a:endParaRPr lang="nl-NL" sz="1333" b="1" dirty="0"/>
          </a:p>
        </p:txBody>
      </p:sp>
      <p:sp>
        <p:nvSpPr>
          <p:cNvPr id="44" name="Tekstvak 43"/>
          <p:cNvSpPr txBox="1"/>
          <p:nvPr/>
        </p:nvSpPr>
        <p:spPr>
          <a:xfrm>
            <a:off x="1974687" y="4502136"/>
            <a:ext cx="1366348" cy="759052"/>
          </a:xfrm>
          <a:prstGeom prst="rect">
            <a:avLst/>
          </a:prstGeom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333" b="1" dirty="0"/>
              <a:t>Studiekeuze-</a:t>
            </a:r>
          </a:p>
          <a:p>
            <a:pPr algn="ctr"/>
            <a:r>
              <a:rPr lang="nl-NL" sz="1333" b="1" dirty="0"/>
              <a:t>activiteiten</a:t>
            </a:r>
          </a:p>
        </p:txBody>
      </p:sp>
      <p:pic>
        <p:nvPicPr>
          <p:cNvPr id="45" name="Afbeelding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64" y="4571941"/>
            <a:ext cx="1639740" cy="819871"/>
          </a:xfrm>
          <a:prstGeom prst="rect">
            <a:avLst/>
          </a:prstGeom>
        </p:spPr>
      </p:pic>
      <p:sp>
        <p:nvSpPr>
          <p:cNvPr id="46" name="Tekstvak 45"/>
          <p:cNvSpPr txBox="1"/>
          <p:nvPr/>
        </p:nvSpPr>
        <p:spPr>
          <a:xfrm>
            <a:off x="936903" y="4372702"/>
            <a:ext cx="1366348" cy="759052"/>
          </a:xfrm>
          <a:prstGeom prst="rect">
            <a:avLst/>
          </a:prstGeom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333" b="1" dirty="0" smtClean="0"/>
              <a:t>Aansluiting</a:t>
            </a:r>
            <a:endParaRPr lang="nl-NL" sz="1333" b="1" dirty="0"/>
          </a:p>
        </p:txBody>
      </p:sp>
      <p:sp>
        <p:nvSpPr>
          <p:cNvPr id="53" name="Tekstvak 52"/>
          <p:cNvSpPr txBox="1"/>
          <p:nvPr/>
        </p:nvSpPr>
        <p:spPr>
          <a:xfrm>
            <a:off x="4538416" y="4800420"/>
            <a:ext cx="900547" cy="221672"/>
          </a:xfrm>
          <a:prstGeom prst="rect">
            <a:avLst/>
          </a:prstGeom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333" b="1" dirty="0"/>
              <a:t>Warm welkom</a:t>
            </a:r>
          </a:p>
        </p:txBody>
      </p:sp>
      <p:cxnSp>
        <p:nvCxnSpPr>
          <p:cNvPr id="63" name="Rechte verbindingslijn 62"/>
          <p:cNvCxnSpPr/>
          <p:nvPr/>
        </p:nvCxnSpPr>
        <p:spPr>
          <a:xfrm flipV="1">
            <a:off x="1586261" y="4413158"/>
            <a:ext cx="5236254" cy="7455"/>
          </a:xfrm>
          <a:prstGeom prst="line">
            <a:avLst/>
          </a:prstGeom>
          <a:noFill/>
          <a:ln w="44450" cap="flat" cmpd="sng" algn="ctr">
            <a:solidFill>
              <a:srgbClr val="D8117D"/>
            </a:solidFill>
            <a:prstDash val="solid"/>
          </a:ln>
          <a:effectLst/>
        </p:spPr>
      </p:cxnSp>
      <p:cxnSp>
        <p:nvCxnSpPr>
          <p:cNvPr id="70" name="Rechte verbindingslijn 69"/>
          <p:cNvCxnSpPr/>
          <p:nvPr/>
        </p:nvCxnSpPr>
        <p:spPr>
          <a:xfrm flipV="1">
            <a:off x="3849114" y="4413158"/>
            <a:ext cx="0" cy="232631"/>
          </a:xfrm>
          <a:prstGeom prst="line">
            <a:avLst/>
          </a:prstGeom>
          <a:noFill/>
          <a:ln w="44450" cap="flat" cmpd="sng" algn="ctr">
            <a:solidFill>
              <a:srgbClr val="D8117D"/>
            </a:solidFill>
            <a:prstDash val="solid"/>
          </a:ln>
          <a:effectLst/>
        </p:spPr>
      </p:cxnSp>
      <p:cxnSp>
        <p:nvCxnSpPr>
          <p:cNvPr id="71" name="Rechte verbindingslijn 70"/>
          <p:cNvCxnSpPr/>
          <p:nvPr/>
        </p:nvCxnSpPr>
        <p:spPr>
          <a:xfrm flipV="1">
            <a:off x="2591699" y="4413159"/>
            <a:ext cx="0" cy="232631"/>
          </a:xfrm>
          <a:prstGeom prst="line">
            <a:avLst/>
          </a:prstGeom>
          <a:noFill/>
          <a:ln w="44450" cap="flat" cmpd="sng" algn="ctr">
            <a:solidFill>
              <a:srgbClr val="D8117D"/>
            </a:solidFill>
            <a:prstDash val="solid"/>
          </a:ln>
          <a:effectLst/>
        </p:spPr>
      </p:cxnSp>
      <p:cxnSp>
        <p:nvCxnSpPr>
          <p:cNvPr id="72" name="Rechte verbindingslijn 71"/>
          <p:cNvCxnSpPr/>
          <p:nvPr/>
        </p:nvCxnSpPr>
        <p:spPr>
          <a:xfrm flipV="1">
            <a:off x="1616182" y="4418771"/>
            <a:ext cx="0" cy="232631"/>
          </a:xfrm>
          <a:prstGeom prst="line">
            <a:avLst/>
          </a:prstGeom>
          <a:noFill/>
          <a:ln w="44450" cap="flat" cmpd="sng" algn="ctr">
            <a:solidFill>
              <a:srgbClr val="D8117D"/>
            </a:solidFill>
            <a:prstDash val="solid"/>
          </a:ln>
          <a:effectLst/>
        </p:spPr>
      </p:cxnSp>
      <p:cxnSp>
        <p:nvCxnSpPr>
          <p:cNvPr id="73" name="Rechte verbindingslijn 72"/>
          <p:cNvCxnSpPr/>
          <p:nvPr/>
        </p:nvCxnSpPr>
        <p:spPr>
          <a:xfrm flipV="1">
            <a:off x="4953468" y="4438814"/>
            <a:ext cx="0" cy="232631"/>
          </a:xfrm>
          <a:prstGeom prst="line">
            <a:avLst/>
          </a:prstGeom>
          <a:noFill/>
          <a:ln w="44450" cap="flat" cmpd="sng" algn="ctr">
            <a:solidFill>
              <a:srgbClr val="D8117D"/>
            </a:solidFill>
            <a:prstDash val="solid"/>
          </a:ln>
          <a:effectLst/>
        </p:spPr>
      </p:cxnSp>
      <p:cxnSp>
        <p:nvCxnSpPr>
          <p:cNvPr id="74" name="Rechte verbindingslijn 73"/>
          <p:cNvCxnSpPr/>
          <p:nvPr/>
        </p:nvCxnSpPr>
        <p:spPr>
          <a:xfrm flipV="1">
            <a:off x="6800743" y="4406156"/>
            <a:ext cx="0" cy="232631"/>
          </a:xfrm>
          <a:prstGeom prst="line">
            <a:avLst/>
          </a:prstGeom>
          <a:noFill/>
          <a:ln w="44450" cap="flat" cmpd="sng" algn="ctr">
            <a:solidFill>
              <a:srgbClr val="D8117D"/>
            </a:solidFill>
            <a:prstDash val="solid"/>
          </a:ln>
          <a:effectLst/>
        </p:spPr>
      </p:cxnSp>
      <p:grpSp>
        <p:nvGrpSpPr>
          <p:cNvPr id="56" name="Groep 55"/>
          <p:cNvGrpSpPr>
            <a:grpSpLocks noChangeAspect="1"/>
          </p:cNvGrpSpPr>
          <p:nvPr/>
        </p:nvGrpSpPr>
        <p:grpSpPr>
          <a:xfrm>
            <a:off x="1095665" y="2812798"/>
            <a:ext cx="981192" cy="1264648"/>
            <a:chOff x="998963" y="3978973"/>
            <a:chExt cx="432000" cy="572400"/>
          </a:xfrm>
        </p:grpSpPr>
        <p:sp>
          <p:nvSpPr>
            <p:cNvPr id="57" name="Tekstvak 56"/>
            <p:cNvSpPr txBox="1"/>
            <p:nvPr/>
          </p:nvSpPr>
          <p:spPr>
            <a:xfrm>
              <a:off x="1016142" y="4397260"/>
              <a:ext cx="405446" cy="154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Reële ervaring</a:t>
              </a:r>
            </a:p>
            <a:p>
              <a:pPr algn="ctr"/>
              <a:r>
                <a:rPr lang="nl-NL" sz="800" dirty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n reflectie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62" name="Afbeelding 6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D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963" y="3978973"/>
              <a:ext cx="432000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9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fgeronde rechthoek 29"/>
          <p:cNvSpPr/>
          <p:nvPr/>
        </p:nvSpPr>
        <p:spPr>
          <a:xfrm>
            <a:off x="-12782" y="101603"/>
            <a:ext cx="12204782" cy="6756397"/>
          </a:xfrm>
          <a:prstGeom prst="roundRect">
            <a:avLst/>
          </a:prstGeom>
          <a:solidFill>
            <a:srgbClr val="EDD0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/>
          </a:p>
        </p:txBody>
      </p:sp>
      <p:grpSp>
        <p:nvGrpSpPr>
          <p:cNvPr id="11" name="Groep 10"/>
          <p:cNvGrpSpPr>
            <a:grpSpLocks noChangeAspect="1"/>
          </p:cNvGrpSpPr>
          <p:nvPr/>
        </p:nvGrpSpPr>
        <p:grpSpPr>
          <a:xfrm>
            <a:off x="775347" y="707975"/>
            <a:ext cx="10246093" cy="6012139"/>
            <a:chOff x="48107" y="721450"/>
            <a:chExt cx="11751317" cy="6599220"/>
          </a:xfrm>
          <a:solidFill>
            <a:srgbClr val="EAB9D6"/>
          </a:solidFill>
        </p:grpSpPr>
        <p:sp>
          <p:nvSpPr>
            <p:cNvPr id="2" name="Afgeronde rechthoek 1"/>
            <p:cNvSpPr/>
            <p:nvPr/>
          </p:nvSpPr>
          <p:spPr>
            <a:xfrm>
              <a:off x="48107" y="721450"/>
              <a:ext cx="11751317" cy="659922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2557536" y="2083287"/>
              <a:ext cx="2160000" cy="4743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Rechthoek 6"/>
            <p:cNvSpPr/>
            <p:nvPr/>
          </p:nvSpPr>
          <p:spPr>
            <a:xfrm>
              <a:off x="4843534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Rechthoek 7"/>
            <p:cNvSpPr/>
            <p:nvPr/>
          </p:nvSpPr>
          <p:spPr>
            <a:xfrm>
              <a:off x="7129532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9415529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" name="Rechthoek 3"/>
            <p:cNvSpPr/>
            <p:nvPr/>
          </p:nvSpPr>
          <p:spPr>
            <a:xfrm>
              <a:off x="271538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1" name="Rechthoek 50"/>
          <p:cNvSpPr/>
          <p:nvPr/>
        </p:nvSpPr>
        <p:spPr>
          <a:xfrm>
            <a:off x="57220" y="2087049"/>
            <a:ext cx="11747430" cy="371090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Rounded MT Bold" panose="020F0704030504030204" pitchFamily="34" charset="0"/>
            </a:endParaRPr>
          </a:p>
        </p:txBody>
      </p:sp>
      <p:sp>
        <p:nvSpPr>
          <p:cNvPr id="60" name="Gelijkbenige driehoek 59"/>
          <p:cNvSpPr>
            <a:spLocks/>
          </p:cNvSpPr>
          <p:nvPr/>
        </p:nvSpPr>
        <p:spPr>
          <a:xfrm rot="5400000">
            <a:off x="11661110" y="2012669"/>
            <a:ext cx="620471" cy="515268"/>
          </a:xfrm>
          <a:prstGeom prst="triangle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hthoek 60"/>
          <p:cNvSpPr/>
          <p:nvPr/>
        </p:nvSpPr>
        <p:spPr>
          <a:xfrm>
            <a:off x="11297220" y="1431920"/>
            <a:ext cx="118541" cy="72908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Rounded MT Bold" panose="020F0704030504030204" pitchFamily="34" charset="0"/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10824069" y="2093331"/>
            <a:ext cx="1056587" cy="323165"/>
          </a:xfrm>
          <a:prstGeom prst="rect">
            <a:avLst/>
          </a:prstGeom>
          <a:solidFill>
            <a:srgbClr val="D8117D"/>
          </a:solidFill>
        </p:spPr>
        <p:txBody>
          <a:bodyPr wrap="square" rtlCol="0">
            <a:spAutoFit/>
          </a:bodyPr>
          <a:lstStyle/>
          <a:p>
            <a:endParaRPr lang="en-GB" sz="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4" name="Rechthoek 53"/>
          <p:cNvSpPr/>
          <p:nvPr/>
        </p:nvSpPr>
        <p:spPr>
          <a:xfrm rot="10800000" flipV="1">
            <a:off x="1885570" y="1430462"/>
            <a:ext cx="9528060" cy="16737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 Rounded MT Bold" panose="020F070403050403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0" y="1660926"/>
            <a:ext cx="404531" cy="404531"/>
          </a:xfrm>
          <a:prstGeom prst="rect">
            <a:avLst/>
          </a:prstGeom>
          <a:noFill/>
        </p:spPr>
      </p:pic>
      <p:sp>
        <p:nvSpPr>
          <p:cNvPr id="21" name="Pijl-omlaag 20"/>
          <p:cNvSpPr/>
          <p:nvPr/>
        </p:nvSpPr>
        <p:spPr>
          <a:xfrm>
            <a:off x="1808990" y="1436811"/>
            <a:ext cx="205664" cy="456956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Pijl-omlaag 93"/>
          <p:cNvSpPr/>
          <p:nvPr/>
        </p:nvSpPr>
        <p:spPr>
          <a:xfrm>
            <a:off x="3807523" y="1464155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Pijl-omlaag 94"/>
          <p:cNvSpPr/>
          <p:nvPr/>
        </p:nvSpPr>
        <p:spPr>
          <a:xfrm>
            <a:off x="5789783" y="1464962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Pijl-omlaag 95"/>
          <p:cNvSpPr/>
          <p:nvPr/>
        </p:nvSpPr>
        <p:spPr>
          <a:xfrm>
            <a:off x="7788544" y="1465163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Pijl-omlaag 96"/>
          <p:cNvSpPr/>
          <p:nvPr/>
        </p:nvSpPr>
        <p:spPr>
          <a:xfrm>
            <a:off x="9752391" y="1475014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hthoek 30"/>
          <p:cNvSpPr/>
          <p:nvPr/>
        </p:nvSpPr>
        <p:spPr>
          <a:xfrm>
            <a:off x="2963344" y="2087049"/>
            <a:ext cx="1883326" cy="41829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4956529" y="2087049"/>
            <a:ext cx="1883326" cy="41829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6949714" y="2087049"/>
            <a:ext cx="1883326" cy="41829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8942898" y="2087049"/>
            <a:ext cx="1883326" cy="41829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970159" y="2076965"/>
            <a:ext cx="1883326" cy="4193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3254188" y="1995851"/>
            <a:ext cx="11512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start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5050220" y="2011154"/>
            <a:ext cx="15600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Eerste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dagen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7342564" y="2008693"/>
            <a:ext cx="9380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9174446" y="2008693"/>
            <a:ext cx="12992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Transitie werk</a:t>
            </a:r>
          </a:p>
          <a:p>
            <a:r>
              <a:rPr lang="nl-NL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vervolgstudie</a:t>
            </a:r>
            <a:endParaRPr lang="nl-NL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51312" y="2006129"/>
            <a:ext cx="12030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Voor de start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hthoek 83"/>
          <p:cNvSpPr/>
          <p:nvPr/>
        </p:nvSpPr>
        <p:spPr>
          <a:xfrm>
            <a:off x="965807" y="2087049"/>
            <a:ext cx="9867788" cy="2843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8" name="Groep 97"/>
          <p:cNvGrpSpPr/>
          <p:nvPr/>
        </p:nvGrpSpPr>
        <p:grpSpPr>
          <a:xfrm>
            <a:off x="8550708" y="2656426"/>
            <a:ext cx="1511951" cy="1634728"/>
            <a:chOff x="9765617" y="3895729"/>
            <a:chExt cx="630305" cy="653184"/>
          </a:xfrm>
        </p:grpSpPr>
        <p:pic>
          <p:nvPicPr>
            <p:cNvPr id="99" name="Afbeelding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717" y="3895729"/>
              <a:ext cx="432000" cy="432000"/>
            </a:xfrm>
            <a:prstGeom prst="rect">
              <a:avLst/>
            </a:prstGeom>
          </p:spPr>
        </p:pic>
        <p:sp>
          <p:nvSpPr>
            <p:cNvPr id="100" name="Tekstvak 99"/>
            <p:cNvSpPr txBox="1"/>
            <p:nvPr/>
          </p:nvSpPr>
          <p:spPr>
            <a:xfrm>
              <a:off x="9765617" y="4266065"/>
              <a:ext cx="630305" cy="282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000" dirty="0" smtClean="0">
                  <a:latin typeface="Arial Rounded MT Bold" panose="020F0704030504030204" pitchFamily="34" charset="0"/>
                </a:rPr>
                <a:t>Welzijn</a:t>
              </a:r>
            </a:p>
            <a:p>
              <a:pPr algn="ctr"/>
              <a:r>
                <a:rPr lang="nl-NL" sz="2000" dirty="0" smtClean="0">
                  <a:latin typeface="Arial Rounded MT Bold" panose="020F0704030504030204" pitchFamily="34" charset="0"/>
                </a:rPr>
                <a:t>en inclusie</a:t>
              </a:r>
              <a:endParaRPr lang="nl-NL" sz="2000" dirty="0">
                <a:latin typeface="Arial Rounded MT Bold" panose="020F0704030504030204" pitchFamily="34" charset="0"/>
              </a:endParaRPr>
            </a:p>
          </p:txBody>
        </p:sp>
      </p:grpSp>
      <p:cxnSp>
        <p:nvCxnSpPr>
          <p:cNvPr id="111" name="Rechte verbindingslijn 110"/>
          <p:cNvCxnSpPr/>
          <p:nvPr/>
        </p:nvCxnSpPr>
        <p:spPr>
          <a:xfrm flipV="1">
            <a:off x="2969699" y="3576983"/>
            <a:ext cx="5725637" cy="1"/>
          </a:xfrm>
          <a:prstGeom prst="line">
            <a:avLst/>
          </a:prstGeom>
          <a:noFill/>
          <a:ln w="44450" cap="flat" cmpd="sng" algn="ctr">
            <a:solidFill>
              <a:srgbClr val="D8117D"/>
            </a:solidFill>
            <a:prstDash val="solid"/>
          </a:ln>
          <a:effectLst/>
        </p:spPr>
      </p:cxnSp>
      <p:grpSp>
        <p:nvGrpSpPr>
          <p:cNvPr id="85" name="Groep 84"/>
          <p:cNvGrpSpPr/>
          <p:nvPr/>
        </p:nvGrpSpPr>
        <p:grpSpPr>
          <a:xfrm>
            <a:off x="2386234" y="3276711"/>
            <a:ext cx="593432" cy="723049"/>
            <a:chOff x="4252302" y="3920371"/>
            <a:chExt cx="593432" cy="723049"/>
          </a:xfrm>
          <a:solidFill>
            <a:schemeClr val="bg1"/>
          </a:solidFill>
        </p:grpSpPr>
        <p:pic>
          <p:nvPicPr>
            <p:cNvPr id="86" name="Afbeelding 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051" y="3920371"/>
              <a:ext cx="432000" cy="432000"/>
            </a:xfrm>
            <a:prstGeom prst="rect">
              <a:avLst/>
            </a:prstGeom>
            <a:grpFill/>
          </p:spPr>
        </p:pic>
        <p:sp>
          <p:nvSpPr>
            <p:cNvPr id="87" name="Tekstvak 86"/>
            <p:cNvSpPr txBox="1"/>
            <p:nvPr/>
          </p:nvSpPr>
          <p:spPr>
            <a:xfrm>
              <a:off x="4252302" y="4304866"/>
              <a:ext cx="593432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Visie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op leren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88" name="Groep 87"/>
          <p:cNvGrpSpPr/>
          <p:nvPr/>
        </p:nvGrpSpPr>
        <p:grpSpPr>
          <a:xfrm>
            <a:off x="4100562" y="3247526"/>
            <a:ext cx="1154483" cy="770554"/>
            <a:chOff x="5310128" y="3820291"/>
            <a:chExt cx="1154483" cy="770554"/>
          </a:xfrm>
          <a:solidFill>
            <a:schemeClr val="bg1"/>
          </a:solidFill>
        </p:grpSpPr>
        <p:pic>
          <p:nvPicPr>
            <p:cNvPr id="89" name="Afbeelding 8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946" y="3820291"/>
              <a:ext cx="432000" cy="432000"/>
            </a:xfrm>
            <a:prstGeom prst="rect">
              <a:avLst/>
            </a:prstGeom>
            <a:grpFill/>
          </p:spPr>
        </p:pic>
        <p:sp>
          <p:nvSpPr>
            <p:cNvPr id="90" name="Tekstvak 89"/>
            <p:cNvSpPr txBox="1"/>
            <p:nvPr/>
          </p:nvSpPr>
          <p:spPr>
            <a:xfrm>
              <a:off x="5310128" y="4252291"/>
              <a:ext cx="1154483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Docent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professionalisering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1" name="Groep 100"/>
          <p:cNvGrpSpPr/>
          <p:nvPr/>
        </p:nvGrpSpPr>
        <p:grpSpPr>
          <a:xfrm>
            <a:off x="6418319" y="3201005"/>
            <a:ext cx="813043" cy="775453"/>
            <a:chOff x="6850270" y="3835298"/>
            <a:chExt cx="813043" cy="775453"/>
          </a:xfrm>
          <a:solidFill>
            <a:schemeClr val="bg1"/>
          </a:solidFill>
        </p:grpSpPr>
        <p:pic>
          <p:nvPicPr>
            <p:cNvPr id="102" name="Afbeelding 10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790" y="3835298"/>
              <a:ext cx="432000" cy="432000"/>
            </a:xfrm>
            <a:prstGeom prst="rect">
              <a:avLst/>
            </a:prstGeom>
            <a:grpFill/>
          </p:spPr>
        </p:pic>
        <p:sp>
          <p:nvSpPr>
            <p:cNvPr id="103" name="Tekstvak 102"/>
            <p:cNvSpPr txBox="1"/>
            <p:nvPr/>
          </p:nvSpPr>
          <p:spPr>
            <a:xfrm>
              <a:off x="6850270" y="4272197"/>
              <a:ext cx="813043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1</a:t>
              </a:r>
              <a:r>
                <a:rPr lang="nl-NL" sz="800" baseline="30000" dirty="0" smtClean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en 2</a:t>
              </a:r>
              <a:r>
                <a:rPr lang="nl-NL" sz="800" baseline="30000" dirty="0" smtClean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</a:t>
              </a:r>
              <a:r>
                <a:rPr lang="nl-NL" sz="800" dirty="0" err="1" smtClean="0">
                  <a:latin typeface="Arial Rounded MT Bold" panose="020F0704030504030204" pitchFamily="34" charset="0"/>
                </a:rPr>
                <a:t>lijns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coaching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15" name="Titel 1"/>
          <p:cNvSpPr txBox="1">
            <a:spLocks/>
          </p:cNvSpPr>
          <p:nvPr/>
        </p:nvSpPr>
        <p:spPr>
          <a:xfrm>
            <a:off x="769567" y="-216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dirty="0" err="1" smtClean="0">
                <a:latin typeface="Arial Rounded MT Bold" panose="020F0704030504030204" pitchFamily="34" charset="0"/>
              </a:rPr>
              <a:t>Denken</a:t>
            </a:r>
            <a:r>
              <a:rPr lang="en-GB" sz="4500" dirty="0" smtClean="0">
                <a:latin typeface="Arial Rounded MT Bold" panose="020F0704030504030204" pitchFamily="34" charset="0"/>
              </a:rPr>
              <a:t> </a:t>
            </a:r>
            <a:r>
              <a:rPr lang="en-GB" sz="4500" dirty="0" err="1" smtClean="0">
                <a:latin typeface="Arial Rounded MT Bold" panose="020F0704030504030204" pitchFamily="34" charset="0"/>
              </a:rPr>
              <a:t>vanuit</a:t>
            </a:r>
            <a:r>
              <a:rPr lang="en-GB" sz="4500" dirty="0" smtClean="0">
                <a:latin typeface="Arial Rounded MT Bold" panose="020F0704030504030204" pitchFamily="34" charset="0"/>
              </a:rPr>
              <a:t> wat </a:t>
            </a:r>
            <a:r>
              <a:rPr lang="en-GB" sz="4500" dirty="0" err="1" smtClean="0">
                <a:latin typeface="Arial Rounded MT Bold" panose="020F0704030504030204" pitchFamily="34" charset="0"/>
              </a:rPr>
              <a:t>er</a:t>
            </a:r>
            <a:r>
              <a:rPr lang="en-GB" sz="4500" dirty="0" smtClean="0">
                <a:latin typeface="Arial Rounded MT Bold" panose="020F0704030504030204" pitchFamily="34" charset="0"/>
              </a:rPr>
              <a:t> al is</a:t>
            </a:r>
            <a:endParaRPr lang="en-GB" sz="45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6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Arial Rounded MT Bold" panose="020F0704030504030204" pitchFamily="34" charset="0"/>
              </a:rPr>
              <a:t>Meer info</a:t>
            </a:r>
          </a:p>
        </p:txBody>
      </p:sp>
      <p:pic>
        <p:nvPicPr>
          <p:cNvPr id="7" name="Afbeelding 6"/>
          <p:cNvPicPr preferRelativeResize="0">
            <a:picLocks noChangeAspect="1"/>
          </p:cNvPicPr>
          <p:nvPr/>
        </p:nvPicPr>
        <p:blipFill rotWithShape="1">
          <a:blip r:embed="rId2"/>
          <a:srcRect l="24626" r="11374"/>
          <a:stretch/>
        </p:blipFill>
        <p:spPr>
          <a:xfrm>
            <a:off x="1732447" y="1719573"/>
            <a:ext cx="1696554" cy="1695688"/>
          </a:xfrm>
          <a:prstGeom prst="ellipse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7829549" y="3619517"/>
            <a:ext cx="388620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900" b="1" dirty="0">
                <a:latin typeface="Arial Rounded MT Bold" panose="020F0704030504030204" pitchFamily="34" charset="0"/>
              </a:rPr>
              <a:t>Asha Dijkstra</a:t>
            </a:r>
          </a:p>
          <a:p>
            <a:r>
              <a:rPr lang="nl-NL" sz="1900" dirty="0">
                <a:latin typeface="Arial Rounded MT Bold" panose="020F0704030504030204" pitchFamily="34" charset="0"/>
              </a:rPr>
              <a:t>senior beleidsadviseur</a:t>
            </a:r>
          </a:p>
          <a:p>
            <a:r>
              <a:rPr lang="nl-NL" sz="1900" dirty="0">
                <a:latin typeface="Arial Rounded MT Bold" panose="020F0704030504030204" pitchFamily="34" charset="0"/>
              </a:rPr>
              <a:t>VH en Han University</a:t>
            </a:r>
          </a:p>
          <a:p>
            <a:endParaRPr lang="nl-NL" sz="1900" dirty="0">
              <a:latin typeface="Arial Rounded MT Bold" panose="020F0704030504030204" pitchFamily="34" charset="0"/>
            </a:endParaRPr>
          </a:p>
          <a:p>
            <a:r>
              <a:rPr lang="nl-NL" sz="1900" dirty="0" smtClean="0">
                <a:latin typeface="Arial Rounded MT Bold" panose="020F0704030504030204" pitchFamily="34" charset="0"/>
                <a:hlinkClick r:id="rId3"/>
              </a:rPr>
              <a:t>LinkedIn</a:t>
            </a:r>
            <a:endParaRPr lang="nl-NL" sz="1900" dirty="0">
              <a:latin typeface="Arial Rounded MT Bold" panose="020F070403050403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9549" y="1700759"/>
            <a:ext cx="1714501" cy="1714501"/>
          </a:xfrm>
          <a:prstGeom prst="ellipse">
            <a:avLst/>
          </a:prstGeom>
        </p:spPr>
      </p:pic>
      <p:sp>
        <p:nvSpPr>
          <p:cNvPr id="10" name="Rechthoek 9">
            <a:hlinkClick r:id="rId6"/>
          </p:cNvPr>
          <p:cNvSpPr/>
          <p:nvPr/>
        </p:nvSpPr>
        <p:spPr>
          <a:xfrm>
            <a:off x="1733549" y="3608277"/>
            <a:ext cx="491490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b="1" dirty="0">
                <a:latin typeface="Arial Rounded MT Bold" panose="020F0704030504030204" pitchFamily="34" charset="0"/>
              </a:rPr>
              <a:t>Evelyne Meens</a:t>
            </a:r>
          </a:p>
          <a:p>
            <a:r>
              <a:rPr lang="nl-NL" sz="1900" dirty="0">
                <a:latin typeface="Arial Rounded MT Bold" panose="020F0704030504030204" pitchFamily="34" charset="0"/>
              </a:rPr>
              <a:t>senior onderzoeker &amp; beleidsadviseur </a:t>
            </a:r>
          </a:p>
          <a:p>
            <a:r>
              <a:rPr lang="nl-NL" sz="1900" dirty="0">
                <a:latin typeface="Arial Rounded MT Bold" panose="020F0704030504030204" pitchFamily="34" charset="0"/>
              </a:rPr>
              <a:t>Fontys Hogescholen</a:t>
            </a:r>
          </a:p>
          <a:p>
            <a:endParaRPr lang="nl-NL" sz="1900" dirty="0">
              <a:latin typeface="Arial Rounded MT Bold" panose="020F0704030504030204" pitchFamily="34" charset="0"/>
            </a:endParaRPr>
          </a:p>
          <a:p>
            <a:r>
              <a:rPr lang="nl-NL" sz="1900" dirty="0">
                <a:latin typeface="Arial Rounded MT Bold" panose="020F0704030504030204" pitchFamily="34" charset="0"/>
              </a:rPr>
              <a:t>e.meens@fontys.nl</a:t>
            </a:r>
          </a:p>
          <a:p>
            <a:r>
              <a:rPr lang="nl-NL" sz="1900" dirty="0">
                <a:latin typeface="Arial Rounded MT Bold" panose="020F0704030504030204" pitchFamily="34" charset="0"/>
                <a:hlinkClick r:id="rId6"/>
              </a:rPr>
              <a:t>LinkedIn</a:t>
            </a:r>
            <a:endParaRPr lang="nl-NL" sz="1900" dirty="0">
              <a:latin typeface="Arial Rounded MT Bold" panose="020F070403050403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732446" y="5986384"/>
            <a:ext cx="5548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Arial Rounded MT Bold" panose="020F0704030504030204" pitchFamily="34" charset="0"/>
                <a:hlinkClick r:id="rId7"/>
              </a:rPr>
              <a:t>Link naar </a:t>
            </a:r>
            <a:r>
              <a:rPr lang="nl-NL" dirty="0">
                <a:latin typeface="Arial Rounded MT Bold" panose="020F0704030504030204" pitchFamily="34" charset="0"/>
              </a:rPr>
              <a:t>Verdiepingsdocument Studentsucces</a:t>
            </a:r>
          </a:p>
          <a:p>
            <a:r>
              <a:rPr lang="nl-NL" dirty="0">
                <a:latin typeface="Arial Rounded MT Bold" panose="020F0704030504030204" pitchFamily="34" charset="0"/>
                <a:hlinkClick r:id="rId8"/>
              </a:rPr>
              <a:t>Link naar </a:t>
            </a:r>
            <a:r>
              <a:rPr lang="nl-NL" dirty="0" err="1">
                <a:latin typeface="Arial Rounded MT Bold" panose="020F0704030504030204" pitchFamily="34" charset="0"/>
              </a:rPr>
              <a:t>Roadmap</a:t>
            </a:r>
            <a:r>
              <a:rPr lang="nl-NL" dirty="0">
                <a:latin typeface="Arial Rounded MT Bold" panose="020F0704030504030204" pitchFamily="34" charset="0"/>
              </a:rPr>
              <a:t> </a:t>
            </a:r>
            <a:r>
              <a:rPr lang="nl-NL" dirty="0" err="1">
                <a:latin typeface="Arial Rounded MT Bold" panose="020F0704030504030204" pitchFamily="34" charset="0"/>
              </a:rPr>
              <a:t>to</a:t>
            </a:r>
            <a:r>
              <a:rPr lang="nl-NL" dirty="0">
                <a:latin typeface="Arial Rounded MT Bold" panose="020F0704030504030204" pitchFamily="34" charset="0"/>
              </a:rPr>
              <a:t> Studentsucces</a:t>
            </a:r>
          </a:p>
        </p:txBody>
      </p:sp>
    </p:spTree>
    <p:extLst>
      <p:ext uri="{BB962C8B-B14F-4D97-AF65-F5344CB8AC3E}">
        <p14:creationId xmlns:p14="http://schemas.microsoft.com/office/powerpoint/2010/main" val="21792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981200" y="1367247"/>
            <a:ext cx="7886700" cy="4807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Symbol" panose="05050102010706020507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746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000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Bijschrift met afgeronde rechthoek 7"/>
          <p:cNvSpPr/>
          <p:nvPr/>
        </p:nvSpPr>
        <p:spPr>
          <a:xfrm>
            <a:off x="5237482" y="660621"/>
            <a:ext cx="6129869" cy="3674533"/>
          </a:xfrm>
          <a:prstGeom prst="wedgeRoundRectCallout">
            <a:avLst>
              <a:gd name="adj1" fmla="val -69316"/>
              <a:gd name="adj2" fmla="val -7937"/>
              <a:gd name="adj3" fmla="val 16667"/>
            </a:avLst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hoek 11"/>
          <p:cNvSpPr/>
          <p:nvPr/>
        </p:nvSpPr>
        <p:spPr>
          <a:xfrm>
            <a:off x="5526671" y="1007302"/>
            <a:ext cx="55514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 smtClean="0">
                <a:latin typeface="Arial Rounded MT Bold" panose="020F0704030504030204" pitchFamily="34" charset="0"/>
              </a:rPr>
              <a:t>Wat betekent studentsucces</a:t>
            </a:r>
          </a:p>
          <a:p>
            <a:pPr algn="ctr">
              <a:lnSpc>
                <a:spcPct val="150000"/>
              </a:lnSpc>
            </a:pPr>
            <a:r>
              <a:rPr lang="nl-NL" sz="4000" dirty="0">
                <a:latin typeface="Arial Rounded MT Bold" panose="020F0704030504030204" pitchFamily="34" charset="0"/>
              </a:rPr>
              <a:t>v</a:t>
            </a:r>
            <a:r>
              <a:rPr lang="nl-NL" sz="4000" dirty="0" smtClean="0">
                <a:latin typeface="Arial Rounded MT Bold" panose="020F0704030504030204" pitchFamily="34" charset="0"/>
              </a:rPr>
              <a:t>oor jou?</a:t>
            </a:r>
            <a:endParaRPr lang="en-GB" sz="4000" dirty="0">
              <a:latin typeface="Arial Rounded MT Bold" panose="020F070403050403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/>
          <a:srcRect l="23296" t="20964" r="55152" b="29299"/>
          <a:stretch/>
        </p:blipFill>
        <p:spPr>
          <a:xfrm>
            <a:off x="481749" y="1293705"/>
            <a:ext cx="3322320" cy="431292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737751" y="4831080"/>
            <a:ext cx="3031066" cy="660752"/>
          </a:xfrm>
          <a:prstGeom prst="rect">
            <a:avLst/>
          </a:prstGeom>
          <a:solidFill>
            <a:srgbClr val="F0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9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981200" y="1367247"/>
            <a:ext cx="7886700" cy="4807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Symbol" panose="05050102010706020507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746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000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/>
          <a:srcRect l="23296" t="20964" r="55152" b="29299"/>
          <a:stretch/>
        </p:blipFill>
        <p:spPr>
          <a:xfrm>
            <a:off x="481749" y="1293705"/>
            <a:ext cx="3322320" cy="431292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737751" y="4831080"/>
            <a:ext cx="3031066" cy="660752"/>
          </a:xfrm>
          <a:prstGeom prst="rect">
            <a:avLst/>
          </a:prstGeom>
          <a:solidFill>
            <a:srgbClr val="F0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Bijschrift met afgeronde rechthoek 6"/>
          <p:cNvSpPr/>
          <p:nvPr/>
        </p:nvSpPr>
        <p:spPr>
          <a:xfrm>
            <a:off x="5127412" y="496322"/>
            <a:ext cx="6129869" cy="4665134"/>
          </a:xfrm>
          <a:prstGeom prst="wedgeRoundRectCallout">
            <a:avLst>
              <a:gd name="adj1" fmla="val -74414"/>
              <a:gd name="adj2" fmla="val -15895"/>
              <a:gd name="adj3" fmla="val 16667"/>
            </a:avLst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hoek 8"/>
          <p:cNvSpPr/>
          <p:nvPr/>
        </p:nvSpPr>
        <p:spPr>
          <a:xfrm>
            <a:off x="5500737" y="1073598"/>
            <a:ext cx="555149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latin typeface="Arial Rounded MT Bold" panose="020F0704030504030204" pitchFamily="34" charset="0"/>
              </a:rPr>
              <a:t>‘Succes betekent voor mij dat ik op een comfortabele manier kan leren. </a:t>
            </a:r>
            <a:endParaRPr lang="nl-NL" dirty="0" smtClean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dirty="0" smtClean="0">
                <a:latin typeface="Arial Rounded MT Bold" panose="020F0704030504030204" pitchFamily="34" charset="0"/>
              </a:rPr>
              <a:t>Dus dat opdrachten goed uitvoerbaar zijn, dat ik goed contact met docenten en medestudenten heb en een fijne school. </a:t>
            </a:r>
          </a:p>
          <a:p>
            <a:pPr>
              <a:lnSpc>
                <a:spcPct val="150000"/>
              </a:lnSpc>
            </a:pPr>
            <a:r>
              <a:rPr lang="nl-NL" dirty="0" smtClean="0">
                <a:latin typeface="Arial Rounded MT Bold" panose="020F0704030504030204" pitchFamily="34" charset="0"/>
              </a:rPr>
              <a:t>En </a:t>
            </a:r>
            <a:r>
              <a:rPr lang="nl-NL" dirty="0">
                <a:latin typeface="Arial Rounded MT Bold" panose="020F0704030504030204" pitchFamily="34" charset="0"/>
              </a:rPr>
              <a:t>dat ik de opleiding met een vertrouwd gevoel kan verlaten. </a:t>
            </a:r>
            <a:endParaRPr lang="nl-NL" dirty="0" smtClean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dirty="0" smtClean="0">
                <a:latin typeface="Arial Rounded MT Bold" panose="020F0704030504030204" pitchFamily="34" charset="0"/>
              </a:rPr>
              <a:t>Zo </a:t>
            </a:r>
            <a:r>
              <a:rPr lang="nl-NL" dirty="0">
                <a:latin typeface="Arial Rounded MT Bold" panose="020F0704030504030204" pitchFamily="34" charset="0"/>
              </a:rPr>
              <a:t>van: ‘Nu ben ik er klaar voor en kan ik het werkveld in.’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fgeronde rechthoek 29"/>
          <p:cNvSpPr/>
          <p:nvPr/>
        </p:nvSpPr>
        <p:spPr>
          <a:xfrm>
            <a:off x="-12782" y="101603"/>
            <a:ext cx="12241762" cy="6756397"/>
          </a:xfrm>
          <a:prstGeom prst="roundRect">
            <a:avLst/>
          </a:prstGeom>
          <a:solidFill>
            <a:srgbClr val="EDD0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/>
          </a:p>
        </p:txBody>
      </p:sp>
      <p:sp>
        <p:nvSpPr>
          <p:cNvPr id="2" name="Afgeronde rechthoek 1"/>
          <p:cNvSpPr/>
          <p:nvPr/>
        </p:nvSpPr>
        <p:spPr>
          <a:xfrm>
            <a:off x="775347" y="707975"/>
            <a:ext cx="10246093" cy="6012139"/>
          </a:xfrm>
          <a:prstGeom prst="roundRect">
            <a:avLst/>
          </a:prstGeom>
          <a:solidFill>
            <a:srgbClr val="EAB9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Arial Rounded MT Bold" panose="020F070403050403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339447" y="863647"/>
            <a:ext cx="506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 Rounded MT Bold" panose="020F0704030504030204" pitchFamily="34" charset="0"/>
              </a:rPr>
              <a:t>Waarderende &amp; inclusieve onderwijscultuur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2969699" y="273637"/>
            <a:ext cx="584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 Rounded MT Bold" panose="020F0704030504030204" pitchFamily="34" charset="0"/>
              </a:rPr>
              <a:t>Duurzame </a:t>
            </a:r>
            <a:r>
              <a:rPr lang="nl-NL" dirty="0">
                <a:latin typeface="Arial Rounded MT Bold" panose="020F0704030504030204" pitchFamily="34" charset="0"/>
              </a:rPr>
              <a:t>relatie met </a:t>
            </a:r>
            <a:r>
              <a:rPr lang="nl-NL" dirty="0" smtClean="0">
                <a:latin typeface="Arial Rounded MT Bold" panose="020F0704030504030204" pitchFamily="34" charset="0"/>
              </a:rPr>
              <a:t>arbeidsmarkt &amp; samenleving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sp>
        <p:nvSpPr>
          <p:cNvPr id="58" name="Tekstvak 57"/>
          <p:cNvSpPr txBox="1"/>
          <p:nvPr/>
        </p:nvSpPr>
        <p:spPr>
          <a:xfrm>
            <a:off x="3578683" y="2088807"/>
            <a:ext cx="4588939" cy="369332"/>
          </a:xfrm>
          <a:prstGeom prst="rect">
            <a:avLst/>
          </a:prstGeom>
          <a:solidFill>
            <a:srgbClr val="D811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STUDENT CENTRAAL</a:t>
            </a:r>
            <a:endParaRPr lang="en-GB" sz="1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0" name="Gelijkbenige driehoek 59"/>
          <p:cNvSpPr>
            <a:spLocks/>
          </p:cNvSpPr>
          <p:nvPr/>
        </p:nvSpPr>
        <p:spPr>
          <a:xfrm rot="5400000">
            <a:off x="11661110" y="2001262"/>
            <a:ext cx="620471" cy="515268"/>
          </a:xfrm>
          <a:prstGeom prst="triangle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92" y="1388651"/>
            <a:ext cx="712285" cy="712285"/>
          </a:xfrm>
          <a:prstGeom prst="rect">
            <a:avLst/>
          </a:prstGeom>
          <a:noFill/>
        </p:spPr>
      </p:pic>
      <p:sp>
        <p:nvSpPr>
          <p:cNvPr id="51" name="Rechthoek 50"/>
          <p:cNvSpPr/>
          <p:nvPr/>
        </p:nvSpPr>
        <p:spPr>
          <a:xfrm>
            <a:off x="57220" y="2087049"/>
            <a:ext cx="11747430" cy="371090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 Rounded MT Bold" panose="020F0704030504030204" pitchFamily="34" charset="0"/>
              </a:rPr>
              <a:t>STUDENT CENTRAAL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0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fgeronde rechthoek 29"/>
          <p:cNvSpPr/>
          <p:nvPr/>
        </p:nvSpPr>
        <p:spPr>
          <a:xfrm>
            <a:off x="-12782" y="101603"/>
            <a:ext cx="12204782" cy="6756397"/>
          </a:xfrm>
          <a:prstGeom prst="roundRect">
            <a:avLst/>
          </a:prstGeom>
          <a:solidFill>
            <a:srgbClr val="EDD0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/>
          </a:p>
        </p:txBody>
      </p:sp>
      <p:grpSp>
        <p:nvGrpSpPr>
          <p:cNvPr id="11" name="Groep 10"/>
          <p:cNvGrpSpPr>
            <a:grpSpLocks noChangeAspect="1"/>
          </p:cNvGrpSpPr>
          <p:nvPr/>
        </p:nvGrpSpPr>
        <p:grpSpPr>
          <a:xfrm>
            <a:off x="775347" y="707975"/>
            <a:ext cx="10246093" cy="6012139"/>
            <a:chOff x="48107" y="721450"/>
            <a:chExt cx="11751317" cy="6599220"/>
          </a:xfrm>
          <a:solidFill>
            <a:srgbClr val="EAB9D6"/>
          </a:solidFill>
        </p:grpSpPr>
        <p:sp>
          <p:nvSpPr>
            <p:cNvPr id="2" name="Afgeronde rechthoek 1"/>
            <p:cNvSpPr/>
            <p:nvPr/>
          </p:nvSpPr>
          <p:spPr>
            <a:xfrm>
              <a:off x="48107" y="721450"/>
              <a:ext cx="11751317" cy="659922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2557536" y="2083287"/>
              <a:ext cx="2160000" cy="4743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Rechthoek 6"/>
            <p:cNvSpPr/>
            <p:nvPr/>
          </p:nvSpPr>
          <p:spPr>
            <a:xfrm>
              <a:off x="4843534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Rechthoek 7"/>
            <p:cNvSpPr/>
            <p:nvPr/>
          </p:nvSpPr>
          <p:spPr>
            <a:xfrm>
              <a:off x="7129532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9415529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" name="Rechthoek 3"/>
            <p:cNvSpPr/>
            <p:nvPr/>
          </p:nvSpPr>
          <p:spPr>
            <a:xfrm>
              <a:off x="271538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1" name="Rechthoek 50"/>
          <p:cNvSpPr/>
          <p:nvPr/>
        </p:nvSpPr>
        <p:spPr>
          <a:xfrm>
            <a:off x="57220" y="2087049"/>
            <a:ext cx="11747430" cy="371090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Rounded MT Bold" panose="020F070403050403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339447" y="863647"/>
            <a:ext cx="50674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 Rounded MT Bold" panose="020F0704030504030204" pitchFamily="34" charset="0"/>
              </a:rPr>
              <a:t>Waarderende &amp; inclusieve onderwijscultuur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2969699" y="273637"/>
            <a:ext cx="58458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 Rounded MT Bold" panose="020F0704030504030204" pitchFamily="34" charset="0"/>
              </a:rPr>
              <a:t>Duurzame </a:t>
            </a:r>
            <a:r>
              <a:rPr lang="nl-NL" dirty="0">
                <a:latin typeface="Arial Rounded MT Bold" panose="020F0704030504030204" pitchFamily="34" charset="0"/>
              </a:rPr>
              <a:t>relatie met </a:t>
            </a:r>
            <a:r>
              <a:rPr lang="nl-NL" dirty="0" smtClean="0">
                <a:latin typeface="Arial Rounded MT Bold" panose="020F0704030504030204" pitchFamily="34" charset="0"/>
              </a:rPr>
              <a:t>arbeidsmarkt &amp; samenleving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sp>
        <p:nvSpPr>
          <p:cNvPr id="58" name="Tekstvak 57"/>
          <p:cNvSpPr txBox="1"/>
          <p:nvPr/>
        </p:nvSpPr>
        <p:spPr>
          <a:xfrm>
            <a:off x="-12782" y="2090941"/>
            <a:ext cx="965899" cy="369332"/>
          </a:xfrm>
          <a:prstGeom prst="rect">
            <a:avLst/>
          </a:prstGeom>
          <a:solidFill>
            <a:srgbClr val="D8117D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 </a:t>
            </a:r>
            <a:r>
              <a:rPr lang="en-GB" sz="1400" dirty="0" smtClean="0">
                <a:solidFill>
                  <a:schemeClr val="bg1"/>
                </a:solidFill>
              </a:rPr>
              <a:t>S</a:t>
            </a:r>
            <a:r>
              <a:rPr lang="en-GB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tudent</a:t>
            </a:r>
            <a:endParaRPr lang="en-GB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0" name="Gelijkbenige driehoek 59"/>
          <p:cNvSpPr>
            <a:spLocks/>
          </p:cNvSpPr>
          <p:nvPr/>
        </p:nvSpPr>
        <p:spPr>
          <a:xfrm rot="5400000">
            <a:off x="11661110" y="2012669"/>
            <a:ext cx="620471" cy="515268"/>
          </a:xfrm>
          <a:prstGeom prst="triangle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hthoek 60"/>
          <p:cNvSpPr/>
          <p:nvPr/>
        </p:nvSpPr>
        <p:spPr>
          <a:xfrm>
            <a:off x="11297220" y="1431920"/>
            <a:ext cx="118541" cy="72908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Rounded MT Bold" panose="020F0704030504030204" pitchFamily="34" charset="0"/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10824069" y="2093331"/>
            <a:ext cx="1056587" cy="323165"/>
          </a:xfrm>
          <a:prstGeom prst="rect">
            <a:avLst/>
          </a:prstGeom>
          <a:solidFill>
            <a:srgbClr val="D8117D"/>
          </a:solidFill>
        </p:spPr>
        <p:txBody>
          <a:bodyPr wrap="square" rtlCol="0">
            <a:spAutoFit/>
          </a:bodyPr>
          <a:lstStyle/>
          <a:p>
            <a:r>
              <a:rPr lang="en-GB" sz="15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centraal</a:t>
            </a:r>
            <a:endParaRPr lang="en-GB" sz="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4" name="Rechthoek 53"/>
          <p:cNvSpPr/>
          <p:nvPr/>
        </p:nvSpPr>
        <p:spPr>
          <a:xfrm rot="10800000" flipV="1">
            <a:off x="1885570" y="1430462"/>
            <a:ext cx="9528060" cy="16737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 Rounded MT Bold" panose="020F070403050403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0" y="1660926"/>
            <a:ext cx="404531" cy="404531"/>
          </a:xfrm>
          <a:prstGeom prst="rect">
            <a:avLst/>
          </a:prstGeom>
          <a:noFill/>
        </p:spPr>
      </p:pic>
      <p:sp>
        <p:nvSpPr>
          <p:cNvPr id="21" name="Pijl-omlaag 20"/>
          <p:cNvSpPr/>
          <p:nvPr/>
        </p:nvSpPr>
        <p:spPr>
          <a:xfrm>
            <a:off x="1808990" y="1436811"/>
            <a:ext cx="205664" cy="456956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Pijl-omlaag 93"/>
          <p:cNvSpPr/>
          <p:nvPr/>
        </p:nvSpPr>
        <p:spPr>
          <a:xfrm>
            <a:off x="3807523" y="1464155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Pijl-omlaag 94"/>
          <p:cNvSpPr/>
          <p:nvPr/>
        </p:nvSpPr>
        <p:spPr>
          <a:xfrm>
            <a:off x="5789783" y="1464962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Pijl-omlaag 95"/>
          <p:cNvSpPr/>
          <p:nvPr/>
        </p:nvSpPr>
        <p:spPr>
          <a:xfrm>
            <a:off x="7788544" y="1465163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Pijl-omlaag 96"/>
          <p:cNvSpPr/>
          <p:nvPr/>
        </p:nvSpPr>
        <p:spPr>
          <a:xfrm>
            <a:off x="9752391" y="1475014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02593" y="7498080"/>
            <a:ext cx="7344954" cy="3963060"/>
          </a:xfrm>
          <a:prstGeom prst="rect">
            <a:avLst/>
          </a:prstGeom>
        </p:spPr>
      </p:pic>
      <p:sp>
        <p:nvSpPr>
          <p:cNvPr id="31" name="Rechthoek 30"/>
          <p:cNvSpPr/>
          <p:nvPr/>
        </p:nvSpPr>
        <p:spPr>
          <a:xfrm>
            <a:off x="2963344" y="2006129"/>
            <a:ext cx="1883326" cy="4263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4956529" y="2006129"/>
            <a:ext cx="1883326" cy="4263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6949714" y="2006129"/>
            <a:ext cx="1883326" cy="4263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8942898" y="2006129"/>
            <a:ext cx="1883326" cy="4263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970159" y="1995851"/>
            <a:ext cx="1883326" cy="4274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1182037" y="5457218"/>
            <a:ext cx="9432310" cy="503612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 err="1" smtClean="0">
                <a:latin typeface="Arial Rounded MT Bold" panose="020F0704030504030204" pitchFamily="34" charset="0"/>
              </a:rPr>
              <a:t>Studentsucces</a:t>
            </a:r>
            <a:endParaRPr lang="en-GB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3254188" y="1995851"/>
            <a:ext cx="11512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start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5050220" y="2011154"/>
            <a:ext cx="15600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Eerste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dagen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7342564" y="2008693"/>
            <a:ext cx="9380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9174446" y="2008693"/>
            <a:ext cx="12992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Transitie werk</a:t>
            </a:r>
          </a:p>
          <a:p>
            <a:r>
              <a:rPr lang="nl-NL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vervolgstudie</a:t>
            </a:r>
            <a:endParaRPr lang="nl-NL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51312" y="2006129"/>
            <a:ext cx="12030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Voor de start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7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4" grpId="0" animBg="1"/>
      <p:bldP spid="21" grpId="0" animBg="1"/>
      <p:bldP spid="94" grpId="0" animBg="1"/>
      <p:bldP spid="95" grpId="0" animBg="1"/>
      <p:bldP spid="96" grpId="0" animBg="1"/>
      <p:bldP spid="97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fgeronde rechthoek 29"/>
          <p:cNvSpPr/>
          <p:nvPr/>
        </p:nvSpPr>
        <p:spPr>
          <a:xfrm>
            <a:off x="-12782" y="101603"/>
            <a:ext cx="12204782" cy="6756397"/>
          </a:xfrm>
          <a:prstGeom prst="roundRect">
            <a:avLst/>
          </a:prstGeom>
          <a:solidFill>
            <a:srgbClr val="EDD0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/>
          </a:p>
        </p:txBody>
      </p:sp>
      <p:grpSp>
        <p:nvGrpSpPr>
          <p:cNvPr id="11" name="Groep 10"/>
          <p:cNvGrpSpPr>
            <a:grpSpLocks noChangeAspect="1"/>
          </p:cNvGrpSpPr>
          <p:nvPr/>
        </p:nvGrpSpPr>
        <p:grpSpPr>
          <a:xfrm>
            <a:off x="775347" y="707975"/>
            <a:ext cx="10246093" cy="6012139"/>
            <a:chOff x="48107" y="721450"/>
            <a:chExt cx="11751317" cy="6599220"/>
          </a:xfrm>
          <a:solidFill>
            <a:srgbClr val="EAB9D6"/>
          </a:solidFill>
        </p:grpSpPr>
        <p:sp>
          <p:nvSpPr>
            <p:cNvPr id="2" name="Afgeronde rechthoek 1"/>
            <p:cNvSpPr/>
            <p:nvPr/>
          </p:nvSpPr>
          <p:spPr>
            <a:xfrm>
              <a:off x="48107" y="721450"/>
              <a:ext cx="11751317" cy="659922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2557536" y="2083287"/>
              <a:ext cx="2160000" cy="4743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Rechthoek 6"/>
            <p:cNvSpPr/>
            <p:nvPr/>
          </p:nvSpPr>
          <p:spPr>
            <a:xfrm>
              <a:off x="4843534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Rechthoek 7"/>
            <p:cNvSpPr/>
            <p:nvPr/>
          </p:nvSpPr>
          <p:spPr>
            <a:xfrm>
              <a:off x="7129532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9415529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" name="Rechthoek 3"/>
            <p:cNvSpPr/>
            <p:nvPr/>
          </p:nvSpPr>
          <p:spPr>
            <a:xfrm>
              <a:off x="271538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1" name="Rechthoek 50"/>
          <p:cNvSpPr/>
          <p:nvPr/>
        </p:nvSpPr>
        <p:spPr>
          <a:xfrm>
            <a:off x="57220" y="2087049"/>
            <a:ext cx="11747430" cy="371090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Rounded MT Bold" panose="020F070403050403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339447" y="863647"/>
            <a:ext cx="50674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 Rounded MT Bold" panose="020F0704030504030204" pitchFamily="34" charset="0"/>
              </a:rPr>
              <a:t>Waarderende &amp; inclusieve onderwijscultuur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2969699" y="273637"/>
            <a:ext cx="584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 Rounded MT Bold" panose="020F0704030504030204" pitchFamily="34" charset="0"/>
              </a:rPr>
              <a:t>Duurzame </a:t>
            </a:r>
            <a:r>
              <a:rPr lang="nl-NL" dirty="0">
                <a:latin typeface="Arial Rounded MT Bold" panose="020F0704030504030204" pitchFamily="34" charset="0"/>
              </a:rPr>
              <a:t>relatie met </a:t>
            </a:r>
            <a:r>
              <a:rPr lang="nl-NL" dirty="0" smtClean="0">
                <a:latin typeface="Arial Rounded MT Bold" panose="020F0704030504030204" pitchFamily="34" charset="0"/>
              </a:rPr>
              <a:t>arbeidsmarkt &amp; samenleving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sp>
        <p:nvSpPr>
          <p:cNvPr id="58" name="Tekstvak 57"/>
          <p:cNvSpPr txBox="1"/>
          <p:nvPr/>
        </p:nvSpPr>
        <p:spPr>
          <a:xfrm>
            <a:off x="-12782" y="2090941"/>
            <a:ext cx="965899" cy="369332"/>
          </a:xfrm>
          <a:prstGeom prst="rect">
            <a:avLst/>
          </a:prstGeom>
          <a:solidFill>
            <a:srgbClr val="D8117D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 </a:t>
            </a:r>
            <a:r>
              <a:rPr lang="en-GB" sz="1400" dirty="0" smtClean="0">
                <a:solidFill>
                  <a:schemeClr val="bg1"/>
                </a:solidFill>
              </a:rPr>
              <a:t>S</a:t>
            </a:r>
            <a:r>
              <a:rPr lang="en-GB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tudent</a:t>
            </a:r>
            <a:endParaRPr lang="en-GB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0" name="Gelijkbenige driehoek 59"/>
          <p:cNvSpPr>
            <a:spLocks/>
          </p:cNvSpPr>
          <p:nvPr/>
        </p:nvSpPr>
        <p:spPr>
          <a:xfrm rot="5400000">
            <a:off x="11661110" y="2012669"/>
            <a:ext cx="620471" cy="515268"/>
          </a:xfrm>
          <a:prstGeom prst="triangle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hthoek 60"/>
          <p:cNvSpPr/>
          <p:nvPr/>
        </p:nvSpPr>
        <p:spPr>
          <a:xfrm>
            <a:off x="11297220" y="1431920"/>
            <a:ext cx="118541" cy="72908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Rounded MT Bold" panose="020F0704030504030204" pitchFamily="34" charset="0"/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10824069" y="2093331"/>
            <a:ext cx="1056587" cy="323165"/>
          </a:xfrm>
          <a:prstGeom prst="rect">
            <a:avLst/>
          </a:prstGeom>
          <a:solidFill>
            <a:srgbClr val="D8117D"/>
          </a:solidFill>
        </p:spPr>
        <p:txBody>
          <a:bodyPr wrap="square" rtlCol="0">
            <a:spAutoFit/>
          </a:bodyPr>
          <a:lstStyle/>
          <a:p>
            <a:r>
              <a:rPr lang="en-GB" sz="15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centraal</a:t>
            </a:r>
            <a:endParaRPr lang="en-GB" sz="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4" name="Rechthoek 53"/>
          <p:cNvSpPr/>
          <p:nvPr/>
        </p:nvSpPr>
        <p:spPr>
          <a:xfrm rot="10800000" flipV="1">
            <a:off x="1885570" y="1430462"/>
            <a:ext cx="9528060" cy="16737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 Rounded MT Bold" panose="020F070403050403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0" y="1660926"/>
            <a:ext cx="404531" cy="404531"/>
          </a:xfrm>
          <a:prstGeom prst="rect">
            <a:avLst/>
          </a:prstGeom>
          <a:noFill/>
        </p:spPr>
      </p:pic>
      <p:sp>
        <p:nvSpPr>
          <p:cNvPr id="21" name="Pijl-omlaag 20"/>
          <p:cNvSpPr/>
          <p:nvPr/>
        </p:nvSpPr>
        <p:spPr>
          <a:xfrm>
            <a:off x="1808990" y="1436811"/>
            <a:ext cx="205664" cy="456956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Pijl-omlaag 93"/>
          <p:cNvSpPr/>
          <p:nvPr/>
        </p:nvSpPr>
        <p:spPr>
          <a:xfrm>
            <a:off x="3807523" y="1464155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Pijl-omlaag 94"/>
          <p:cNvSpPr/>
          <p:nvPr/>
        </p:nvSpPr>
        <p:spPr>
          <a:xfrm>
            <a:off x="5789783" y="1464962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Pijl-omlaag 95"/>
          <p:cNvSpPr/>
          <p:nvPr/>
        </p:nvSpPr>
        <p:spPr>
          <a:xfrm>
            <a:off x="7788544" y="1465163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Pijl-omlaag 96"/>
          <p:cNvSpPr/>
          <p:nvPr/>
        </p:nvSpPr>
        <p:spPr>
          <a:xfrm>
            <a:off x="9752391" y="1475014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hthoek 30"/>
          <p:cNvSpPr/>
          <p:nvPr/>
        </p:nvSpPr>
        <p:spPr>
          <a:xfrm>
            <a:off x="2963344" y="2006129"/>
            <a:ext cx="1883326" cy="4263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4956529" y="2006129"/>
            <a:ext cx="1883326" cy="4263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6949714" y="2006129"/>
            <a:ext cx="1883326" cy="4263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8942898" y="2006129"/>
            <a:ext cx="1883326" cy="4263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970159" y="1995851"/>
            <a:ext cx="1883326" cy="4274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1182037" y="5457218"/>
            <a:ext cx="9432310" cy="503612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 err="1" smtClean="0">
                <a:latin typeface="Arial Rounded MT Bold" panose="020F0704030504030204" pitchFamily="34" charset="0"/>
              </a:rPr>
              <a:t>Studentsucces</a:t>
            </a:r>
            <a:endParaRPr lang="en-GB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3254188" y="1995851"/>
            <a:ext cx="11512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start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5050220" y="2011154"/>
            <a:ext cx="15600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Eerste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dagen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7342564" y="2008693"/>
            <a:ext cx="9380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9174446" y="2008693"/>
            <a:ext cx="12992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Transitie werk</a:t>
            </a:r>
          </a:p>
          <a:p>
            <a:r>
              <a:rPr lang="nl-NL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vervolgstudie</a:t>
            </a:r>
            <a:endParaRPr lang="nl-NL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51312" y="2006129"/>
            <a:ext cx="12030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Voor de start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hthoek 47"/>
          <p:cNvSpPr/>
          <p:nvPr/>
        </p:nvSpPr>
        <p:spPr>
          <a:xfrm>
            <a:off x="965807" y="2547773"/>
            <a:ext cx="2833394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ep 48"/>
          <p:cNvGrpSpPr/>
          <p:nvPr/>
        </p:nvGrpSpPr>
        <p:grpSpPr>
          <a:xfrm>
            <a:off x="2499680" y="2761521"/>
            <a:ext cx="1023036" cy="858299"/>
            <a:chOff x="2654952" y="2932428"/>
            <a:chExt cx="1023036" cy="858299"/>
          </a:xfrm>
        </p:grpSpPr>
        <p:pic>
          <p:nvPicPr>
            <p:cNvPr id="50" name="Afbeelding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821" y="2932428"/>
              <a:ext cx="432000" cy="432000"/>
            </a:xfrm>
            <a:prstGeom prst="rect">
              <a:avLst/>
            </a:prstGeom>
          </p:spPr>
        </p:pic>
        <p:sp>
          <p:nvSpPr>
            <p:cNvPr id="52" name="Tekstvak 51"/>
            <p:cNvSpPr txBox="1"/>
            <p:nvPr/>
          </p:nvSpPr>
          <p:spPr>
            <a:xfrm>
              <a:off x="2654952" y="3329062"/>
              <a:ext cx="10230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Samenwerken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met toeleverend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veld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3" name="Groep 52"/>
          <p:cNvGrpSpPr/>
          <p:nvPr/>
        </p:nvGrpSpPr>
        <p:grpSpPr>
          <a:xfrm>
            <a:off x="1270481" y="2719185"/>
            <a:ext cx="928459" cy="788166"/>
            <a:chOff x="1393374" y="2904168"/>
            <a:chExt cx="928459" cy="788166"/>
          </a:xfrm>
        </p:grpSpPr>
        <p:pic>
          <p:nvPicPr>
            <p:cNvPr id="55" name="Afbeelding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93" y="2904168"/>
              <a:ext cx="432000" cy="432000"/>
            </a:xfrm>
            <a:prstGeom prst="rect">
              <a:avLst/>
            </a:prstGeom>
          </p:spPr>
        </p:pic>
        <p:sp>
          <p:nvSpPr>
            <p:cNvPr id="56" name="Tekstvak 55"/>
            <p:cNvSpPr txBox="1"/>
            <p:nvPr/>
          </p:nvSpPr>
          <p:spPr>
            <a:xfrm>
              <a:off x="1393374" y="3353780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Managen van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verwachtingen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7" name="Rechthoek 56"/>
          <p:cNvSpPr/>
          <p:nvPr/>
        </p:nvSpPr>
        <p:spPr>
          <a:xfrm>
            <a:off x="8926533" y="2543051"/>
            <a:ext cx="1907061" cy="1156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ep 61"/>
          <p:cNvGrpSpPr/>
          <p:nvPr/>
        </p:nvGrpSpPr>
        <p:grpSpPr>
          <a:xfrm>
            <a:off x="9778754" y="2702953"/>
            <a:ext cx="978153" cy="917636"/>
            <a:chOff x="9895611" y="2915028"/>
            <a:chExt cx="978153" cy="917636"/>
          </a:xfrm>
        </p:grpSpPr>
        <p:pic>
          <p:nvPicPr>
            <p:cNvPr id="63" name="Afbeelding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1586" y="2915028"/>
              <a:ext cx="432000" cy="432000"/>
            </a:xfrm>
            <a:prstGeom prst="rect">
              <a:avLst/>
            </a:prstGeom>
          </p:spPr>
        </p:pic>
        <p:sp>
          <p:nvSpPr>
            <p:cNvPr id="64" name="Tekstvak 63"/>
            <p:cNvSpPr txBox="1"/>
            <p:nvPr/>
          </p:nvSpPr>
          <p:spPr>
            <a:xfrm>
              <a:off x="9895611" y="3370999"/>
              <a:ext cx="978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Samenwerken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als toeleverend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veld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5" name="Groep 64"/>
          <p:cNvGrpSpPr/>
          <p:nvPr/>
        </p:nvGrpSpPr>
        <p:grpSpPr>
          <a:xfrm>
            <a:off x="8891928" y="2706990"/>
            <a:ext cx="928459" cy="784950"/>
            <a:chOff x="1391955" y="2856678"/>
            <a:chExt cx="928459" cy="784950"/>
          </a:xfrm>
        </p:grpSpPr>
        <p:pic>
          <p:nvPicPr>
            <p:cNvPr id="66" name="Afbeelding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653" y="2856678"/>
              <a:ext cx="432000" cy="432000"/>
            </a:xfrm>
            <a:prstGeom prst="rect">
              <a:avLst/>
            </a:prstGeom>
          </p:spPr>
        </p:pic>
        <p:sp>
          <p:nvSpPr>
            <p:cNvPr id="67" name="Tekstvak 66"/>
            <p:cNvSpPr txBox="1"/>
            <p:nvPr/>
          </p:nvSpPr>
          <p:spPr>
            <a:xfrm>
              <a:off x="1391955" y="3303074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Managen van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verwachtingen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8" name="Rechthoek 67"/>
          <p:cNvSpPr/>
          <p:nvPr/>
        </p:nvSpPr>
        <p:spPr>
          <a:xfrm>
            <a:off x="3904342" y="2547773"/>
            <a:ext cx="4928697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ep 68"/>
          <p:cNvGrpSpPr/>
          <p:nvPr/>
        </p:nvGrpSpPr>
        <p:grpSpPr>
          <a:xfrm>
            <a:off x="6097906" y="2723209"/>
            <a:ext cx="678391" cy="652305"/>
            <a:chOff x="7166507" y="2971384"/>
            <a:chExt cx="678391" cy="652305"/>
          </a:xfrm>
        </p:grpSpPr>
        <p:pic>
          <p:nvPicPr>
            <p:cNvPr id="70" name="Afbeelding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324" y="2971384"/>
              <a:ext cx="432000" cy="432000"/>
            </a:xfrm>
            <a:prstGeom prst="rect">
              <a:avLst/>
            </a:prstGeom>
          </p:spPr>
        </p:pic>
        <p:sp>
          <p:nvSpPr>
            <p:cNvPr id="71" name="Tekstvak 70"/>
            <p:cNvSpPr txBox="1"/>
            <p:nvPr/>
          </p:nvSpPr>
          <p:spPr>
            <a:xfrm>
              <a:off x="7166507" y="3408245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Feedback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2" name="Groep 71"/>
          <p:cNvGrpSpPr/>
          <p:nvPr/>
        </p:nvGrpSpPr>
        <p:grpSpPr>
          <a:xfrm>
            <a:off x="7981232" y="2732390"/>
            <a:ext cx="623889" cy="770554"/>
            <a:chOff x="8019063" y="2917355"/>
            <a:chExt cx="623889" cy="770554"/>
          </a:xfrm>
        </p:grpSpPr>
        <p:pic>
          <p:nvPicPr>
            <p:cNvPr id="73" name="Afbeelding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220" y="2917355"/>
              <a:ext cx="432000" cy="432000"/>
            </a:xfrm>
            <a:prstGeom prst="rect">
              <a:avLst/>
            </a:prstGeom>
          </p:spPr>
        </p:pic>
        <p:sp>
          <p:nvSpPr>
            <p:cNvPr id="74" name="Tekstvak 73"/>
            <p:cNvSpPr txBox="1"/>
            <p:nvPr/>
          </p:nvSpPr>
          <p:spPr>
            <a:xfrm>
              <a:off x="8019063" y="3349355"/>
              <a:ext cx="623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err="1" smtClean="0">
                  <a:latin typeface="Arial Rounded MT Bold" panose="020F0704030504030204" pitchFamily="34" charset="0"/>
                </a:rPr>
                <a:t>Blended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</a:t>
              </a:r>
            </a:p>
            <a:p>
              <a:pPr algn="ctr"/>
              <a:r>
                <a:rPr lang="nl-NL" sz="800" dirty="0" err="1" smtClean="0">
                  <a:latin typeface="Arial Rounded MT Bold" panose="020F0704030504030204" pitchFamily="34" charset="0"/>
                </a:rPr>
                <a:t>learning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5" name="Groep 74"/>
          <p:cNvGrpSpPr/>
          <p:nvPr/>
        </p:nvGrpSpPr>
        <p:grpSpPr>
          <a:xfrm>
            <a:off x="4031579" y="2743861"/>
            <a:ext cx="877164" cy="900586"/>
            <a:chOff x="4233584" y="2830846"/>
            <a:chExt cx="877164" cy="900586"/>
          </a:xfrm>
        </p:grpSpPr>
        <p:pic>
          <p:nvPicPr>
            <p:cNvPr id="76" name="Afbeelding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987" y="2830846"/>
              <a:ext cx="432000" cy="432000"/>
            </a:xfrm>
            <a:prstGeom prst="rect">
              <a:avLst/>
            </a:prstGeom>
          </p:spPr>
        </p:pic>
        <p:sp>
          <p:nvSpPr>
            <p:cNvPr id="77" name="Tekstvak 76"/>
            <p:cNvSpPr txBox="1"/>
            <p:nvPr/>
          </p:nvSpPr>
          <p:spPr>
            <a:xfrm>
              <a:off x="4233584" y="3269767"/>
              <a:ext cx="877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Sociale en </a:t>
              </a:r>
            </a:p>
            <a:p>
              <a:pPr algn="ctr"/>
              <a:r>
                <a:rPr lang="nl-NL" sz="800" dirty="0">
                  <a:latin typeface="Arial Rounded MT Bold" panose="020F0704030504030204" pitchFamily="34" charset="0"/>
                </a:rPr>
                <a:t>a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cademische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integratie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8" name="Groep 77"/>
          <p:cNvGrpSpPr/>
          <p:nvPr/>
        </p:nvGrpSpPr>
        <p:grpSpPr>
          <a:xfrm>
            <a:off x="5167523" y="2718981"/>
            <a:ext cx="619080" cy="663656"/>
            <a:chOff x="6285418" y="2971121"/>
            <a:chExt cx="619080" cy="663656"/>
          </a:xfrm>
        </p:grpSpPr>
        <p:sp>
          <p:nvSpPr>
            <p:cNvPr id="79" name="Tekstvak 78"/>
            <p:cNvSpPr txBox="1"/>
            <p:nvPr/>
          </p:nvSpPr>
          <p:spPr>
            <a:xfrm>
              <a:off x="6285418" y="3419333"/>
              <a:ext cx="6190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Toetsing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80" name="Afbeelding 7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654" y="2971121"/>
              <a:ext cx="432000" cy="432000"/>
            </a:xfrm>
            <a:prstGeom prst="rect">
              <a:avLst/>
            </a:prstGeom>
          </p:spPr>
        </p:pic>
      </p:grpSp>
      <p:grpSp>
        <p:nvGrpSpPr>
          <p:cNvPr id="81" name="Groep 80"/>
          <p:cNvGrpSpPr/>
          <p:nvPr/>
        </p:nvGrpSpPr>
        <p:grpSpPr>
          <a:xfrm>
            <a:off x="7046471" y="2697225"/>
            <a:ext cx="744114" cy="683771"/>
            <a:chOff x="5439688" y="2922290"/>
            <a:chExt cx="744114" cy="683771"/>
          </a:xfrm>
        </p:grpSpPr>
        <p:pic>
          <p:nvPicPr>
            <p:cNvPr id="82" name="Afbeelding 8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68" y="2922290"/>
              <a:ext cx="432000" cy="432000"/>
            </a:xfrm>
            <a:prstGeom prst="rect">
              <a:avLst/>
            </a:prstGeom>
          </p:spPr>
        </p:pic>
        <p:sp>
          <p:nvSpPr>
            <p:cNvPr id="83" name="Tekstvak 82"/>
            <p:cNvSpPr txBox="1"/>
            <p:nvPr/>
          </p:nvSpPr>
          <p:spPr>
            <a:xfrm>
              <a:off x="5439688" y="3390617"/>
              <a:ext cx="7441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Curriculum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84" name="Rechthoek 83"/>
          <p:cNvSpPr/>
          <p:nvPr/>
        </p:nvSpPr>
        <p:spPr>
          <a:xfrm>
            <a:off x="965807" y="3746500"/>
            <a:ext cx="9867788" cy="1184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5" name="Groep 84"/>
          <p:cNvGrpSpPr/>
          <p:nvPr/>
        </p:nvGrpSpPr>
        <p:grpSpPr>
          <a:xfrm>
            <a:off x="2891154" y="3959300"/>
            <a:ext cx="593432" cy="723049"/>
            <a:chOff x="4252302" y="3920371"/>
            <a:chExt cx="593432" cy="723049"/>
          </a:xfrm>
        </p:grpSpPr>
        <p:pic>
          <p:nvPicPr>
            <p:cNvPr id="86" name="Afbeelding 8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051" y="3920371"/>
              <a:ext cx="432000" cy="432000"/>
            </a:xfrm>
            <a:prstGeom prst="rect">
              <a:avLst/>
            </a:prstGeom>
          </p:spPr>
        </p:pic>
        <p:sp>
          <p:nvSpPr>
            <p:cNvPr id="87" name="Tekstvak 86"/>
            <p:cNvSpPr txBox="1"/>
            <p:nvPr/>
          </p:nvSpPr>
          <p:spPr>
            <a:xfrm>
              <a:off x="4252302" y="4304866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Visie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op leren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88" name="Groep 87"/>
          <p:cNvGrpSpPr/>
          <p:nvPr/>
        </p:nvGrpSpPr>
        <p:grpSpPr>
          <a:xfrm>
            <a:off x="4036066" y="3919100"/>
            <a:ext cx="1154483" cy="770554"/>
            <a:chOff x="5310128" y="3820291"/>
            <a:chExt cx="1154483" cy="770554"/>
          </a:xfrm>
        </p:grpSpPr>
        <p:pic>
          <p:nvPicPr>
            <p:cNvPr id="89" name="Afbeelding 8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946" y="3820291"/>
              <a:ext cx="432000" cy="432000"/>
            </a:xfrm>
            <a:prstGeom prst="rect">
              <a:avLst/>
            </a:prstGeom>
          </p:spPr>
        </p:pic>
        <p:sp>
          <p:nvSpPr>
            <p:cNvPr id="90" name="Tekstvak 89"/>
            <p:cNvSpPr txBox="1"/>
            <p:nvPr/>
          </p:nvSpPr>
          <p:spPr>
            <a:xfrm>
              <a:off x="5310128" y="4252291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Docent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professionalisering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91" name="Groep 90"/>
          <p:cNvGrpSpPr/>
          <p:nvPr/>
        </p:nvGrpSpPr>
        <p:grpSpPr>
          <a:xfrm>
            <a:off x="5514265" y="3918783"/>
            <a:ext cx="768159" cy="761432"/>
            <a:chOff x="8464061" y="3931862"/>
            <a:chExt cx="768159" cy="761432"/>
          </a:xfrm>
        </p:grpSpPr>
        <p:pic>
          <p:nvPicPr>
            <p:cNvPr id="92" name="Afbeelding 9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140" y="3931862"/>
              <a:ext cx="432000" cy="432000"/>
            </a:xfrm>
            <a:prstGeom prst="rect">
              <a:avLst/>
            </a:prstGeom>
          </p:spPr>
        </p:pic>
        <p:sp>
          <p:nvSpPr>
            <p:cNvPr id="93" name="Tekstvak 92"/>
            <p:cNvSpPr txBox="1"/>
            <p:nvPr/>
          </p:nvSpPr>
          <p:spPr>
            <a:xfrm>
              <a:off x="8464061" y="4354740"/>
              <a:ext cx="768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Loopbaan-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begeleiding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98" name="Groep 97"/>
          <p:cNvGrpSpPr/>
          <p:nvPr/>
        </p:nvGrpSpPr>
        <p:grpSpPr>
          <a:xfrm>
            <a:off x="8184598" y="3970300"/>
            <a:ext cx="718466" cy="708890"/>
            <a:chOff x="9721537" y="3895729"/>
            <a:chExt cx="718466" cy="708890"/>
          </a:xfrm>
        </p:grpSpPr>
        <p:pic>
          <p:nvPicPr>
            <p:cNvPr id="99" name="Afbeelding 9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717" y="3895729"/>
              <a:ext cx="432000" cy="432000"/>
            </a:xfrm>
            <a:prstGeom prst="rect">
              <a:avLst/>
            </a:prstGeom>
          </p:spPr>
        </p:pic>
        <p:sp>
          <p:nvSpPr>
            <p:cNvPr id="100" name="Tekstvak 99"/>
            <p:cNvSpPr txBox="1"/>
            <p:nvPr/>
          </p:nvSpPr>
          <p:spPr>
            <a:xfrm>
              <a:off x="9721537" y="4266065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Welzijn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en inclusie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1" name="Groep 100"/>
          <p:cNvGrpSpPr/>
          <p:nvPr/>
        </p:nvGrpSpPr>
        <p:grpSpPr>
          <a:xfrm>
            <a:off x="9457875" y="3927550"/>
            <a:ext cx="813043" cy="752772"/>
            <a:chOff x="6850270" y="3835298"/>
            <a:chExt cx="813043" cy="752772"/>
          </a:xfrm>
        </p:grpSpPr>
        <p:pic>
          <p:nvPicPr>
            <p:cNvPr id="102" name="Afbeelding 10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790" y="3835298"/>
              <a:ext cx="432000" cy="432000"/>
            </a:xfrm>
            <a:prstGeom prst="rect">
              <a:avLst/>
            </a:prstGeom>
          </p:spPr>
        </p:pic>
        <p:sp>
          <p:nvSpPr>
            <p:cNvPr id="103" name="Tekstvak 102"/>
            <p:cNvSpPr txBox="1"/>
            <p:nvPr/>
          </p:nvSpPr>
          <p:spPr>
            <a:xfrm>
              <a:off x="6850270" y="4249516"/>
              <a:ext cx="813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1</a:t>
              </a:r>
              <a:r>
                <a:rPr lang="nl-NL" sz="800" baseline="30000" dirty="0" smtClean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en 2</a:t>
              </a:r>
              <a:r>
                <a:rPr lang="nl-NL" sz="800" baseline="30000" dirty="0" smtClean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</a:t>
              </a:r>
              <a:r>
                <a:rPr lang="nl-NL" sz="800" dirty="0" err="1" smtClean="0">
                  <a:latin typeface="Arial Rounded MT Bold" panose="020F0704030504030204" pitchFamily="34" charset="0"/>
                </a:rPr>
                <a:t>lijns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coaching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4" name="Groep 103"/>
          <p:cNvGrpSpPr/>
          <p:nvPr/>
        </p:nvGrpSpPr>
        <p:grpSpPr>
          <a:xfrm>
            <a:off x="1355243" y="3930076"/>
            <a:ext cx="1104515" cy="756841"/>
            <a:chOff x="757039" y="3978973"/>
            <a:chExt cx="923651" cy="756841"/>
          </a:xfrm>
        </p:grpSpPr>
        <p:sp>
          <p:nvSpPr>
            <p:cNvPr id="105" name="Tekstvak 104"/>
            <p:cNvSpPr txBox="1"/>
            <p:nvPr/>
          </p:nvSpPr>
          <p:spPr>
            <a:xfrm>
              <a:off x="757039" y="4397260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Reële ervaring</a:t>
              </a:r>
            </a:p>
            <a:p>
              <a:pPr algn="ctr"/>
              <a:r>
                <a:rPr lang="nl-NL" sz="800" dirty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n reflectie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06" name="Afbeelding 105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D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963" y="3978973"/>
              <a:ext cx="432000" cy="432000"/>
            </a:xfrm>
            <a:prstGeom prst="rect">
              <a:avLst/>
            </a:prstGeom>
          </p:spPr>
        </p:pic>
      </p:grpSp>
      <p:grpSp>
        <p:nvGrpSpPr>
          <p:cNvPr id="107" name="Groep 106"/>
          <p:cNvGrpSpPr/>
          <p:nvPr/>
        </p:nvGrpSpPr>
        <p:grpSpPr>
          <a:xfrm>
            <a:off x="6856897" y="3926803"/>
            <a:ext cx="861133" cy="767325"/>
            <a:chOff x="2796824" y="4078777"/>
            <a:chExt cx="861133" cy="767325"/>
          </a:xfrm>
        </p:grpSpPr>
        <p:pic>
          <p:nvPicPr>
            <p:cNvPr id="108" name="Afbeelding 10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390" y="4078777"/>
              <a:ext cx="432000" cy="432000"/>
            </a:xfrm>
            <a:prstGeom prst="rect">
              <a:avLst/>
            </a:prstGeom>
          </p:spPr>
        </p:pic>
        <p:sp>
          <p:nvSpPr>
            <p:cNvPr id="109" name="Tekstvak 108"/>
            <p:cNvSpPr txBox="1"/>
            <p:nvPr/>
          </p:nvSpPr>
          <p:spPr>
            <a:xfrm>
              <a:off x="2796824" y="4507548"/>
              <a:ext cx="8611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Motivatie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en autonomie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10" name="Pijl-omlaag 109"/>
          <p:cNvSpPr/>
          <p:nvPr/>
        </p:nvSpPr>
        <p:spPr>
          <a:xfrm>
            <a:off x="5463384" y="4790950"/>
            <a:ext cx="852488" cy="638000"/>
          </a:xfrm>
          <a:prstGeom prst="downArrow">
            <a:avLst>
              <a:gd name="adj1" fmla="val 41749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7" grpId="0" animBg="1"/>
      <p:bldP spid="68" grpId="0" animBg="1"/>
      <p:bldP spid="84" grpId="0" animBg="1"/>
      <p:bldP spid="1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fgeronde rechthoek 29"/>
          <p:cNvSpPr/>
          <p:nvPr/>
        </p:nvSpPr>
        <p:spPr>
          <a:xfrm>
            <a:off x="-12782" y="101603"/>
            <a:ext cx="12204782" cy="6756397"/>
          </a:xfrm>
          <a:prstGeom prst="roundRect">
            <a:avLst/>
          </a:prstGeom>
          <a:solidFill>
            <a:srgbClr val="EDD0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/>
          </a:p>
        </p:txBody>
      </p:sp>
      <p:grpSp>
        <p:nvGrpSpPr>
          <p:cNvPr id="11" name="Groep 10"/>
          <p:cNvGrpSpPr>
            <a:grpSpLocks noChangeAspect="1"/>
          </p:cNvGrpSpPr>
          <p:nvPr/>
        </p:nvGrpSpPr>
        <p:grpSpPr>
          <a:xfrm>
            <a:off x="775347" y="707975"/>
            <a:ext cx="10246093" cy="6012139"/>
            <a:chOff x="48107" y="721450"/>
            <a:chExt cx="11751317" cy="6599220"/>
          </a:xfrm>
          <a:solidFill>
            <a:srgbClr val="EAB9D6"/>
          </a:solidFill>
        </p:grpSpPr>
        <p:sp>
          <p:nvSpPr>
            <p:cNvPr id="2" name="Afgeronde rechthoek 1"/>
            <p:cNvSpPr/>
            <p:nvPr/>
          </p:nvSpPr>
          <p:spPr>
            <a:xfrm>
              <a:off x="48107" y="721450"/>
              <a:ext cx="11751317" cy="659922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2557536" y="2083287"/>
              <a:ext cx="2160000" cy="4743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Rechthoek 6"/>
            <p:cNvSpPr/>
            <p:nvPr/>
          </p:nvSpPr>
          <p:spPr>
            <a:xfrm>
              <a:off x="4843534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Rechthoek 7"/>
            <p:cNvSpPr/>
            <p:nvPr/>
          </p:nvSpPr>
          <p:spPr>
            <a:xfrm>
              <a:off x="7129532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9415529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" name="Rechthoek 3"/>
            <p:cNvSpPr/>
            <p:nvPr/>
          </p:nvSpPr>
          <p:spPr>
            <a:xfrm>
              <a:off x="271538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1" name="Rechthoek 50"/>
          <p:cNvSpPr/>
          <p:nvPr/>
        </p:nvSpPr>
        <p:spPr>
          <a:xfrm>
            <a:off x="57220" y="2087049"/>
            <a:ext cx="11747430" cy="371090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Rounded MT Bold" panose="020F070403050403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339447" y="863647"/>
            <a:ext cx="50674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 Rounded MT Bold" panose="020F0704030504030204" pitchFamily="34" charset="0"/>
              </a:rPr>
              <a:t>Waarderende &amp; inclusieve onderwijscultuur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2969699" y="273637"/>
            <a:ext cx="58458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 Rounded MT Bold" panose="020F0704030504030204" pitchFamily="34" charset="0"/>
              </a:rPr>
              <a:t>Duurzame </a:t>
            </a:r>
            <a:r>
              <a:rPr lang="nl-NL" dirty="0">
                <a:latin typeface="Arial Rounded MT Bold" panose="020F0704030504030204" pitchFamily="34" charset="0"/>
              </a:rPr>
              <a:t>relatie met </a:t>
            </a:r>
            <a:r>
              <a:rPr lang="nl-NL" dirty="0" smtClean="0">
                <a:latin typeface="Arial Rounded MT Bold" panose="020F0704030504030204" pitchFamily="34" charset="0"/>
              </a:rPr>
              <a:t>arbeidsmarkt &amp; samenleving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sp>
        <p:nvSpPr>
          <p:cNvPr id="58" name="Tekstvak 57"/>
          <p:cNvSpPr txBox="1"/>
          <p:nvPr/>
        </p:nvSpPr>
        <p:spPr>
          <a:xfrm>
            <a:off x="-12782" y="2090941"/>
            <a:ext cx="965899" cy="369332"/>
          </a:xfrm>
          <a:prstGeom prst="rect">
            <a:avLst/>
          </a:prstGeom>
          <a:solidFill>
            <a:srgbClr val="D8117D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 </a:t>
            </a:r>
            <a:r>
              <a:rPr lang="en-GB" sz="1400" dirty="0" smtClean="0">
                <a:solidFill>
                  <a:schemeClr val="bg1"/>
                </a:solidFill>
              </a:rPr>
              <a:t>S</a:t>
            </a:r>
            <a:r>
              <a:rPr lang="en-GB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tudent</a:t>
            </a:r>
            <a:endParaRPr lang="en-GB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0" name="Gelijkbenige driehoek 59"/>
          <p:cNvSpPr>
            <a:spLocks/>
          </p:cNvSpPr>
          <p:nvPr/>
        </p:nvSpPr>
        <p:spPr>
          <a:xfrm rot="5400000">
            <a:off x="11661110" y="2012669"/>
            <a:ext cx="620471" cy="515268"/>
          </a:xfrm>
          <a:prstGeom prst="triangle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hthoek 60"/>
          <p:cNvSpPr/>
          <p:nvPr/>
        </p:nvSpPr>
        <p:spPr>
          <a:xfrm>
            <a:off x="11297220" y="1431920"/>
            <a:ext cx="118541" cy="72908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Rounded MT Bold" panose="020F0704030504030204" pitchFamily="34" charset="0"/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10824069" y="2093331"/>
            <a:ext cx="1056587" cy="323165"/>
          </a:xfrm>
          <a:prstGeom prst="rect">
            <a:avLst/>
          </a:prstGeom>
          <a:solidFill>
            <a:srgbClr val="D8117D"/>
          </a:solidFill>
        </p:spPr>
        <p:txBody>
          <a:bodyPr wrap="square" rtlCol="0">
            <a:spAutoFit/>
          </a:bodyPr>
          <a:lstStyle/>
          <a:p>
            <a:r>
              <a:rPr lang="en-GB" sz="15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centraal</a:t>
            </a:r>
            <a:endParaRPr lang="en-GB" sz="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4" name="Rechthoek 53"/>
          <p:cNvSpPr/>
          <p:nvPr/>
        </p:nvSpPr>
        <p:spPr>
          <a:xfrm rot="10800000" flipV="1">
            <a:off x="1885570" y="1430462"/>
            <a:ext cx="9528060" cy="16737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 Rounded MT Bold" panose="020F070403050403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0" y="1660926"/>
            <a:ext cx="404531" cy="404531"/>
          </a:xfrm>
          <a:prstGeom prst="rect">
            <a:avLst/>
          </a:prstGeom>
          <a:noFill/>
        </p:spPr>
      </p:pic>
      <p:sp>
        <p:nvSpPr>
          <p:cNvPr id="21" name="Pijl-omlaag 20"/>
          <p:cNvSpPr/>
          <p:nvPr/>
        </p:nvSpPr>
        <p:spPr>
          <a:xfrm>
            <a:off x="1808990" y="1436811"/>
            <a:ext cx="205664" cy="456956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Pijl-omlaag 93"/>
          <p:cNvSpPr/>
          <p:nvPr/>
        </p:nvSpPr>
        <p:spPr>
          <a:xfrm>
            <a:off x="3807523" y="1464155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Pijl-omlaag 94"/>
          <p:cNvSpPr/>
          <p:nvPr/>
        </p:nvSpPr>
        <p:spPr>
          <a:xfrm>
            <a:off x="5789783" y="1464962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Pijl-omlaag 95"/>
          <p:cNvSpPr/>
          <p:nvPr/>
        </p:nvSpPr>
        <p:spPr>
          <a:xfrm>
            <a:off x="7788544" y="1465163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Pijl-omlaag 96"/>
          <p:cNvSpPr/>
          <p:nvPr/>
        </p:nvSpPr>
        <p:spPr>
          <a:xfrm>
            <a:off x="9752391" y="1475014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85" y="6720114"/>
            <a:ext cx="11315700" cy="6105525"/>
          </a:xfrm>
          <a:prstGeom prst="rect">
            <a:avLst/>
          </a:prstGeom>
        </p:spPr>
      </p:pic>
      <p:sp>
        <p:nvSpPr>
          <p:cNvPr id="31" name="Rechthoek 30"/>
          <p:cNvSpPr/>
          <p:nvPr/>
        </p:nvSpPr>
        <p:spPr>
          <a:xfrm>
            <a:off x="2963344" y="2006129"/>
            <a:ext cx="1883326" cy="4263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4956529" y="2006129"/>
            <a:ext cx="1883326" cy="4263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6949714" y="2006129"/>
            <a:ext cx="1883326" cy="4263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8942898" y="2006129"/>
            <a:ext cx="1883326" cy="4263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970159" y="1995851"/>
            <a:ext cx="1883326" cy="4274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1182037" y="5457218"/>
            <a:ext cx="9432310" cy="503612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 err="1" smtClean="0">
                <a:latin typeface="Arial Rounded MT Bold" panose="020F0704030504030204" pitchFamily="34" charset="0"/>
              </a:rPr>
              <a:t>Studentsucces</a:t>
            </a:r>
            <a:endParaRPr lang="en-GB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3254188" y="1995851"/>
            <a:ext cx="11512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start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5050220" y="2011154"/>
            <a:ext cx="15600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Eerste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dagen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7342564" y="2008693"/>
            <a:ext cx="9380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9174446" y="2008693"/>
            <a:ext cx="12992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Transitie werk</a:t>
            </a:r>
          </a:p>
          <a:p>
            <a:r>
              <a:rPr lang="nl-NL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vervolgstudie</a:t>
            </a:r>
            <a:endParaRPr lang="nl-NL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51312" y="2006129"/>
            <a:ext cx="12030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Voor de start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hthoek 47"/>
          <p:cNvSpPr/>
          <p:nvPr/>
        </p:nvSpPr>
        <p:spPr>
          <a:xfrm>
            <a:off x="965807" y="2547773"/>
            <a:ext cx="2833394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ep 48"/>
          <p:cNvGrpSpPr/>
          <p:nvPr/>
        </p:nvGrpSpPr>
        <p:grpSpPr>
          <a:xfrm>
            <a:off x="2499680" y="2761521"/>
            <a:ext cx="1023036" cy="858299"/>
            <a:chOff x="2654952" y="2932428"/>
            <a:chExt cx="1023036" cy="858299"/>
          </a:xfrm>
        </p:grpSpPr>
        <p:pic>
          <p:nvPicPr>
            <p:cNvPr id="50" name="Afbeelding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821" y="2932428"/>
              <a:ext cx="432000" cy="432000"/>
            </a:xfrm>
            <a:prstGeom prst="rect">
              <a:avLst/>
            </a:prstGeom>
          </p:spPr>
        </p:pic>
        <p:sp>
          <p:nvSpPr>
            <p:cNvPr id="52" name="Tekstvak 51"/>
            <p:cNvSpPr txBox="1"/>
            <p:nvPr/>
          </p:nvSpPr>
          <p:spPr>
            <a:xfrm>
              <a:off x="2654952" y="3329062"/>
              <a:ext cx="10230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Samenwerken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met toeleverend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veld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3" name="Groep 52"/>
          <p:cNvGrpSpPr/>
          <p:nvPr/>
        </p:nvGrpSpPr>
        <p:grpSpPr>
          <a:xfrm>
            <a:off x="1270481" y="2719185"/>
            <a:ext cx="928459" cy="788166"/>
            <a:chOff x="1393374" y="2904168"/>
            <a:chExt cx="928459" cy="788166"/>
          </a:xfrm>
        </p:grpSpPr>
        <p:pic>
          <p:nvPicPr>
            <p:cNvPr id="55" name="Afbeelding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93" y="2904168"/>
              <a:ext cx="432000" cy="432000"/>
            </a:xfrm>
            <a:prstGeom prst="rect">
              <a:avLst/>
            </a:prstGeom>
          </p:spPr>
        </p:pic>
        <p:sp>
          <p:nvSpPr>
            <p:cNvPr id="56" name="Tekstvak 55"/>
            <p:cNvSpPr txBox="1"/>
            <p:nvPr/>
          </p:nvSpPr>
          <p:spPr>
            <a:xfrm>
              <a:off x="1393374" y="3353780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Managen van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verwachtingen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7" name="Rechthoek 56"/>
          <p:cNvSpPr/>
          <p:nvPr/>
        </p:nvSpPr>
        <p:spPr>
          <a:xfrm>
            <a:off x="8926533" y="2543051"/>
            <a:ext cx="1907061" cy="1156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ep 61"/>
          <p:cNvGrpSpPr/>
          <p:nvPr/>
        </p:nvGrpSpPr>
        <p:grpSpPr>
          <a:xfrm>
            <a:off x="9778754" y="2702953"/>
            <a:ext cx="978153" cy="917636"/>
            <a:chOff x="9895611" y="2915028"/>
            <a:chExt cx="978153" cy="917636"/>
          </a:xfrm>
        </p:grpSpPr>
        <p:pic>
          <p:nvPicPr>
            <p:cNvPr id="63" name="Afbeelding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1586" y="2915028"/>
              <a:ext cx="432000" cy="432000"/>
            </a:xfrm>
            <a:prstGeom prst="rect">
              <a:avLst/>
            </a:prstGeom>
          </p:spPr>
        </p:pic>
        <p:sp>
          <p:nvSpPr>
            <p:cNvPr id="64" name="Tekstvak 63"/>
            <p:cNvSpPr txBox="1"/>
            <p:nvPr/>
          </p:nvSpPr>
          <p:spPr>
            <a:xfrm>
              <a:off x="9895611" y="3370999"/>
              <a:ext cx="978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Samenwerken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als toeleverend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veld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5" name="Groep 64"/>
          <p:cNvGrpSpPr/>
          <p:nvPr/>
        </p:nvGrpSpPr>
        <p:grpSpPr>
          <a:xfrm>
            <a:off x="8891928" y="2706990"/>
            <a:ext cx="928459" cy="784950"/>
            <a:chOff x="1391955" y="2856678"/>
            <a:chExt cx="928459" cy="784950"/>
          </a:xfrm>
        </p:grpSpPr>
        <p:pic>
          <p:nvPicPr>
            <p:cNvPr id="66" name="Afbeelding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653" y="2856678"/>
              <a:ext cx="432000" cy="432000"/>
            </a:xfrm>
            <a:prstGeom prst="rect">
              <a:avLst/>
            </a:prstGeom>
          </p:spPr>
        </p:pic>
        <p:sp>
          <p:nvSpPr>
            <p:cNvPr id="67" name="Tekstvak 66"/>
            <p:cNvSpPr txBox="1"/>
            <p:nvPr/>
          </p:nvSpPr>
          <p:spPr>
            <a:xfrm>
              <a:off x="1391955" y="3303074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Managen van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verwachtingen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8" name="Rechthoek 67"/>
          <p:cNvSpPr/>
          <p:nvPr/>
        </p:nvSpPr>
        <p:spPr>
          <a:xfrm>
            <a:off x="3904342" y="2547773"/>
            <a:ext cx="4928697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ep 68"/>
          <p:cNvGrpSpPr/>
          <p:nvPr/>
        </p:nvGrpSpPr>
        <p:grpSpPr>
          <a:xfrm>
            <a:off x="6097906" y="2723209"/>
            <a:ext cx="678391" cy="652305"/>
            <a:chOff x="7166507" y="2971384"/>
            <a:chExt cx="678391" cy="652305"/>
          </a:xfrm>
        </p:grpSpPr>
        <p:pic>
          <p:nvPicPr>
            <p:cNvPr id="70" name="Afbeelding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324" y="2971384"/>
              <a:ext cx="432000" cy="432000"/>
            </a:xfrm>
            <a:prstGeom prst="rect">
              <a:avLst/>
            </a:prstGeom>
          </p:spPr>
        </p:pic>
        <p:sp>
          <p:nvSpPr>
            <p:cNvPr id="71" name="Tekstvak 70"/>
            <p:cNvSpPr txBox="1"/>
            <p:nvPr/>
          </p:nvSpPr>
          <p:spPr>
            <a:xfrm>
              <a:off x="7166507" y="3408245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Feedback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2" name="Groep 71"/>
          <p:cNvGrpSpPr/>
          <p:nvPr/>
        </p:nvGrpSpPr>
        <p:grpSpPr>
          <a:xfrm>
            <a:off x="7981232" y="2732390"/>
            <a:ext cx="623889" cy="770554"/>
            <a:chOff x="8019063" y="2917355"/>
            <a:chExt cx="623889" cy="770554"/>
          </a:xfrm>
        </p:grpSpPr>
        <p:pic>
          <p:nvPicPr>
            <p:cNvPr id="73" name="Afbeelding 7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220" y="2917355"/>
              <a:ext cx="432000" cy="432000"/>
            </a:xfrm>
            <a:prstGeom prst="rect">
              <a:avLst/>
            </a:prstGeom>
          </p:spPr>
        </p:pic>
        <p:sp>
          <p:nvSpPr>
            <p:cNvPr id="74" name="Tekstvak 73"/>
            <p:cNvSpPr txBox="1"/>
            <p:nvPr/>
          </p:nvSpPr>
          <p:spPr>
            <a:xfrm>
              <a:off x="8019063" y="3349355"/>
              <a:ext cx="623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err="1" smtClean="0">
                  <a:latin typeface="Arial Rounded MT Bold" panose="020F0704030504030204" pitchFamily="34" charset="0"/>
                </a:rPr>
                <a:t>Blended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</a:t>
              </a:r>
            </a:p>
            <a:p>
              <a:pPr algn="ctr"/>
              <a:r>
                <a:rPr lang="nl-NL" sz="800" dirty="0" err="1" smtClean="0">
                  <a:latin typeface="Arial Rounded MT Bold" panose="020F0704030504030204" pitchFamily="34" charset="0"/>
                </a:rPr>
                <a:t>learning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5" name="Groep 74"/>
          <p:cNvGrpSpPr/>
          <p:nvPr/>
        </p:nvGrpSpPr>
        <p:grpSpPr>
          <a:xfrm>
            <a:off x="4031579" y="2743861"/>
            <a:ext cx="877164" cy="900586"/>
            <a:chOff x="4233584" y="2830846"/>
            <a:chExt cx="877164" cy="900586"/>
          </a:xfrm>
        </p:grpSpPr>
        <p:pic>
          <p:nvPicPr>
            <p:cNvPr id="76" name="Afbeelding 7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987" y="2830846"/>
              <a:ext cx="432000" cy="432000"/>
            </a:xfrm>
            <a:prstGeom prst="rect">
              <a:avLst/>
            </a:prstGeom>
          </p:spPr>
        </p:pic>
        <p:sp>
          <p:nvSpPr>
            <p:cNvPr id="77" name="Tekstvak 76"/>
            <p:cNvSpPr txBox="1"/>
            <p:nvPr/>
          </p:nvSpPr>
          <p:spPr>
            <a:xfrm>
              <a:off x="4233584" y="3269767"/>
              <a:ext cx="877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Sociale en </a:t>
              </a:r>
            </a:p>
            <a:p>
              <a:pPr algn="ctr"/>
              <a:r>
                <a:rPr lang="nl-NL" sz="800" dirty="0">
                  <a:latin typeface="Arial Rounded MT Bold" panose="020F0704030504030204" pitchFamily="34" charset="0"/>
                </a:rPr>
                <a:t>a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cademische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integratie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8" name="Groep 77"/>
          <p:cNvGrpSpPr/>
          <p:nvPr/>
        </p:nvGrpSpPr>
        <p:grpSpPr>
          <a:xfrm>
            <a:off x="5167523" y="2718981"/>
            <a:ext cx="619080" cy="663656"/>
            <a:chOff x="6285418" y="2971121"/>
            <a:chExt cx="619080" cy="663656"/>
          </a:xfrm>
        </p:grpSpPr>
        <p:sp>
          <p:nvSpPr>
            <p:cNvPr id="79" name="Tekstvak 78"/>
            <p:cNvSpPr txBox="1"/>
            <p:nvPr/>
          </p:nvSpPr>
          <p:spPr>
            <a:xfrm>
              <a:off x="6285418" y="3419333"/>
              <a:ext cx="6190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Toetsing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80" name="Afbeelding 7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654" y="2971121"/>
              <a:ext cx="432000" cy="432000"/>
            </a:xfrm>
            <a:prstGeom prst="rect">
              <a:avLst/>
            </a:prstGeom>
          </p:spPr>
        </p:pic>
      </p:grpSp>
      <p:grpSp>
        <p:nvGrpSpPr>
          <p:cNvPr id="81" name="Groep 80"/>
          <p:cNvGrpSpPr/>
          <p:nvPr/>
        </p:nvGrpSpPr>
        <p:grpSpPr>
          <a:xfrm>
            <a:off x="7046471" y="2697225"/>
            <a:ext cx="744114" cy="683771"/>
            <a:chOff x="5439688" y="2922290"/>
            <a:chExt cx="744114" cy="683771"/>
          </a:xfrm>
        </p:grpSpPr>
        <p:pic>
          <p:nvPicPr>
            <p:cNvPr id="82" name="Afbeelding 8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68" y="2922290"/>
              <a:ext cx="432000" cy="432000"/>
            </a:xfrm>
            <a:prstGeom prst="rect">
              <a:avLst/>
            </a:prstGeom>
          </p:spPr>
        </p:pic>
        <p:sp>
          <p:nvSpPr>
            <p:cNvPr id="83" name="Tekstvak 82"/>
            <p:cNvSpPr txBox="1"/>
            <p:nvPr/>
          </p:nvSpPr>
          <p:spPr>
            <a:xfrm>
              <a:off x="5439688" y="3390617"/>
              <a:ext cx="7441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Curriculum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84" name="Rechthoek 83"/>
          <p:cNvSpPr/>
          <p:nvPr/>
        </p:nvSpPr>
        <p:spPr>
          <a:xfrm>
            <a:off x="965807" y="3746500"/>
            <a:ext cx="9867788" cy="1184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5" name="Groep 84"/>
          <p:cNvGrpSpPr/>
          <p:nvPr/>
        </p:nvGrpSpPr>
        <p:grpSpPr>
          <a:xfrm>
            <a:off x="2891154" y="3959300"/>
            <a:ext cx="593432" cy="723049"/>
            <a:chOff x="4252302" y="3920371"/>
            <a:chExt cx="593432" cy="723049"/>
          </a:xfrm>
        </p:grpSpPr>
        <p:pic>
          <p:nvPicPr>
            <p:cNvPr id="86" name="Afbeelding 8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051" y="3920371"/>
              <a:ext cx="432000" cy="432000"/>
            </a:xfrm>
            <a:prstGeom prst="rect">
              <a:avLst/>
            </a:prstGeom>
          </p:spPr>
        </p:pic>
        <p:sp>
          <p:nvSpPr>
            <p:cNvPr id="87" name="Tekstvak 86"/>
            <p:cNvSpPr txBox="1"/>
            <p:nvPr/>
          </p:nvSpPr>
          <p:spPr>
            <a:xfrm>
              <a:off x="4252302" y="4304866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Visie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op leren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88" name="Groep 87"/>
          <p:cNvGrpSpPr/>
          <p:nvPr/>
        </p:nvGrpSpPr>
        <p:grpSpPr>
          <a:xfrm>
            <a:off x="4036066" y="3919100"/>
            <a:ext cx="1154483" cy="770554"/>
            <a:chOff x="5310128" y="3820291"/>
            <a:chExt cx="1154483" cy="770554"/>
          </a:xfrm>
        </p:grpSpPr>
        <p:pic>
          <p:nvPicPr>
            <p:cNvPr id="89" name="Afbeelding 8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946" y="3820291"/>
              <a:ext cx="432000" cy="432000"/>
            </a:xfrm>
            <a:prstGeom prst="rect">
              <a:avLst/>
            </a:prstGeom>
          </p:spPr>
        </p:pic>
        <p:sp>
          <p:nvSpPr>
            <p:cNvPr id="90" name="Tekstvak 89"/>
            <p:cNvSpPr txBox="1"/>
            <p:nvPr/>
          </p:nvSpPr>
          <p:spPr>
            <a:xfrm>
              <a:off x="5310128" y="4252291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Docent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professionalisering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91" name="Groep 90"/>
          <p:cNvGrpSpPr/>
          <p:nvPr/>
        </p:nvGrpSpPr>
        <p:grpSpPr>
          <a:xfrm>
            <a:off x="5514265" y="3918783"/>
            <a:ext cx="768159" cy="761432"/>
            <a:chOff x="8464061" y="3931862"/>
            <a:chExt cx="768159" cy="761432"/>
          </a:xfrm>
        </p:grpSpPr>
        <p:pic>
          <p:nvPicPr>
            <p:cNvPr id="92" name="Afbeelding 9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140" y="3931862"/>
              <a:ext cx="432000" cy="432000"/>
            </a:xfrm>
            <a:prstGeom prst="rect">
              <a:avLst/>
            </a:prstGeom>
          </p:spPr>
        </p:pic>
        <p:sp>
          <p:nvSpPr>
            <p:cNvPr id="93" name="Tekstvak 92"/>
            <p:cNvSpPr txBox="1"/>
            <p:nvPr/>
          </p:nvSpPr>
          <p:spPr>
            <a:xfrm>
              <a:off x="8464061" y="4354740"/>
              <a:ext cx="768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Loopbaan-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begeleiding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98" name="Groep 97"/>
          <p:cNvGrpSpPr/>
          <p:nvPr/>
        </p:nvGrpSpPr>
        <p:grpSpPr>
          <a:xfrm>
            <a:off x="8184598" y="3970300"/>
            <a:ext cx="718466" cy="708890"/>
            <a:chOff x="9721537" y="3895729"/>
            <a:chExt cx="718466" cy="708890"/>
          </a:xfrm>
        </p:grpSpPr>
        <p:pic>
          <p:nvPicPr>
            <p:cNvPr id="99" name="Afbeelding 9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717" y="3895729"/>
              <a:ext cx="432000" cy="432000"/>
            </a:xfrm>
            <a:prstGeom prst="rect">
              <a:avLst/>
            </a:prstGeom>
          </p:spPr>
        </p:pic>
        <p:sp>
          <p:nvSpPr>
            <p:cNvPr id="100" name="Tekstvak 99"/>
            <p:cNvSpPr txBox="1"/>
            <p:nvPr/>
          </p:nvSpPr>
          <p:spPr>
            <a:xfrm>
              <a:off x="9721537" y="4266065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Welzijn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en inclusie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1" name="Groep 100"/>
          <p:cNvGrpSpPr/>
          <p:nvPr/>
        </p:nvGrpSpPr>
        <p:grpSpPr>
          <a:xfrm>
            <a:off x="9457875" y="3927550"/>
            <a:ext cx="813043" cy="752772"/>
            <a:chOff x="6850270" y="3835298"/>
            <a:chExt cx="813043" cy="752772"/>
          </a:xfrm>
        </p:grpSpPr>
        <p:pic>
          <p:nvPicPr>
            <p:cNvPr id="102" name="Afbeelding 10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790" y="3835298"/>
              <a:ext cx="432000" cy="432000"/>
            </a:xfrm>
            <a:prstGeom prst="rect">
              <a:avLst/>
            </a:prstGeom>
          </p:spPr>
        </p:pic>
        <p:sp>
          <p:nvSpPr>
            <p:cNvPr id="103" name="Tekstvak 102"/>
            <p:cNvSpPr txBox="1"/>
            <p:nvPr/>
          </p:nvSpPr>
          <p:spPr>
            <a:xfrm>
              <a:off x="6850270" y="4249516"/>
              <a:ext cx="813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1</a:t>
              </a:r>
              <a:r>
                <a:rPr lang="nl-NL" sz="800" baseline="30000" dirty="0" smtClean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en 2</a:t>
              </a:r>
              <a:r>
                <a:rPr lang="nl-NL" sz="800" baseline="30000" dirty="0" smtClean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</a:t>
              </a:r>
              <a:r>
                <a:rPr lang="nl-NL" sz="800" dirty="0" err="1" smtClean="0">
                  <a:latin typeface="Arial Rounded MT Bold" panose="020F0704030504030204" pitchFamily="34" charset="0"/>
                </a:rPr>
                <a:t>lijns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coaching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4" name="Groep 103"/>
          <p:cNvGrpSpPr/>
          <p:nvPr/>
        </p:nvGrpSpPr>
        <p:grpSpPr>
          <a:xfrm>
            <a:off x="1355243" y="3930076"/>
            <a:ext cx="1104515" cy="756841"/>
            <a:chOff x="757039" y="3978973"/>
            <a:chExt cx="923651" cy="756841"/>
          </a:xfrm>
        </p:grpSpPr>
        <p:sp>
          <p:nvSpPr>
            <p:cNvPr id="105" name="Tekstvak 104"/>
            <p:cNvSpPr txBox="1"/>
            <p:nvPr/>
          </p:nvSpPr>
          <p:spPr>
            <a:xfrm>
              <a:off x="757039" y="4397260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Reële ervaring</a:t>
              </a:r>
            </a:p>
            <a:p>
              <a:pPr algn="ctr"/>
              <a:r>
                <a:rPr lang="nl-NL" sz="800" dirty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n reflectie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06" name="Afbeelding 105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D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963" y="3978973"/>
              <a:ext cx="432000" cy="432000"/>
            </a:xfrm>
            <a:prstGeom prst="rect">
              <a:avLst/>
            </a:prstGeom>
          </p:spPr>
        </p:pic>
      </p:grpSp>
      <p:grpSp>
        <p:nvGrpSpPr>
          <p:cNvPr id="107" name="Groep 106"/>
          <p:cNvGrpSpPr/>
          <p:nvPr/>
        </p:nvGrpSpPr>
        <p:grpSpPr>
          <a:xfrm>
            <a:off x="6856897" y="3926803"/>
            <a:ext cx="861133" cy="767325"/>
            <a:chOff x="2796824" y="4078777"/>
            <a:chExt cx="861133" cy="767325"/>
          </a:xfrm>
        </p:grpSpPr>
        <p:pic>
          <p:nvPicPr>
            <p:cNvPr id="108" name="Afbeelding 10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390" y="4078777"/>
              <a:ext cx="432000" cy="432000"/>
            </a:xfrm>
            <a:prstGeom prst="rect">
              <a:avLst/>
            </a:prstGeom>
          </p:spPr>
        </p:pic>
        <p:sp>
          <p:nvSpPr>
            <p:cNvPr id="109" name="Tekstvak 108"/>
            <p:cNvSpPr txBox="1"/>
            <p:nvPr/>
          </p:nvSpPr>
          <p:spPr>
            <a:xfrm>
              <a:off x="2796824" y="4507548"/>
              <a:ext cx="8611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Motivatie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en autonomie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10" name="Pijl-omlaag 109"/>
          <p:cNvSpPr/>
          <p:nvPr/>
        </p:nvSpPr>
        <p:spPr>
          <a:xfrm>
            <a:off x="5463384" y="4790950"/>
            <a:ext cx="852488" cy="638000"/>
          </a:xfrm>
          <a:prstGeom prst="downArrow">
            <a:avLst>
              <a:gd name="adj1" fmla="val 41749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hthoek 110"/>
          <p:cNvSpPr/>
          <p:nvPr/>
        </p:nvSpPr>
        <p:spPr>
          <a:xfrm>
            <a:off x="953117" y="2558187"/>
            <a:ext cx="9870952" cy="2372693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nl-NL" sz="4000" dirty="0" smtClean="0">
                <a:solidFill>
                  <a:srgbClr val="D8117D"/>
                </a:solidFill>
                <a:latin typeface="Arial Rounded MT Bold" panose="020F0704030504030204" pitchFamily="34" charset="0"/>
              </a:rPr>
              <a:t>Wat vind jij de belangrijkste factor voor studentsucces?</a:t>
            </a:r>
            <a:endParaRPr lang="nl-NL" sz="4000" dirty="0">
              <a:solidFill>
                <a:srgbClr val="D8117D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fgeronde rechthoek 29"/>
          <p:cNvSpPr/>
          <p:nvPr/>
        </p:nvSpPr>
        <p:spPr>
          <a:xfrm>
            <a:off x="-12782" y="101603"/>
            <a:ext cx="12204782" cy="6756397"/>
          </a:xfrm>
          <a:prstGeom prst="roundRect">
            <a:avLst/>
          </a:prstGeom>
          <a:solidFill>
            <a:srgbClr val="EDD0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/>
          </a:p>
        </p:txBody>
      </p:sp>
      <p:grpSp>
        <p:nvGrpSpPr>
          <p:cNvPr id="11" name="Groep 10"/>
          <p:cNvGrpSpPr>
            <a:grpSpLocks noChangeAspect="1"/>
          </p:cNvGrpSpPr>
          <p:nvPr/>
        </p:nvGrpSpPr>
        <p:grpSpPr>
          <a:xfrm>
            <a:off x="775347" y="707975"/>
            <a:ext cx="10246093" cy="6012139"/>
            <a:chOff x="48107" y="721450"/>
            <a:chExt cx="11751317" cy="6599220"/>
          </a:xfrm>
          <a:solidFill>
            <a:srgbClr val="EAB9D6"/>
          </a:solidFill>
        </p:grpSpPr>
        <p:sp>
          <p:nvSpPr>
            <p:cNvPr id="2" name="Afgeronde rechthoek 1"/>
            <p:cNvSpPr/>
            <p:nvPr/>
          </p:nvSpPr>
          <p:spPr>
            <a:xfrm>
              <a:off x="48107" y="721450"/>
              <a:ext cx="11751317" cy="659922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2557536" y="2083287"/>
              <a:ext cx="2160000" cy="4743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Rechthoek 6"/>
            <p:cNvSpPr/>
            <p:nvPr/>
          </p:nvSpPr>
          <p:spPr>
            <a:xfrm>
              <a:off x="4843534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Rechthoek 7"/>
            <p:cNvSpPr/>
            <p:nvPr/>
          </p:nvSpPr>
          <p:spPr>
            <a:xfrm>
              <a:off x="7129532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9415529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" name="Rechthoek 3"/>
            <p:cNvSpPr/>
            <p:nvPr/>
          </p:nvSpPr>
          <p:spPr>
            <a:xfrm>
              <a:off x="271538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1" name="Rechthoek 50"/>
          <p:cNvSpPr/>
          <p:nvPr/>
        </p:nvSpPr>
        <p:spPr>
          <a:xfrm>
            <a:off x="57220" y="2087049"/>
            <a:ext cx="11747430" cy="371090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Rounded MT Bold" panose="020F070403050403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339447" y="863647"/>
            <a:ext cx="50674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 Rounded MT Bold" panose="020F0704030504030204" pitchFamily="34" charset="0"/>
              </a:rPr>
              <a:t>Waarderende &amp; inclusieve onderwijscultuur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2969699" y="273637"/>
            <a:ext cx="58458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 Rounded MT Bold" panose="020F0704030504030204" pitchFamily="34" charset="0"/>
              </a:rPr>
              <a:t>Duurzame </a:t>
            </a:r>
            <a:r>
              <a:rPr lang="nl-NL" dirty="0">
                <a:latin typeface="Arial Rounded MT Bold" panose="020F0704030504030204" pitchFamily="34" charset="0"/>
              </a:rPr>
              <a:t>relatie met </a:t>
            </a:r>
            <a:r>
              <a:rPr lang="nl-NL" dirty="0" smtClean="0">
                <a:latin typeface="Arial Rounded MT Bold" panose="020F0704030504030204" pitchFamily="34" charset="0"/>
              </a:rPr>
              <a:t>arbeidsmarkt &amp; samenleving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sp>
        <p:nvSpPr>
          <p:cNvPr id="58" name="Tekstvak 57"/>
          <p:cNvSpPr txBox="1"/>
          <p:nvPr/>
        </p:nvSpPr>
        <p:spPr>
          <a:xfrm>
            <a:off x="-12782" y="2090941"/>
            <a:ext cx="965899" cy="369332"/>
          </a:xfrm>
          <a:prstGeom prst="rect">
            <a:avLst/>
          </a:prstGeom>
          <a:solidFill>
            <a:srgbClr val="D8117D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 </a:t>
            </a:r>
            <a:r>
              <a:rPr lang="en-GB" sz="1400" dirty="0" smtClean="0">
                <a:solidFill>
                  <a:schemeClr val="bg1"/>
                </a:solidFill>
              </a:rPr>
              <a:t>S</a:t>
            </a:r>
            <a:r>
              <a:rPr lang="en-GB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tudent</a:t>
            </a:r>
            <a:endParaRPr lang="en-GB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0" name="Gelijkbenige driehoek 59"/>
          <p:cNvSpPr>
            <a:spLocks/>
          </p:cNvSpPr>
          <p:nvPr/>
        </p:nvSpPr>
        <p:spPr>
          <a:xfrm rot="5400000">
            <a:off x="11661110" y="2012669"/>
            <a:ext cx="620471" cy="515268"/>
          </a:xfrm>
          <a:prstGeom prst="triangle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hthoek 60"/>
          <p:cNvSpPr/>
          <p:nvPr/>
        </p:nvSpPr>
        <p:spPr>
          <a:xfrm>
            <a:off x="11297220" y="1431920"/>
            <a:ext cx="118541" cy="72908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Rounded MT Bold" panose="020F0704030504030204" pitchFamily="34" charset="0"/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10824069" y="2093331"/>
            <a:ext cx="1056587" cy="323165"/>
          </a:xfrm>
          <a:prstGeom prst="rect">
            <a:avLst/>
          </a:prstGeom>
          <a:solidFill>
            <a:srgbClr val="D8117D"/>
          </a:solidFill>
        </p:spPr>
        <p:txBody>
          <a:bodyPr wrap="square" rtlCol="0">
            <a:spAutoFit/>
          </a:bodyPr>
          <a:lstStyle/>
          <a:p>
            <a:r>
              <a:rPr lang="en-GB" sz="15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centraal</a:t>
            </a:r>
            <a:endParaRPr lang="en-GB" sz="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4" name="Rechthoek 53"/>
          <p:cNvSpPr/>
          <p:nvPr/>
        </p:nvSpPr>
        <p:spPr>
          <a:xfrm rot="10800000" flipV="1">
            <a:off x="1885570" y="1430462"/>
            <a:ext cx="9528060" cy="16737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 Rounded MT Bold" panose="020F070403050403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0" y="1660926"/>
            <a:ext cx="404531" cy="404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Pijl-omlaag 20"/>
          <p:cNvSpPr/>
          <p:nvPr/>
        </p:nvSpPr>
        <p:spPr>
          <a:xfrm>
            <a:off x="1808990" y="1436811"/>
            <a:ext cx="205664" cy="456956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Pijl-omlaag 93"/>
          <p:cNvSpPr/>
          <p:nvPr/>
        </p:nvSpPr>
        <p:spPr>
          <a:xfrm>
            <a:off x="3807523" y="1464155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Pijl-omlaag 94"/>
          <p:cNvSpPr/>
          <p:nvPr/>
        </p:nvSpPr>
        <p:spPr>
          <a:xfrm>
            <a:off x="5789783" y="1464962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Pijl-omlaag 95"/>
          <p:cNvSpPr/>
          <p:nvPr/>
        </p:nvSpPr>
        <p:spPr>
          <a:xfrm>
            <a:off x="7788544" y="1465163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Pijl-omlaag 96"/>
          <p:cNvSpPr/>
          <p:nvPr/>
        </p:nvSpPr>
        <p:spPr>
          <a:xfrm>
            <a:off x="9752391" y="1475014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hthoek 30"/>
          <p:cNvSpPr/>
          <p:nvPr/>
        </p:nvSpPr>
        <p:spPr>
          <a:xfrm>
            <a:off x="2963344" y="2006129"/>
            <a:ext cx="1883326" cy="4263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4956529" y="2006129"/>
            <a:ext cx="1883326" cy="4263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6949714" y="2006129"/>
            <a:ext cx="1883326" cy="4263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8942898" y="2006129"/>
            <a:ext cx="1883326" cy="4263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970159" y="1995851"/>
            <a:ext cx="1883326" cy="4274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1182037" y="5457218"/>
            <a:ext cx="9432310" cy="503612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 err="1" smtClean="0">
                <a:latin typeface="Arial Rounded MT Bold" panose="020F0704030504030204" pitchFamily="34" charset="0"/>
              </a:rPr>
              <a:t>Studentsucces</a:t>
            </a:r>
            <a:endParaRPr lang="en-GB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3254188" y="1995851"/>
            <a:ext cx="11512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start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5050220" y="2011154"/>
            <a:ext cx="15600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Eerste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dagen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7342564" y="2008693"/>
            <a:ext cx="9380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9174446" y="2008693"/>
            <a:ext cx="12992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Transitie werk</a:t>
            </a:r>
          </a:p>
          <a:p>
            <a:r>
              <a:rPr lang="nl-NL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vervolgstudie</a:t>
            </a:r>
            <a:endParaRPr lang="nl-NL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51312" y="2006129"/>
            <a:ext cx="12030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Voor de start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hthoek 47"/>
          <p:cNvSpPr/>
          <p:nvPr/>
        </p:nvSpPr>
        <p:spPr>
          <a:xfrm>
            <a:off x="965807" y="2547773"/>
            <a:ext cx="2833394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ep 48"/>
          <p:cNvGrpSpPr/>
          <p:nvPr/>
        </p:nvGrpSpPr>
        <p:grpSpPr>
          <a:xfrm>
            <a:off x="2499680" y="2761521"/>
            <a:ext cx="1023036" cy="858299"/>
            <a:chOff x="2654952" y="2932428"/>
            <a:chExt cx="1023036" cy="858299"/>
          </a:xfrm>
        </p:grpSpPr>
        <p:pic>
          <p:nvPicPr>
            <p:cNvPr id="50" name="Afbeelding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821" y="2932428"/>
              <a:ext cx="432000" cy="432000"/>
            </a:xfrm>
            <a:prstGeom prst="rect">
              <a:avLst/>
            </a:prstGeom>
          </p:spPr>
        </p:pic>
        <p:sp>
          <p:nvSpPr>
            <p:cNvPr id="52" name="Tekstvak 51"/>
            <p:cNvSpPr txBox="1"/>
            <p:nvPr/>
          </p:nvSpPr>
          <p:spPr>
            <a:xfrm>
              <a:off x="2654952" y="3329062"/>
              <a:ext cx="10230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Samenwerken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met toeleverend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veld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3" name="Groep 52"/>
          <p:cNvGrpSpPr/>
          <p:nvPr/>
        </p:nvGrpSpPr>
        <p:grpSpPr>
          <a:xfrm>
            <a:off x="1270481" y="2719185"/>
            <a:ext cx="928459" cy="788166"/>
            <a:chOff x="1393374" y="2904168"/>
            <a:chExt cx="928459" cy="788166"/>
          </a:xfrm>
        </p:grpSpPr>
        <p:pic>
          <p:nvPicPr>
            <p:cNvPr id="55" name="Afbeelding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93" y="2904168"/>
              <a:ext cx="432000" cy="432000"/>
            </a:xfrm>
            <a:prstGeom prst="rect">
              <a:avLst/>
            </a:prstGeom>
          </p:spPr>
        </p:pic>
        <p:sp>
          <p:nvSpPr>
            <p:cNvPr id="56" name="Tekstvak 55"/>
            <p:cNvSpPr txBox="1"/>
            <p:nvPr/>
          </p:nvSpPr>
          <p:spPr>
            <a:xfrm>
              <a:off x="1393374" y="3353780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Managen van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verwachtingen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7" name="Rechthoek 56"/>
          <p:cNvSpPr/>
          <p:nvPr/>
        </p:nvSpPr>
        <p:spPr>
          <a:xfrm>
            <a:off x="8926533" y="2543051"/>
            <a:ext cx="1907061" cy="1156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ep 61"/>
          <p:cNvGrpSpPr/>
          <p:nvPr/>
        </p:nvGrpSpPr>
        <p:grpSpPr>
          <a:xfrm>
            <a:off x="9778754" y="2702953"/>
            <a:ext cx="978153" cy="917636"/>
            <a:chOff x="9895611" y="2915028"/>
            <a:chExt cx="978153" cy="917636"/>
          </a:xfrm>
        </p:grpSpPr>
        <p:pic>
          <p:nvPicPr>
            <p:cNvPr id="63" name="Afbeelding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1586" y="2915028"/>
              <a:ext cx="432000" cy="432000"/>
            </a:xfrm>
            <a:prstGeom prst="rect">
              <a:avLst/>
            </a:prstGeom>
          </p:spPr>
        </p:pic>
        <p:sp>
          <p:nvSpPr>
            <p:cNvPr id="64" name="Tekstvak 63"/>
            <p:cNvSpPr txBox="1"/>
            <p:nvPr/>
          </p:nvSpPr>
          <p:spPr>
            <a:xfrm>
              <a:off x="9895611" y="3370999"/>
              <a:ext cx="978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Samenwerken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als toeleverend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veld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5" name="Groep 64"/>
          <p:cNvGrpSpPr/>
          <p:nvPr/>
        </p:nvGrpSpPr>
        <p:grpSpPr>
          <a:xfrm>
            <a:off x="8891928" y="2706990"/>
            <a:ext cx="928459" cy="784950"/>
            <a:chOff x="1391955" y="2856678"/>
            <a:chExt cx="928459" cy="784950"/>
          </a:xfrm>
        </p:grpSpPr>
        <p:pic>
          <p:nvPicPr>
            <p:cNvPr id="66" name="Afbeelding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653" y="2856678"/>
              <a:ext cx="432000" cy="432000"/>
            </a:xfrm>
            <a:prstGeom prst="rect">
              <a:avLst/>
            </a:prstGeom>
          </p:spPr>
        </p:pic>
        <p:sp>
          <p:nvSpPr>
            <p:cNvPr id="67" name="Tekstvak 66"/>
            <p:cNvSpPr txBox="1"/>
            <p:nvPr/>
          </p:nvSpPr>
          <p:spPr>
            <a:xfrm>
              <a:off x="1391955" y="3303074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Managen van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verwachtingen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8" name="Rechthoek 67"/>
          <p:cNvSpPr/>
          <p:nvPr/>
        </p:nvSpPr>
        <p:spPr>
          <a:xfrm>
            <a:off x="3904342" y="2547773"/>
            <a:ext cx="4928697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ep 68"/>
          <p:cNvGrpSpPr/>
          <p:nvPr/>
        </p:nvGrpSpPr>
        <p:grpSpPr>
          <a:xfrm>
            <a:off x="6097906" y="2723209"/>
            <a:ext cx="678391" cy="652305"/>
            <a:chOff x="7166507" y="2971384"/>
            <a:chExt cx="678391" cy="652305"/>
          </a:xfrm>
        </p:grpSpPr>
        <p:pic>
          <p:nvPicPr>
            <p:cNvPr id="70" name="Afbeelding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324" y="2971384"/>
              <a:ext cx="432000" cy="432000"/>
            </a:xfrm>
            <a:prstGeom prst="rect">
              <a:avLst/>
            </a:prstGeom>
          </p:spPr>
        </p:pic>
        <p:sp>
          <p:nvSpPr>
            <p:cNvPr id="71" name="Tekstvak 70"/>
            <p:cNvSpPr txBox="1"/>
            <p:nvPr/>
          </p:nvSpPr>
          <p:spPr>
            <a:xfrm>
              <a:off x="7166507" y="3408245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Feedback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2" name="Groep 71"/>
          <p:cNvGrpSpPr/>
          <p:nvPr/>
        </p:nvGrpSpPr>
        <p:grpSpPr>
          <a:xfrm>
            <a:off x="7981232" y="2732390"/>
            <a:ext cx="623889" cy="770554"/>
            <a:chOff x="8019063" y="2917355"/>
            <a:chExt cx="623889" cy="770554"/>
          </a:xfrm>
        </p:grpSpPr>
        <p:pic>
          <p:nvPicPr>
            <p:cNvPr id="73" name="Afbeelding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220" y="2917355"/>
              <a:ext cx="432000" cy="432000"/>
            </a:xfrm>
            <a:prstGeom prst="rect">
              <a:avLst/>
            </a:prstGeom>
          </p:spPr>
        </p:pic>
        <p:sp>
          <p:nvSpPr>
            <p:cNvPr id="74" name="Tekstvak 73"/>
            <p:cNvSpPr txBox="1"/>
            <p:nvPr/>
          </p:nvSpPr>
          <p:spPr>
            <a:xfrm>
              <a:off x="8019063" y="3349355"/>
              <a:ext cx="623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err="1" smtClean="0">
                  <a:latin typeface="Arial Rounded MT Bold" panose="020F0704030504030204" pitchFamily="34" charset="0"/>
                </a:rPr>
                <a:t>Blended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</a:t>
              </a:r>
            </a:p>
            <a:p>
              <a:pPr algn="ctr"/>
              <a:r>
                <a:rPr lang="nl-NL" sz="800" dirty="0" err="1" smtClean="0">
                  <a:latin typeface="Arial Rounded MT Bold" panose="020F0704030504030204" pitchFamily="34" charset="0"/>
                </a:rPr>
                <a:t>learning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5" name="Groep 74"/>
          <p:cNvGrpSpPr/>
          <p:nvPr/>
        </p:nvGrpSpPr>
        <p:grpSpPr>
          <a:xfrm>
            <a:off x="4031579" y="2743861"/>
            <a:ext cx="877164" cy="900586"/>
            <a:chOff x="4233584" y="2830846"/>
            <a:chExt cx="877164" cy="900586"/>
          </a:xfrm>
        </p:grpSpPr>
        <p:pic>
          <p:nvPicPr>
            <p:cNvPr id="76" name="Afbeelding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987" y="2830846"/>
              <a:ext cx="432000" cy="432000"/>
            </a:xfrm>
            <a:prstGeom prst="rect">
              <a:avLst/>
            </a:prstGeom>
          </p:spPr>
        </p:pic>
        <p:sp>
          <p:nvSpPr>
            <p:cNvPr id="77" name="Tekstvak 76"/>
            <p:cNvSpPr txBox="1"/>
            <p:nvPr/>
          </p:nvSpPr>
          <p:spPr>
            <a:xfrm>
              <a:off x="4233584" y="3269767"/>
              <a:ext cx="877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Sociale en </a:t>
              </a:r>
            </a:p>
            <a:p>
              <a:pPr algn="ctr"/>
              <a:r>
                <a:rPr lang="nl-NL" sz="800" dirty="0">
                  <a:latin typeface="Arial Rounded MT Bold" panose="020F0704030504030204" pitchFamily="34" charset="0"/>
                </a:rPr>
                <a:t>a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cademische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integratie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8" name="Groep 77"/>
          <p:cNvGrpSpPr/>
          <p:nvPr/>
        </p:nvGrpSpPr>
        <p:grpSpPr>
          <a:xfrm>
            <a:off x="5167523" y="2718981"/>
            <a:ext cx="619080" cy="663656"/>
            <a:chOff x="6285418" y="2971121"/>
            <a:chExt cx="619080" cy="663656"/>
          </a:xfrm>
        </p:grpSpPr>
        <p:sp>
          <p:nvSpPr>
            <p:cNvPr id="79" name="Tekstvak 78"/>
            <p:cNvSpPr txBox="1"/>
            <p:nvPr/>
          </p:nvSpPr>
          <p:spPr>
            <a:xfrm>
              <a:off x="6285418" y="3419333"/>
              <a:ext cx="6190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Toetsing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80" name="Afbeelding 7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654" y="2971121"/>
              <a:ext cx="432000" cy="432000"/>
            </a:xfrm>
            <a:prstGeom prst="rect">
              <a:avLst/>
            </a:prstGeom>
          </p:spPr>
        </p:pic>
      </p:grpSp>
      <p:grpSp>
        <p:nvGrpSpPr>
          <p:cNvPr id="81" name="Groep 80"/>
          <p:cNvGrpSpPr/>
          <p:nvPr/>
        </p:nvGrpSpPr>
        <p:grpSpPr>
          <a:xfrm>
            <a:off x="7046471" y="2697225"/>
            <a:ext cx="744114" cy="683771"/>
            <a:chOff x="5439688" y="2922290"/>
            <a:chExt cx="744114" cy="683771"/>
          </a:xfrm>
        </p:grpSpPr>
        <p:pic>
          <p:nvPicPr>
            <p:cNvPr id="82" name="Afbeelding 8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68" y="2922290"/>
              <a:ext cx="432000" cy="432000"/>
            </a:xfrm>
            <a:prstGeom prst="rect">
              <a:avLst/>
            </a:prstGeom>
          </p:spPr>
        </p:pic>
        <p:sp>
          <p:nvSpPr>
            <p:cNvPr id="83" name="Tekstvak 82"/>
            <p:cNvSpPr txBox="1"/>
            <p:nvPr/>
          </p:nvSpPr>
          <p:spPr>
            <a:xfrm>
              <a:off x="5439688" y="3390617"/>
              <a:ext cx="7441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Curriculum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84" name="Rechthoek 83"/>
          <p:cNvSpPr/>
          <p:nvPr/>
        </p:nvSpPr>
        <p:spPr>
          <a:xfrm>
            <a:off x="965807" y="3746500"/>
            <a:ext cx="9867788" cy="1184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5" name="Groep 84"/>
          <p:cNvGrpSpPr/>
          <p:nvPr/>
        </p:nvGrpSpPr>
        <p:grpSpPr>
          <a:xfrm>
            <a:off x="2891154" y="3959300"/>
            <a:ext cx="593432" cy="723049"/>
            <a:chOff x="4252302" y="3920371"/>
            <a:chExt cx="593432" cy="723049"/>
          </a:xfrm>
        </p:grpSpPr>
        <p:pic>
          <p:nvPicPr>
            <p:cNvPr id="86" name="Afbeelding 8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051" y="3920371"/>
              <a:ext cx="432000" cy="432000"/>
            </a:xfrm>
            <a:prstGeom prst="rect">
              <a:avLst/>
            </a:prstGeom>
          </p:spPr>
        </p:pic>
        <p:sp>
          <p:nvSpPr>
            <p:cNvPr id="87" name="Tekstvak 86"/>
            <p:cNvSpPr txBox="1"/>
            <p:nvPr/>
          </p:nvSpPr>
          <p:spPr>
            <a:xfrm>
              <a:off x="4252302" y="4304866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Visie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op leren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88" name="Groep 87"/>
          <p:cNvGrpSpPr/>
          <p:nvPr/>
        </p:nvGrpSpPr>
        <p:grpSpPr>
          <a:xfrm>
            <a:off x="4036066" y="3919100"/>
            <a:ext cx="1154483" cy="770554"/>
            <a:chOff x="5310128" y="3820291"/>
            <a:chExt cx="1154483" cy="770554"/>
          </a:xfrm>
        </p:grpSpPr>
        <p:pic>
          <p:nvPicPr>
            <p:cNvPr id="89" name="Afbeelding 8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946" y="3820291"/>
              <a:ext cx="432000" cy="432000"/>
            </a:xfrm>
            <a:prstGeom prst="rect">
              <a:avLst/>
            </a:prstGeom>
          </p:spPr>
        </p:pic>
        <p:sp>
          <p:nvSpPr>
            <p:cNvPr id="90" name="Tekstvak 89"/>
            <p:cNvSpPr txBox="1"/>
            <p:nvPr/>
          </p:nvSpPr>
          <p:spPr>
            <a:xfrm>
              <a:off x="5310128" y="4252291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Docent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professionalisering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91" name="Groep 90"/>
          <p:cNvGrpSpPr/>
          <p:nvPr/>
        </p:nvGrpSpPr>
        <p:grpSpPr>
          <a:xfrm>
            <a:off x="5514265" y="3918783"/>
            <a:ext cx="768159" cy="761432"/>
            <a:chOff x="8464061" y="3931862"/>
            <a:chExt cx="768159" cy="761432"/>
          </a:xfrm>
        </p:grpSpPr>
        <p:pic>
          <p:nvPicPr>
            <p:cNvPr id="92" name="Afbeelding 9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140" y="3931862"/>
              <a:ext cx="432000" cy="432000"/>
            </a:xfrm>
            <a:prstGeom prst="rect">
              <a:avLst/>
            </a:prstGeom>
          </p:spPr>
        </p:pic>
        <p:sp>
          <p:nvSpPr>
            <p:cNvPr id="93" name="Tekstvak 92"/>
            <p:cNvSpPr txBox="1"/>
            <p:nvPr/>
          </p:nvSpPr>
          <p:spPr>
            <a:xfrm>
              <a:off x="8464061" y="4354740"/>
              <a:ext cx="768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Loopbaan-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begeleiding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98" name="Groep 97"/>
          <p:cNvGrpSpPr/>
          <p:nvPr/>
        </p:nvGrpSpPr>
        <p:grpSpPr>
          <a:xfrm>
            <a:off x="8184598" y="3970300"/>
            <a:ext cx="718466" cy="708890"/>
            <a:chOff x="9721537" y="3895729"/>
            <a:chExt cx="718466" cy="708890"/>
          </a:xfrm>
        </p:grpSpPr>
        <p:pic>
          <p:nvPicPr>
            <p:cNvPr id="99" name="Afbeelding 9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717" y="3895729"/>
              <a:ext cx="432000" cy="432000"/>
            </a:xfrm>
            <a:prstGeom prst="rect">
              <a:avLst/>
            </a:prstGeom>
          </p:spPr>
        </p:pic>
        <p:sp>
          <p:nvSpPr>
            <p:cNvPr id="100" name="Tekstvak 99"/>
            <p:cNvSpPr txBox="1"/>
            <p:nvPr/>
          </p:nvSpPr>
          <p:spPr>
            <a:xfrm>
              <a:off x="9721537" y="4266065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Welzijn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en inclusie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1" name="Groep 100"/>
          <p:cNvGrpSpPr/>
          <p:nvPr/>
        </p:nvGrpSpPr>
        <p:grpSpPr>
          <a:xfrm>
            <a:off x="9457875" y="3927550"/>
            <a:ext cx="813043" cy="752772"/>
            <a:chOff x="6850270" y="3835298"/>
            <a:chExt cx="813043" cy="752772"/>
          </a:xfrm>
        </p:grpSpPr>
        <p:pic>
          <p:nvPicPr>
            <p:cNvPr id="102" name="Afbeelding 10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790" y="3835298"/>
              <a:ext cx="432000" cy="432000"/>
            </a:xfrm>
            <a:prstGeom prst="rect">
              <a:avLst/>
            </a:prstGeom>
          </p:spPr>
        </p:pic>
        <p:sp>
          <p:nvSpPr>
            <p:cNvPr id="103" name="Tekstvak 102"/>
            <p:cNvSpPr txBox="1"/>
            <p:nvPr/>
          </p:nvSpPr>
          <p:spPr>
            <a:xfrm>
              <a:off x="6850270" y="4249516"/>
              <a:ext cx="813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1</a:t>
              </a:r>
              <a:r>
                <a:rPr lang="nl-NL" sz="800" baseline="30000" dirty="0" smtClean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en 2</a:t>
              </a:r>
              <a:r>
                <a:rPr lang="nl-NL" sz="800" baseline="30000" dirty="0" smtClean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</a:t>
              </a:r>
              <a:r>
                <a:rPr lang="nl-NL" sz="800" dirty="0" err="1" smtClean="0">
                  <a:latin typeface="Arial Rounded MT Bold" panose="020F0704030504030204" pitchFamily="34" charset="0"/>
                </a:rPr>
                <a:t>lijns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coaching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4" name="Groep 103"/>
          <p:cNvGrpSpPr/>
          <p:nvPr/>
        </p:nvGrpSpPr>
        <p:grpSpPr>
          <a:xfrm>
            <a:off x="1355243" y="3930076"/>
            <a:ext cx="1104515" cy="756841"/>
            <a:chOff x="757039" y="3978973"/>
            <a:chExt cx="923651" cy="756841"/>
          </a:xfrm>
        </p:grpSpPr>
        <p:sp>
          <p:nvSpPr>
            <p:cNvPr id="105" name="Tekstvak 104"/>
            <p:cNvSpPr txBox="1"/>
            <p:nvPr/>
          </p:nvSpPr>
          <p:spPr>
            <a:xfrm>
              <a:off x="757039" y="4397260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Reële ervaring</a:t>
              </a:r>
            </a:p>
            <a:p>
              <a:pPr algn="ctr"/>
              <a:r>
                <a:rPr lang="nl-NL" sz="800" dirty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n reflectie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06" name="Afbeelding 105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D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963" y="3978973"/>
              <a:ext cx="432000" cy="432000"/>
            </a:xfrm>
            <a:prstGeom prst="rect">
              <a:avLst/>
            </a:prstGeom>
          </p:spPr>
        </p:pic>
      </p:grpSp>
      <p:grpSp>
        <p:nvGrpSpPr>
          <p:cNvPr id="107" name="Groep 106"/>
          <p:cNvGrpSpPr/>
          <p:nvPr/>
        </p:nvGrpSpPr>
        <p:grpSpPr>
          <a:xfrm>
            <a:off x="6856897" y="3926803"/>
            <a:ext cx="861133" cy="767325"/>
            <a:chOff x="2796824" y="4078777"/>
            <a:chExt cx="861133" cy="767325"/>
          </a:xfrm>
        </p:grpSpPr>
        <p:pic>
          <p:nvPicPr>
            <p:cNvPr id="108" name="Afbeelding 10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390" y="4078777"/>
              <a:ext cx="432000" cy="432000"/>
            </a:xfrm>
            <a:prstGeom prst="rect">
              <a:avLst/>
            </a:prstGeom>
          </p:spPr>
        </p:pic>
        <p:sp>
          <p:nvSpPr>
            <p:cNvPr id="109" name="Tekstvak 108"/>
            <p:cNvSpPr txBox="1"/>
            <p:nvPr/>
          </p:nvSpPr>
          <p:spPr>
            <a:xfrm>
              <a:off x="2796824" y="4507548"/>
              <a:ext cx="8611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Motivatie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en autonomie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10" name="Pijl-omlaag 109"/>
          <p:cNvSpPr/>
          <p:nvPr/>
        </p:nvSpPr>
        <p:spPr>
          <a:xfrm>
            <a:off x="5463384" y="4790950"/>
            <a:ext cx="852488" cy="638000"/>
          </a:xfrm>
          <a:prstGeom prst="downArrow">
            <a:avLst>
              <a:gd name="adj1" fmla="val 41749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fgeronde rechthoek 29"/>
          <p:cNvSpPr/>
          <p:nvPr/>
        </p:nvSpPr>
        <p:spPr>
          <a:xfrm>
            <a:off x="-12782" y="101603"/>
            <a:ext cx="12204782" cy="6756397"/>
          </a:xfrm>
          <a:prstGeom prst="roundRect">
            <a:avLst/>
          </a:prstGeom>
          <a:solidFill>
            <a:srgbClr val="EDD0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/>
          </a:p>
        </p:txBody>
      </p:sp>
      <p:grpSp>
        <p:nvGrpSpPr>
          <p:cNvPr id="11" name="Groep 10"/>
          <p:cNvGrpSpPr>
            <a:grpSpLocks noChangeAspect="1"/>
          </p:cNvGrpSpPr>
          <p:nvPr/>
        </p:nvGrpSpPr>
        <p:grpSpPr>
          <a:xfrm>
            <a:off x="775347" y="707975"/>
            <a:ext cx="10246093" cy="6012139"/>
            <a:chOff x="48107" y="721450"/>
            <a:chExt cx="11751317" cy="6599220"/>
          </a:xfrm>
          <a:solidFill>
            <a:srgbClr val="EAB9D6"/>
          </a:solidFill>
        </p:grpSpPr>
        <p:sp>
          <p:nvSpPr>
            <p:cNvPr id="2" name="Afgeronde rechthoek 1"/>
            <p:cNvSpPr/>
            <p:nvPr/>
          </p:nvSpPr>
          <p:spPr>
            <a:xfrm>
              <a:off x="48107" y="721450"/>
              <a:ext cx="11751317" cy="659922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2557536" y="2083287"/>
              <a:ext cx="2160000" cy="4743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Rechthoek 6"/>
            <p:cNvSpPr/>
            <p:nvPr/>
          </p:nvSpPr>
          <p:spPr>
            <a:xfrm>
              <a:off x="4843534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Rechthoek 7"/>
            <p:cNvSpPr/>
            <p:nvPr/>
          </p:nvSpPr>
          <p:spPr>
            <a:xfrm>
              <a:off x="7129532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9415529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" name="Rechthoek 3"/>
            <p:cNvSpPr/>
            <p:nvPr/>
          </p:nvSpPr>
          <p:spPr>
            <a:xfrm>
              <a:off x="271538" y="2083288"/>
              <a:ext cx="2160000" cy="4743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1" name="Rechthoek 50"/>
          <p:cNvSpPr/>
          <p:nvPr/>
        </p:nvSpPr>
        <p:spPr>
          <a:xfrm>
            <a:off x="57220" y="2087049"/>
            <a:ext cx="11747430" cy="371090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Rounded MT Bold" panose="020F070403050403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339447" y="863647"/>
            <a:ext cx="50674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 Rounded MT Bold" panose="020F0704030504030204" pitchFamily="34" charset="0"/>
              </a:rPr>
              <a:t>Waarderende &amp; inclusieve onderwijscultuur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2969699" y="273637"/>
            <a:ext cx="58458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 Rounded MT Bold" panose="020F0704030504030204" pitchFamily="34" charset="0"/>
              </a:rPr>
              <a:t>Duurzame </a:t>
            </a:r>
            <a:r>
              <a:rPr lang="nl-NL" dirty="0">
                <a:latin typeface="Arial Rounded MT Bold" panose="020F0704030504030204" pitchFamily="34" charset="0"/>
              </a:rPr>
              <a:t>relatie met </a:t>
            </a:r>
            <a:r>
              <a:rPr lang="nl-NL" dirty="0" smtClean="0">
                <a:latin typeface="Arial Rounded MT Bold" panose="020F0704030504030204" pitchFamily="34" charset="0"/>
              </a:rPr>
              <a:t>arbeidsmarkt &amp; samenleving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sp>
        <p:nvSpPr>
          <p:cNvPr id="58" name="Tekstvak 57"/>
          <p:cNvSpPr txBox="1"/>
          <p:nvPr/>
        </p:nvSpPr>
        <p:spPr>
          <a:xfrm>
            <a:off x="-12782" y="2090941"/>
            <a:ext cx="965899" cy="369332"/>
          </a:xfrm>
          <a:prstGeom prst="rect">
            <a:avLst/>
          </a:prstGeom>
          <a:solidFill>
            <a:srgbClr val="D8117D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 </a:t>
            </a:r>
            <a:r>
              <a:rPr lang="en-GB" sz="1400" dirty="0" smtClean="0">
                <a:solidFill>
                  <a:schemeClr val="bg1"/>
                </a:solidFill>
              </a:rPr>
              <a:t>S</a:t>
            </a:r>
            <a:r>
              <a:rPr lang="en-GB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tudent</a:t>
            </a:r>
            <a:endParaRPr lang="en-GB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0" name="Gelijkbenige driehoek 59"/>
          <p:cNvSpPr>
            <a:spLocks/>
          </p:cNvSpPr>
          <p:nvPr/>
        </p:nvSpPr>
        <p:spPr>
          <a:xfrm rot="5400000">
            <a:off x="11661110" y="2012669"/>
            <a:ext cx="620471" cy="515268"/>
          </a:xfrm>
          <a:prstGeom prst="triangle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hthoek 60"/>
          <p:cNvSpPr/>
          <p:nvPr/>
        </p:nvSpPr>
        <p:spPr>
          <a:xfrm>
            <a:off x="11297220" y="1431920"/>
            <a:ext cx="118541" cy="72908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Rounded MT Bold" panose="020F0704030504030204" pitchFamily="34" charset="0"/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10824069" y="2093331"/>
            <a:ext cx="1056587" cy="323165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5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centraal</a:t>
            </a:r>
            <a:endParaRPr lang="en-GB" sz="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4" name="Rechthoek 53"/>
          <p:cNvSpPr/>
          <p:nvPr/>
        </p:nvSpPr>
        <p:spPr>
          <a:xfrm rot="10800000" flipV="1">
            <a:off x="1885570" y="1430462"/>
            <a:ext cx="9528060" cy="167371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 Rounded MT Bold" panose="020F070403050403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0" y="1660926"/>
            <a:ext cx="404531" cy="404531"/>
          </a:xfrm>
          <a:prstGeom prst="rect">
            <a:avLst/>
          </a:prstGeom>
          <a:noFill/>
        </p:spPr>
      </p:pic>
      <p:sp>
        <p:nvSpPr>
          <p:cNvPr id="21" name="Pijl-omlaag 20"/>
          <p:cNvSpPr/>
          <p:nvPr/>
        </p:nvSpPr>
        <p:spPr>
          <a:xfrm>
            <a:off x="1808990" y="1436811"/>
            <a:ext cx="205664" cy="456956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Pijl-omlaag 93"/>
          <p:cNvSpPr/>
          <p:nvPr/>
        </p:nvSpPr>
        <p:spPr>
          <a:xfrm>
            <a:off x="3807523" y="1464155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Pijl-omlaag 94"/>
          <p:cNvSpPr/>
          <p:nvPr/>
        </p:nvSpPr>
        <p:spPr>
          <a:xfrm>
            <a:off x="5789783" y="1464962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Pijl-omlaag 95"/>
          <p:cNvSpPr/>
          <p:nvPr/>
        </p:nvSpPr>
        <p:spPr>
          <a:xfrm>
            <a:off x="7788544" y="1465163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Pijl-omlaag 96"/>
          <p:cNvSpPr/>
          <p:nvPr/>
        </p:nvSpPr>
        <p:spPr>
          <a:xfrm>
            <a:off x="9752391" y="1475014"/>
            <a:ext cx="205664" cy="441248"/>
          </a:xfrm>
          <a:prstGeom prst="downArrow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hthoek 30"/>
          <p:cNvSpPr/>
          <p:nvPr/>
        </p:nvSpPr>
        <p:spPr>
          <a:xfrm>
            <a:off x="2963344" y="2006129"/>
            <a:ext cx="1883326" cy="4263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4956529" y="2006129"/>
            <a:ext cx="1883326" cy="4263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6949714" y="2006129"/>
            <a:ext cx="1883326" cy="4263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8942898" y="2006129"/>
            <a:ext cx="1883326" cy="4263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970159" y="1995851"/>
            <a:ext cx="1883326" cy="4274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1182037" y="5457218"/>
            <a:ext cx="9432310" cy="503612"/>
          </a:xfrm>
          <a:prstGeom prst="rect">
            <a:avLst/>
          </a:prstGeom>
          <a:solidFill>
            <a:srgbClr val="D81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 err="1" smtClean="0">
                <a:latin typeface="Arial Rounded MT Bold" panose="020F0704030504030204" pitchFamily="34" charset="0"/>
              </a:rPr>
              <a:t>Studentsucces</a:t>
            </a:r>
            <a:endParaRPr lang="en-GB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3254188" y="1995851"/>
            <a:ext cx="1151277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start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5050220" y="2011154"/>
            <a:ext cx="1560042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Eerste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dagen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7342564" y="2008693"/>
            <a:ext cx="938077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9174446" y="2008693"/>
            <a:ext cx="1299202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Transitie werk</a:t>
            </a:r>
          </a:p>
          <a:p>
            <a:r>
              <a:rPr lang="nl-NL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vervolgstudie</a:t>
            </a:r>
            <a:endParaRPr lang="nl-NL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51312" y="2006129"/>
            <a:ext cx="1203022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Voor de start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hthoek 47"/>
          <p:cNvSpPr/>
          <p:nvPr/>
        </p:nvSpPr>
        <p:spPr>
          <a:xfrm>
            <a:off x="965807" y="2547773"/>
            <a:ext cx="2833394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ep 48"/>
          <p:cNvGrpSpPr/>
          <p:nvPr/>
        </p:nvGrpSpPr>
        <p:grpSpPr>
          <a:xfrm>
            <a:off x="2499680" y="2761521"/>
            <a:ext cx="1023036" cy="858299"/>
            <a:chOff x="2654952" y="2932428"/>
            <a:chExt cx="1023036" cy="858299"/>
          </a:xfrm>
        </p:grpSpPr>
        <p:pic>
          <p:nvPicPr>
            <p:cNvPr id="50" name="Afbeelding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821" y="2932428"/>
              <a:ext cx="432000" cy="432000"/>
            </a:xfrm>
            <a:prstGeom prst="rect">
              <a:avLst/>
            </a:prstGeom>
          </p:spPr>
        </p:pic>
        <p:sp>
          <p:nvSpPr>
            <p:cNvPr id="52" name="Tekstvak 51"/>
            <p:cNvSpPr txBox="1"/>
            <p:nvPr/>
          </p:nvSpPr>
          <p:spPr>
            <a:xfrm>
              <a:off x="2654952" y="3329062"/>
              <a:ext cx="10230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Samenwerken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met toeleverend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veld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3" name="Groep 52"/>
          <p:cNvGrpSpPr/>
          <p:nvPr/>
        </p:nvGrpSpPr>
        <p:grpSpPr>
          <a:xfrm>
            <a:off x="1270481" y="2719185"/>
            <a:ext cx="928459" cy="788166"/>
            <a:chOff x="1393374" y="2904168"/>
            <a:chExt cx="928459" cy="788166"/>
          </a:xfrm>
        </p:grpSpPr>
        <p:pic>
          <p:nvPicPr>
            <p:cNvPr id="55" name="Afbeelding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93" y="2904168"/>
              <a:ext cx="432000" cy="432000"/>
            </a:xfrm>
            <a:prstGeom prst="rect">
              <a:avLst/>
            </a:prstGeom>
          </p:spPr>
        </p:pic>
        <p:sp>
          <p:nvSpPr>
            <p:cNvPr id="56" name="Tekstvak 55"/>
            <p:cNvSpPr txBox="1"/>
            <p:nvPr/>
          </p:nvSpPr>
          <p:spPr>
            <a:xfrm>
              <a:off x="1393374" y="3353780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Managen van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verwachtingen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7" name="Rechthoek 56"/>
          <p:cNvSpPr/>
          <p:nvPr/>
        </p:nvSpPr>
        <p:spPr>
          <a:xfrm>
            <a:off x="8926533" y="2543051"/>
            <a:ext cx="1907061" cy="1156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ep 61"/>
          <p:cNvGrpSpPr/>
          <p:nvPr/>
        </p:nvGrpSpPr>
        <p:grpSpPr>
          <a:xfrm>
            <a:off x="9778754" y="2702953"/>
            <a:ext cx="978153" cy="917636"/>
            <a:chOff x="9895611" y="2915028"/>
            <a:chExt cx="978153" cy="917636"/>
          </a:xfrm>
        </p:grpSpPr>
        <p:pic>
          <p:nvPicPr>
            <p:cNvPr id="63" name="Afbeelding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1586" y="2915028"/>
              <a:ext cx="432000" cy="432000"/>
            </a:xfrm>
            <a:prstGeom prst="rect">
              <a:avLst/>
            </a:prstGeom>
          </p:spPr>
        </p:pic>
        <p:sp>
          <p:nvSpPr>
            <p:cNvPr id="64" name="Tekstvak 63"/>
            <p:cNvSpPr txBox="1"/>
            <p:nvPr/>
          </p:nvSpPr>
          <p:spPr>
            <a:xfrm>
              <a:off x="9895611" y="3370999"/>
              <a:ext cx="978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Samenwerken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als toeleverend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veld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5" name="Groep 64"/>
          <p:cNvGrpSpPr/>
          <p:nvPr/>
        </p:nvGrpSpPr>
        <p:grpSpPr>
          <a:xfrm>
            <a:off x="8891928" y="2706990"/>
            <a:ext cx="928459" cy="784950"/>
            <a:chOff x="1391955" y="2856678"/>
            <a:chExt cx="928459" cy="784950"/>
          </a:xfrm>
        </p:grpSpPr>
        <p:pic>
          <p:nvPicPr>
            <p:cNvPr id="66" name="Afbeelding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653" y="2856678"/>
              <a:ext cx="432000" cy="432000"/>
            </a:xfrm>
            <a:prstGeom prst="rect">
              <a:avLst/>
            </a:prstGeom>
          </p:spPr>
        </p:pic>
        <p:sp>
          <p:nvSpPr>
            <p:cNvPr id="67" name="Tekstvak 66"/>
            <p:cNvSpPr txBox="1"/>
            <p:nvPr/>
          </p:nvSpPr>
          <p:spPr>
            <a:xfrm>
              <a:off x="1391955" y="3303074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Managen van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verwachtingen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8" name="Rechthoek 67"/>
          <p:cNvSpPr/>
          <p:nvPr/>
        </p:nvSpPr>
        <p:spPr>
          <a:xfrm>
            <a:off x="3904342" y="2547773"/>
            <a:ext cx="4928697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ep 68"/>
          <p:cNvGrpSpPr/>
          <p:nvPr/>
        </p:nvGrpSpPr>
        <p:grpSpPr>
          <a:xfrm>
            <a:off x="6097906" y="2723209"/>
            <a:ext cx="678391" cy="652305"/>
            <a:chOff x="7166507" y="2971384"/>
            <a:chExt cx="678391" cy="652305"/>
          </a:xfrm>
        </p:grpSpPr>
        <p:pic>
          <p:nvPicPr>
            <p:cNvPr id="70" name="Afbeelding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324" y="2971384"/>
              <a:ext cx="432000" cy="432000"/>
            </a:xfrm>
            <a:prstGeom prst="rect">
              <a:avLst/>
            </a:prstGeom>
          </p:spPr>
        </p:pic>
        <p:sp>
          <p:nvSpPr>
            <p:cNvPr id="71" name="Tekstvak 70"/>
            <p:cNvSpPr txBox="1"/>
            <p:nvPr/>
          </p:nvSpPr>
          <p:spPr>
            <a:xfrm>
              <a:off x="7166507" y="3408245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Feedback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2" name="Groep 71"/>
          <p:cNvGrpSpPr/>
          <p:nvPr/>
        </p:nvGrpSpPr>
        <p:grpSpPr>
          <a:xfrm>
            <a:off x="7981232" y="2732390"/>
            <a:ext cx="623889" cy="770554"/>
            <a:chOff x="8019063" y="2917355"/>
            <a:chExt cx="623889" cy="770554"/>
          </a:xfrm>
        </p:grpSpPr>
        <p:pic>
          <p:nvPicPr>
            <p:cNvPr id="73" name="Afbeelding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220" y="2917355"/>
              <a:ext cx="432000" cy="432000"/>
            </a:xfrm>
            <a:prstGeom prst="rect">
              <a:avLst/>
            </a:prstGeom>
          </p:spPr>
        </p:pic>
        <p:sp>
          <p:nvSpPr>
            <p:cNvPr id="74" name="Tekstvak 73"/>
            <p:cNvSpPr txBox="1"/>
            <p:nvPr/>
          </p:nvSpPr>
          <p:spPr>
            <a:xfrm>
              <a:off x="8019063" y="3349355"/>
              <a:ext cx="623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err="1" smtClean="0">
                  <a:latin typeface="Arial Rounded MT Bold" panose="020F0704030504030204" pitchFamily="34" charset="0"/>
                </a:rPr>
                <a:t>Blended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</a:t>
              </a:r>
            </a:p>
            <a:p>
              <a:pPr algn="ctr"/>
              <a:r>
                <a:rPr lang="nl-NL" sz="800" dirty="0" err="1" smtClean="0">
                  <a:latin typeface="Arial Rounded MT Bold" panose="020F0704030504030204" pitchFamily="34" charset="0"/>
                </a:rPr>
                <a:t>learning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5" name="Groep 74"/>
          <p:cNvGrpSpPr/>
          <p:nvPr/>
        </p:nvGrpSpPr>
        <p:grpSpPr>
          <a:xfrm>
            <a:off x="4031579" y="2743861"/>
            <a:ext cx="877164" cy="900586"/>
            <a:chOff x="4233584" y="2830846"/>
            <a:chExt cx="877164" cy="900586"/>
          </a:xfrm>
        </p:grpSpPr>
        <p:pic>
          <p:nvPicPr>
            <p:cNvPr id="76" name="Afbeelding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987" y="2830846"/>
              <a:ext cx="432000" cy="432000"/>
            </a:xfrm>
            <a:prstGeom prst="rect">
              <a:avLst/>
            </a:prstGeom>
          </p:spPr>
        </p:pic>
        <p:sp>
          <p:nvSpPr>
            <p:cNvPr id="77" name="Tekstvak 76"/>
            <p:cNvSpPr txBox="1"/>
            <p:nvPr/>
          </p:nvSpPr>
          <p:spPr>
            <a:xfrm>
              <a:off x="4233584" y="3269767"/>
              <a:ext cx="877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Sociale en </a:t>
              </a:r>
            </a:p>
            <a:p>
              <a:pPr algn="ctr"/>
              <a:r>
                <a:rPr lang="nl-NL" sz="800" dirty="0">
                  <a:latin typeface="Arial Rounded MT Bold" panose="020F0704030504030204" pitchFamily="34" charset="0"/>
                </a:rPr>
                <a:t>a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cademische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integratie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8" name="Groep 77"/>
          <p:cNvGrpSpPr/>
          <p:nvPr/>
        </p:nvGrpSpPr>
        <p:grpSpPr>
          <a:xfrm>
            <a:off x="5167523" y="2718981"/>
            <a:ext cx="619080" cy="663656"/>
            <a:chOff x="6285418" y="2971121"/>
            <a:chExt cx="619080" cy="663656"/>
          </a:xfrm>
        </p:grpSpPr>
        <p:sp>
          <p:nvSpPr>
            <p:cNvPr id="79" name="Tekstvak 78"/>
            <p:cNvSpPr txBox="1"/>
            <p:nvPr/>
          </p:nvSpPr>
          <p:spPr>
            <a:xfrm>
              <a:off x="6285418" y="3419333"/>
              <a:ext cx="6190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Toetsing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80" name="Afbeelding 7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654" y="2971121"/>
              <a:ext cx="432000" cy="432000"/>
            </a:xfrm>
            <a:prstGeom prst="rect">
              <a:avLst/>
            </a:prstGeom>
          </p:spPr>
        </p:pic>
      </p:grpSp>
      <p:grpSp>
        <p:nvGrpSpPr>
          <p:cNvPr id="81" name="Groep 80"/>
          <p:cNvGrpSpPr/>
          <p:nvPr/>
        </p:nvGrpSpPr>
        <p:grpSpPr>
          <a:xfrm>
            <a:off x="7046471" y="2697225"/>
            <a:ext cx="744114" cy="683771"/>
            <a:chOff x="5439688" y="2922290"/>
            <a:chExt cx="744114" cy="683771"/>
          </a:xfrm>
        </p:grpSpPr>
        <p:pic>
          <p:nvPicPr>
            <p:cNvPr id="82" name="Afbeelding 8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68" y="2922290"/>
              <a:ext cx="432000" cy="432000"/>
            </a:xfrm>
            <a:prstGeom prst="rect">
              <a:avLst/>
            </a:prstGeom>
          </p:spPr>
        </p:pic>
        <p:sp>
          <p:nvSpPr>
            <p:cNvPr id="83" name="Tekstvak 82"/>
            <p:cNvSpPr txBox="1"/>
            <p:nvPr/>
          </p:nvSpPr>
          <p:spPr>
            <a:xfrm>
              <a:off x="5439688" y="3390617"/>
              <a:ext cx="7441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Curriculum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84" name="Rechthoek 83"/>
          <p:cNvSpPr/>
          <p:nvPr/>
        </p:nvSpPr>
        <p:spPr>
          <a:xfrm>
            <a:off x="965807" y="3746500"/>
            <a:ext cx="9867788" cy="1184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5" name="Groep 84"/>
          <p:cNvGrpSpPr/>
          <p:nvPr/>
        </p:nvGrpSpPr>
        <p:grpSpPr>
          <a:xfrm>
            <a:off x="2891154" y="3959300"/>
            <a:ext cx="593432" cy="723049"/>
            <a:chOff x="4252302" y="3920371"/>
            <a:chExt cx="593432" cy="723049"/>
          </a:xfrm>
        </p:grpSpPr>
        <p:pic>
          <p:nvPicPr>
            <p:cNvPr id="86" name="Afbeelding 8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051" y="3920371"/>
              <a:ext cx="432000" cy="432000"/>
            </a:xfrm>
            <a:prstGeom prst="rect">
              <a:avLst/>
            </a:prstGeom>
          </p:spPr>
        </p:pic>
        <p:sp>
          <p:nvSpPr>
            <p:cNvPr id="87" name="Tekstvak 86"/>
            <p:cNvSpPr txBox="1"/>
            <p:nvPr/>
          </p:nvSpPr>
          <p:spPr>
            <a:xfrm>
              <a:off x="4252302" y="4304866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Visie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op leren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88" name="Groep 87"/>
          <p:cNvGrpSpPr/>
          <p:nvPr/>
        </p:nvGrpSpPr>
        <p:grpSpPr>
          <a:xfrm>
            <a:off x="4036066" y="3919100"/>
            <a:ext cx="1154483" cy="770554"/>
            <a:chOff x="5310128" y="3820291"/>
            <a:chExt cx="1154483" cy="770554"/>
          </a:xfrm>
        </p:grpSpPr>
        <p:pic>
          <p:nvPicPr>
            <p:cNvPr id="89" name="Afbeelding 8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946" y="3820291"/>
              <a:ext cx="432000" cy="432000"/>
            </a:xfrm>
            <a:prstGeom prst="rect">
              <a:avLst/>
            </a:prstGeom>
          </p:spPr>
        </p:pic>
        <p:sp>
          <p:nvSpPr>
            <p:cNvPr id="90" name="Tekstvak 89"/>
            <p:cNvSpPr txBox="1"/>
            <p:nvPr/>
          </p:nvSpPr>
          <p:spPr>
            <a:xfrm>
              <a:off x="5310128" y="4252291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Docent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professionalisering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91" name="Groep 90"/>
          <p:cNvGrpSpPr/>
          <p:nvPr/>
        </p:nvGrpSpPr>
        <p:grpSpPr>
          <a:xfrm>
            <a:off x="5514265" y="3918783"/>
            <a:ext cx="768159" cy="761432"/>
            <a:chOff x="8464061" y="3931862"/>
            <a:chExt cx="768159" cy="761432"/>
          </a:xfrm>
        </p:grpSpPr>
        <p:pic>
          <p:nvPicPr>
            <p:cNvPr id="92" name="Afbeelding 9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140" y="3931862"/>
              <a:ext cx="432000" cy="432000"/>
            </a:xfrm>
            <a:prstGeom prst="rect">
              <a:avLst/>
            </a:prstGeom>
          </p:spPr>
        </p:pic>
        <p:sp>
          <p:nvSpPr>
            <p:cNvPr id="93" name="Tekstvak 92"/>
            <p:cNvSpPr txBox="1"/>
            <p:nvPr/>
          </p:nvSpPr>
          <p:spPr>
            <a:xfrm>
              <a:off x="8464061" y="4354740"/>
              <a:ext cx="768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Loopbaan-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begeleiding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98" name="Groep 97"/>
          <p:cNvGrpSpPr/>
          <p:nvPr/>
        </p:nvGrpSpPr>
        <p:grpSpPr>
          <a:xfrm>
            <a:off x="8184598" y="3970300"/>
            <a:ext cx="718466" cy="708890"/>
            <a:chOff x="9721537" y="3895729"/>
            <a:chExt cx="718466" cy="708890"/>
          </a:xfrm>
        </p:grpSpPr>
        <p:pic>
          <p:nvPicPr>
            <p:cNvPr id="99" name="Afbeelding 9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717" y="3895729"/>
              <a:ext cx="432000" cy="432000"/>
            </a:xfrm>
            <a:prstGeom prst="rect">
              <a:avLst/>
            </a:prstGeom>
          </p:spPr>
        </p:pic>
        <p:sp>
          <p:nvSpPr>
            <p:cNvPr id="100" name="Tekstvak 99"/>
            <p:cNvSpPr txBox="1"/>
            <p:nvPr/>
          </p:nvSpPr>
          <p:spPr>
            <a:xfrm>
              <a:off x="9721537" y="4266065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Welzijn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en inclusie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1" name="Groep 100"/>
          <p:cNvGrpSpPr/>
          <p:nvPr/>
        </p:nvGrpSpPr>
        <p:grpSpPr>
          <a:xfrm>
            <a:off x="9457875" y="3927550"/>
            <a:ext cx="813043" cy="752772"/>
            <a:chOff x="6850270" y="3835298"/>
            <a:chExt cx="813043" cy="752772"/>
          </a:xfrm>
        </p:grpSpPr>
        <p:pic>
          <p:nvPicPr>
            <p:cNvPr id="102" name="Afbeelding 10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790" y="3835298"/>
              <a:ext cx="432000" cy="432000"/>
            </a:xfrm>
            <a:prstGeom prst="rect">
              <a:avLst/>
            </a:prstGeom>
          </p:spPr>
        </p:pic>
        <p:sp>
          <p:nvSpPr>
            <p:cNvPr id="103" name="Tekstvak 102"/>
            <p:cNvSpPr txBox="1"/>
            <p:nvPr/>
          </p:nvSpPr>
          <p:spPr>
            <a:xfrm>
              <a:off x="6850270" y="4249516"/>
              <a:ext cx="813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1</a:t>
              </a:r>
              <a:r>
                <a:rPr lang="nl-NL" sz="800" baseline="30000" dirty="0" smtClean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en 2</a:t>
              </a:r>
              <a:r>
                <a:rPr lang="nl-NL" sz="800" baseline="30000" dirty="0" smtClean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</a:t>
              </a:r>
              <a:r>
                <a:rPr lang="nl-NL" sz="800" dirty="0" err="1" smtClean="0">
                  <a:latin typeface="Arial Rounded MT Bold" panose="020F0704030504030204" pitchFamily="34" charset="0"/>
                </a:rPr>
                <a:t>lijns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 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coaching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4" name="Groep 103"/>
          <p:cNvGrpSpPr/>
          <p:nvPr/>
        </p:nvGrpSpPr>
        <p:grpSpPr>
          <a:xfrm>
            <a:off x="1355243" y="3930076"/>
            <a:ext cx="1104515" cy="756841"/>
            <a:chOff x="757039" y="3978973"/>
            <a:chExt cx="923651" cy="756841"/>
          </a:xfrm>
        </p:grpSpPr>
        <p:sp>
          <p:nvSpPr>
            <p:cNvPr id="105" name="Tekstvak 104"/>
            <p:cNvSpPr txBox="1"/>
            <p:nvPr/>
          </p:nvSpPr>
          <p:spPr>
            <a:xfrm>
              <a:off x="757039" y="4397260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Reële ervaring</a:t>
              </a:r>
            </a:p>
            <a:p>
              <a:pPr algn="ctr"/>
              <a:r>
                <a:rPr lang="nl-NL" sz="800" dirty="0">
                  <a:latin typeface="Arial Rounded MT Bold" panose="020F0704030504030204" pitchFamily="34" charset="0"/>
                </a:rPr>
                <a:t>e</a:t>
              </a:r>
              <a:r>
                <a:rPr lang="nl-NL" sz="800" dirty="0" smtClean="0">
                  <a:latin typeface="Arial Rounded MT Bold" panose="020F0704030504030204" pitchFamily="34" charset="0"/>
                </a:rPr>
                <a:t>n reflectie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06" name="Afbeelding 105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D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963" y="3978973"/>
              <a:ext cx="432000" cy="432000"/>
            </a:xfrm>
            <a:prstGeom prst="rect">
              <a:avLst/>
            </a:prstGeom>
          </p:spPr>
        </p:pic>
      </p:grpSp>
      <p:grpSp>
        <p:nvGrpSpPr>
          <p:cNvPr id="107" name="Groep 106"/>
          <p:cNvGrpSpPr/>
          <p:nvPr/>
        </p:nvGrpSpPr>
        <p:grpSpPr>
          <a:xfrm>
            <a:off x="6856897" y="3926803"/>
            <a:ext cx="861133" cy="767325"/>
            <a:chOff x="2796824" y="4078777"/>
            <a:chExt cx="861133" cy="767325"/>
          </a:xfrm>
        </p:grpSpPr>
        <p:pic>
          <p:nvPicPr>
            <p:cNvPr id="108" name="Afbeelding 10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390" y="4078777"/>
              <a:ext cx="432000" cy="432000"/>
            </a:xfrm>
            <a:prstGeom prst="rect">
              <a:avLst/>
            </a:prstGeom>
          </p:spPr>
        </p:pic>
        <p:sp>
          <p:nvSpPr>
            <p:cNvPr id="109" name="Tekstvak 108"/>
            <p:cNvSpPr txBox="1"/>
            <p:nvPr/>
          </p:nvSpPr>
          <p:spPr>
            <a:xfrm>
              <a:off x="2796824" y="4507548"/>
              <a:ext cx="8611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Motivatie</a:t>
              </a:r>
            </a:p>
            <a:p>
              <a:pPr algn="ctr"/>
              <a:r>
                <a:rPr lang="nl-NL" sz="800" dirty="0" smtClean="0">
                  <a:latin typeface="Arial Rounded MT Bold" panose="020F0704030504030204" pitchFamily="34" charset="0"/>
                </a:rPr>
                <a:t>en autonomie</a:t>
              </a:r>
              <a:endParaRPr lang="nl-NL" sz="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10" name="Pijl-omlaag 109"/>
          <p:cNvSpPr/>
          <p:nvPr/>
        </p:nvSpPr>
        <p:spPr>
          <a:xfrm>
            <a:off x="5463384" y="4790950"/>
            <a:ext cx="852488" cy="638000"/>
          </a:xfrm>
          <a:prstGeom prst="downArrow">
            <a:avLst>
              <a:gd name="adj1" fmla="val 41749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hthoek 111"/>
          <p:cNvSpPr/>
          <p:nvPr/>
        </p:nvSpPr>
        <p:spPr>
          <a:xfrm>
            <a:off x="953117" y="2558187"/>
            <a:ext cx="9870952" cy="2372693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nl-NL" sz="4000" dirty="0" smtClean="0">
                <a:solidFill>
                  <a:srgbClr val="D8117D"/>
                </a:solidFill>
                <a:latin typeface="Arial Rounded MT Bold" panose="020F0704030504030204" pitchFamily="34" charset="0"/>
              </a:rPr>
              <a:t>Je begint met de activiteit/factor </a:t>
            </a:r>
          </a:p>
          <a:p>
            <a:pPr algn="ctr"/>
            <a:r>
              <a:rPr lang="nl-NL" sz="4000" dirty="0" smtClean="0">
                <a:solidFill>
                  <a:srgbClr val="D8117D"/>
                </a:solidFill>
                <a:latin typeface="Arial Rounded MT Bold" panose="020F0704030504030204" pitchFamily="34" charset="0"/>
              </a:rPr>
              <a:t>die het meeste oplevert</a:t>
            </a:r>
            <a:endParaRPr lang="nl-NL" sz="4000" dirty="0">
              <a:solidFill>
                <a:srgbClr val="D8117D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2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Breedbeeld</PresentationFormat>
  <Paragraphs>309</Paragraphs>
  <Slides>14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Arial </vt:lpstr>
      <vt:lpstr>Arial Rounded MT Bold</vt:lpstr>
      <vt:lpstr>Calibri</vt:lpstr>
      <vt:lpstr>Calibri Light</vt:lpstr>
      <vt:lpstr>Symbol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Meens,Evelyne E.E.M.</dc:creator>
  <cp:lastModifiedBy>Evelyne Meens</cp:lastModifiedBy>
  <cp:revision>130</cp:revision>
  <dcterms:created xsi:type="dcterms:W3CDTF">2021-04-09T13:44:03Z</dcterms:created>
  <dcterms:modified xsi:type="dcterms:W3CDTF">2022-06-10T07:25:02Z</dcterms:modified>
</cp:coreProperties>
</file>