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4"/>
    <p:sldMasterId id="2147483834" r:id="rId5"/>
  </p:sldMasterIdLst>
  <p:notesMasterIdLst>
    <p:notesMasterId r:id="rId32"/>
  </p:notesMasterIdLst>
  <p:handoutMasterIdLst>
    <p:handoutMasterId r:id="rId33"/>
  </p:handoutMasterIdLst>
  <p:sldIdLst>
    <p:sldId id="290" r:id="rId6"/>
    <p:sldId id="369" r:id="rId7"/>
    <p:sldId id="371" r:id="rId8"/>
    <p:sldId id="373" r:id="rId9"/>
    <p:sldId id="374" r:id="rId10"/>
    <p:sldId id="370" r:id="rId11"/>
    <p:sldId id="376" r:id="rId12"/>
    <p:sldId id="375" r:id="rId13"/>
    <p:sldId id="377" r:id="rId14"/>
    <p:sldId id="388" r:id="rId15"/>
    <p:sldId id="378" r:id="rId16"/>
    <p:sldId id="379" r:id="rId17"/>
    <p:sldId id="381" r:id="rId18"/>
    <p:sldId id="382" r:id="rId19"/>
    <p:sldId id="389" r:id="rId20"/>
    <p:sldId id="383" r:id="rId21"/>
    <p:sldId id="380" r:id="rId22"/>
    <p:sldId id="384" r:id="rId23"/>
    <p:sldId id="386" r:id="rId24"/>
    <p:sldId id="385" r:id="rId25"/>
    <p:sldId id="390" r:id="rId26"/>
    <p:sldId id="391" r:id="rId27"/>
    <p:sldId id="392" r:id="rId28"/>
    <p:sldId id="372" r:id="rId29"/>
    <p:sldId id="393" r:id="rId30"/>
    <p:sldId id="394" r:id="rId31"/>
  </p:sldIdLst>
  <p:sldSz cx="9144000" cy="5143500" type="screen16x9"/>
  <p:notesSz cx="6765925" cy="9867900"/>
  <p:custDataLst>
    <p:tags r:id="rId34"/>
  </p:custDataLst>
  <p:defaultText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80BFA01C-CD74-7845-B021-672224978863}">
          <p14:sldIdLst>
            <p14:sldId id="290"/>
            <p14:sldId id="369"/>
            <p14:sldId id="371"/>
            <p14:sldId id="373"/>
            <p14:sldId id="374"/>
            <p14:sldId id="370"/>
            <p14:sldId id="376"/>
            <p14:sldId id="375"/>
            <p14:sldId id="377"/>
            <p14:sldId id="388"/>
            <p14:sldId id="378"/>
            <p14:sldId id="379"/>
            <p14:sldId id="381"/>
            <p14:sldId id="382"/>
            <p14:sldId id="389"/>
            <p14:sldId id="383"/>
            <p14:sldId id="380"/>
            <p14:sldId id="384"/>
            <p14:sldId id="386"/>
            <p14:sldId id="385"/>
            <p14:sldId id="390"/>
            <p14:sldId id="391"/>
            <p14:sldId id="392"/>
            <p14:sldId id="372"/>
            <p14:sldId id="393"/>
            <p14:sldId id="394"/>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haije,Anke A.J.M.C." initials="LA" lastIdx="12" clrIdx="0"/>
  <p:cmAuthor id="1" name="Santvoort,Erik E.A.A. van" initials="SEv" lastIdx="1" clrIdx="1">
    <p:extLst>
      <p:ext uri="{19B8F6BF-5375-455C-9EA6-DF929625EA0E}">
        <p15:presenceInfo xmlns:p15="http://schemas.microsoft.com/office/powerpoint/2012/main" userId="S-1-5-21-11087255-1466054374-1897138802-94801" providerId="AD"/>
      </p:ext>
    </p:extLst>
  </p:cmAuthor>
  <p:cmAuthor id="2" name="Gent,Wim W.J.P.L." initials="GW" lastIdx="12" clrIdx="2">
    <p:extLst>
      <p:ext uri="{19B8F6BF-5375-455C-9EA6-DF929625EA0E}">
        <p15:presenceInfo xmlns:p15="http://schemas.microsoft.com/office/powerpoint/2012/main" userId="S-1-5-21-11087255-1466054374-1897138802-235373" providerId="AD"/>
      </p:ext>
    </p:extLst>
  </p:cmAuthor>
  <p:cmAuthor id="3" name="Pas,Denise D.H.T. van de" initials="PDvd" lastIdx="4" clrIdx="3">
    <p:extLst>
      <p:ext uri="{19B8F6BF-5375-455C-9EA6-DF929625EA0E}">
        <p15:presenceInfo xmlns:p15="http://schemas.microsoft.com/office/powerpoint/2012/main" userId="S-1-5-21-11087255-1466054374-1897138802-176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3E9DC7-E774-4273-8A17-401B0159197D}" v="6" dt="2020-11-20T13:02:12.115"/>
  </p1510:revLst>
</p1510:revInfo>
</file>

<file path=ppt/tableStyles.xml><?xml version="1.0" encoding="utf-8"?>
<a:tblStyleLst xmlns:a="http://schemas.openxmlformats.org/drawingml/2006/main" def="{5C22544A-7EE6-4342-B048-85BDC9FD1C3A}">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793" autoAdjust="0"/>
    <p:restoredTop sz="75102" autoAdjust="0"/>
  </p:normalViewPr>
  <p:slideViewPr>
    <p:cSldViewPr snapToGrid="0" snapToObjects="1">
      <p:cViewPr>
        <p:scale>
          <a:sx n="125" d="100"/>
          <a:sy n="125" d="100"/>
        </p:scale>
        <p:origin x="448" y="18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0-11-20T11:48:19.347" idx="3">
    <p:pos x="10" y="10"/>
    <p:text>te veel tekst zeker in een keer, eventueel animeren zodat de defnities een voor een komen</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32458" y="0"/>
            <a:ext cx="2931901" cy="493395"/>
          </a:xfrm>
          <a:prstGeom prst="rect">
            <a:avLst/>
          </a:prstGeom>
        </p:spPr>
        <p:txBody>
          <a:bodyPr vert="horz" lIns="91440" tIns="45720" rIns="91440" bIns="45720" rtlCol="0"/>
          <a:lstStyle>
            <a:lvl1pPr algn="r">
              <a:defRPr sz="1200"/>
            </a:lvl1pPr>
          </a:lstStyle>
          <a:p>
            <a:fld id="{A845046B-E3A6-4E43-9D24-8C38ABDF8202}" type="datetimeFigureOut">
              <a:t>20-11-2020</a:t>
            </a:fld>
            <a:endParaRPr lang="nl-NL"/>
          </a:p>
        </p:txBody>
      </p:sp>
      <p:sp>
        <p:nvSpPr>
          <p:cNvPr id="4" name="Tijdelijke aanduiding voor voettekst 3"/>
          <p:cNvSpPr>
            <a:spLocks noGrp="1"/>
          </p:cNvSpPr>
          <p:nvPr>
            <p:ph type="ftr" sz="quarter" idx="2"/>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32458" y="9372792"/>
            <a:ext cx="2931901" cy="493395"/>
          </a:xfrm>
          <a:prstGeom prst="rect">
            <a:avLst/>
          </a:prstGeom>
        </p:spPr>
        <p:txBody>
          <a:bodyPr vert="horz" lIns="91440" tIns="45720" rIns="91440" bIns="45720" rtlCol="0" anchor="b"/>
          <a:lstStyle>
            <a:lvl1pPr algn="r">
              <a:defRPr sz="1200"/>
            </a:lvl1pPr>
          </a:lstStyle>
          <a:p>
            <a:fld id="{D6D2CFB6-CBE2-1D40-B0FD-77D0D9479B87}" type="slidenum">
              <a:t>‹nr.›</a:t>
            </a:fld>
            <a:endParaRPr lang="nl-NL"/>
          </a:p>
        </p:txBody>
      </p:sp>
    </p:spTree>
    <p:extLst>
      <p:ext uri="{BB962C8B-B14F-4D97-AF65-F5344CB8AC3E}">
        <p14:creationId xmlns:p14="http://schemas.microsoft.com/office/powerpoint/2010/main" val="248425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31901" cy="493395"/>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32458" y="0"/>
            <a:ext cx="2931901" cy="493395"/>
          </a:xfrm>
          <a:prstGeom prst="rect">
            <a:avLst/>
          </a:prstGeom>
        </p:spPr>
        <p:txBody>
          <a:bodyPr vert="horz" lIns="91440" tIns="45720" rIns="91440" bIns="45720" rtlCol="0"/>
          <a:lstStyle>
            <a:lvl1pPr algn="r">
              <a:defRPr sz="1200"/>
            </a:lvl1pPr>
          </a:lstStyle>
          <a:p>
            <a:fld id="{60AD2632-14B9-4BDA-859C-04A05F93B265}" type="datetimeFigureOut">
              <a:rPr lang="nl-NL" smtClean="0"/>
              <a:t>20-11-2020</a:t>
            </a:fld>
            <a:endParaRPr lang="nl-NL"/>
          </a:p>
        </p:txBody>
      </p:sp>
      <p:sp>
        <p:nvSpPr>
          <p:cNvPr id="4" name="Tijdelijke aanduiding voor dia-afbeelding 3"/>
          <p:cNvSpPr>
            <a:spLocks noGrp="1" noRot="1" noChangeAspect="1"/>
          </p:cNvSpPr>
          <p:nvPr>
            <p:ph type="sldImg" idx="2"/>
          </p:nvPr>
        </p:nvSpPr>
        <p:spPr>
          <a:xfrm>
            <a:off x="93663" y="739775"/>
            <a:ext cx="6578600" cy="3700463"/>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6593" y="4687253"/>
            <a:ext cx="5412740" cy="4440555"/>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372792"/>
            <a:ext cx="2931901" cy="49339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32458" y="9372792"/>
            <a:ext cx="2931901" cy="493395"/>
          </a:xfrm>
          <a:prstGeom prst="rect">
            <a:avLst/>
          </a:prstGeom>
        </p:spPr>
        <p:txBody>
          <a:bodyPr vert="horz" lIns="91440" tIns="45720" rIns="91440" bIns="45720" rtlCol="0" anchor="b"/>
          <a:lstStyle>
            <a:lvl1pPr algn="r">
              <a:defRPr sz="1200"/>
            </a:lvl1pPr>
          </a:lstStyle>
          <a:p>
            <a:fld id="{217BEE3B-0EFB-4408-AE74-FD59C7606024}" type="slidenum">
              <a:rPr lang="nl-NL" smtClean="0"/>
              <a:t>‹nr.›</a:t>
            </a:fld>
            <a:endParaRPr lang="nl-NL"/>
          </a:p>
        </p:txBody>
      </p:sp>
    </p:spTree>
    <p:extLst>
      <p:ext uri="{BB962C8B-B14F-4D97-AF65-F5344CB8AC3E}">
        <p14:creationId xmlns:p14="http://schemas.microsoft.com/office/powerpoint/2010/main" val="878628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Deze presentatie is onderdeel van een set van vier documenten. </a:t>
            </a: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1. Een </a:t>
            </a:r>
            <a:r>
              <a:rPr lang="nl-NL" sz="1200" kern="1200" dirty="0" err="1">
                <a:solidFill>
                  <a:schemeClr val="tx1"/>
                </a:solidFill>
                <a:effectLst/>
                <a:latin typeface="+mn-lt"/>
                <a:ea typeface="+mn-ea"/>
                <a:cs typeface="+mn-cs"/>
              </a:rPr>
              <a:t>whitepaper</a:t>
            </a:r>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Bestandsnaam: </a:t>
            </a:r>
            <a:r>
              <a:rPr lang="nl-NL" sz="1200" b="1" i="1" kern="1200" dirty="0">
                <a:solidFill>
                  <a:schemeClr val="tx1"/>
                </a:solidFill>
                <a:effectLst/>
                <a:latin typeface="+mn-lt"/>
                <a:ea typeface="+mn-ea"/>
                <a:cs typeface="+mn-cs"/>
              </a:rPr>
              <a:t>De ingrediënten van een online les volgens het directe </a:t>
            </a:r>
            <a:r>
              <a:rPr lang="nl-NL" sz="1200" b="1" i="1" kern="1200" dirty="0" err="1">
                <a:solidFill>
                  <a:schemeClr val="tx1"/>
                </a:solidFill>
                <a:effectLst/>
                <a:latin typeface="+mn-lt"/>
                <a:ea typeface="+mn-ea"/>
                <a:cs typeface="+mn-cs"/>
              </a:rPr>
              <a:t>instructiemodel.pdf</a:t>
            </a:r>
            <a:r>
              <a:rPr lang="nl-NL" sz="1200" b="1" i="1" kern="1200" dirty="0">
                <a:solidFill>
                  <a:schemeClr val="tx1"/>
                </a:solidFill>
                <a:effectLst/>
                <a:latin typeface="+mn-lt"/>
                <a:ea typeface="+mn-ea"/>
                <a:cs typeface="+mn-cs"/>
              </a:rPr>
              <a:t> </a:t>
            </a:r>
            <a:br>
              <a:rPr lang="nl-NL" sz="1200" b="1" i="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Hierin wordt het directe instructiemodel en het gebruik daarvan in een online les toegelicht</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2. Een voorbeeld-online-les volgens directe instructie. </a:t>
            </a:r>
          </a:p>
          <a:p>
            <a:r>
              <a:rPr lang="nl-NL" sz="1200" kern="1200" dirty="0">
                <a:solidFill>
                  <a:schemeClr val="tx1"/>
                </a:solidFill>
                <a:effectLst/>
                <a:latin typeface="+mn-lt"/>
                <a:ea typeface="+mn-ea"/>
                <a:cs typeface="+mn-cs"/>
              </a:rPr>
              <a:t>Bestandsnaam:</a:t>
            </a:r>
            <a:r>
              <a:rPr lang="nl-NL" sz="1200" i="1" kern="1200" dirty="0">
                <a:solidFill>
                  <a:schemeClr val="tx1"/>
                </a:solidFill>
                <a:effectLst/>
                <a:latin typeface="+mn-lt"/>
                <a:ea typeface="+mn-ea"/>
                <a:cs typeface="+mn-cs"/>
              </a:rPr>
              <a:t> </a:t>
            </a:r>
            <a:r>
              <a:rPr lang="nl-NL" sz="1200" b="1" i="1" kern="1200" dirty="0">
                <a:solidFill>
                  <a:schemeClr val="tx1"/>
                </a:solidFill>
                <a:effectLst/>
                <a:latin typeface="+mn-lt"/>
                <a:ea typeface="+mn-ea"/>
                <a:cs typeface="+mn-cs"/>
              </a:rPr>
              <a:t>Lesformulier voorbeeld online les volgens directe instructie BL.pdf </a:t>
            </a:r>
            <a:br>
              <a:rPr lang="nl-NL" sz="1200" b="1" i="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Hierin wordt een standaard lesvoorbereidingsformulier gebruikt om een online les uit te werken volgens het directe instructiemodel. Het is bedoeld voor de situatie waarin Fontys docenten een online les voorbereiden voor Fontys studenten met het onderwerp ‘wat is blended learning’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Het is in de context van een lerarenopleiding maar de principes kunnen in elke context worden gebruikt</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3. Een presentatie.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Bestandsnaam: </a:t>
            </a:r>
            <a:r>
              <a:rPr lang="nl-NL" sz="1200" b="1" i="1" kern="1200" dirty="0">
                <a:solidFill>
                  <a:schemeClr val="tx1"/>
                </a:solidFill>
                <a:effectLst/>
                <a:latin typeface="+mn-lt"/>
                <a:ea typeface="+mn-ea"/>
                <a:cs typeface="+mn-cs"/>
              </a:rPr>
              <a:t>Wat is blended </a:t>
            </a:r>
            <a:r>
              <a:rPr lang="nl-NL" sz="1200" b="1" i="1" kern="1200" dirty="0" err="1">
                <a:solidFill>
                  <a:schemeClr val="tx1"/>
                </a:solidFill>
                <a:effectLst/>
                <a:latin typeface="+mn-lt"/>
                <a:ea typeface="+mn-ea"/>
                <a:cs typeface="+mn-cs"/>
              </a:rPr>
              <a:t>learning.pptx</a:t>
            </a:r>
            <a:br>
              <a:rPr lang="nl-NL" sz="1200" b="1" i="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is de presentatie die gebruikt wordt in de les die in het lesvoorbereidingsformulier is uitgewerkt</a:t>
            </a:r>
            <a:br>
              <a:rPr lang="nl-NL" sz="1200"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4. Een leeg lesvoorbereidingsformulier. </a:t>
            </a:r>
            <a:br>
              <a:rPr lang="nl-NL" sz="1200" kern="1200" dirty="0">
                <a:solidFill>
                  <a:schemeClr val="tx1"/>
                </a:solidFill>
                <a:effectLst/>
                <a:latin typeface="+mn-lt"/>
                <a:ea typeface="+mn-ea"/>
                <a:cs typeface="+mn-cs"/>
              </a:rPr>
            </a:br>
            <a:r>
              <a:rPr lang="nl-NL" sz="1200" kern="1200" dirty="0">
                <a:solidFill>
                  <a:schemeClr val="tx1"/>
                </a:solidFill>
                <a:effectLst/>
                <a:latin typeface="+mn-lt"/>
                <a:ea typeface="+mn-ea"/>
                <a:cs typeface="+mn-cs"/>
              </a:rPr>
              <a:t>Bestandsnaam: </a:t>
            </a:r>
            <a:r>
              <a:rPr lang="nl-NL" sz="1200" b="1" i="1" kern="1200" dirty="0" err="1">
                <a:solidFill>
                  <a:schemeClr val="tx1"/>
                </a:solidFill>
                <a:effectLst/>
                <a:latin typeface="+mn-lt"/>
                <a:ea typeface="+mn-ea"/>
                <a:cs typeface="+mn-cs"/>
              </a:rPr>
              <a:t>Lesvoorbereidingsfomulier.docx</a:t>
            </a:r>
            <a:br>
              <a:rPr lang="nl-NL" sz="1200" b="1" i="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Dit kan worden gebruikt om eigen lesvoorbereidingen uit te werken  </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a:t>
            </a:fld>
            <a:endParaRPr lang="nl-NL"/>
          </a:p>
        </p:txBody>
      </p:sp>
    </p:spTree>
    <p:extLst>
      <p:ext uri="{BB962C8B-B14F-4D97-AF65-F5344CB8AC3E}">
        <p14:creationId xmlns:p14="http://schemas.microsoft.com/office/powerpoint/2010/main" val="1939417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 Een model voor onderwijs dat de nadruk legt op goed ontwikkelde en zorgvuldig geplande lessen die zijn ontworpen rond kleine leerstappen en duidelijk gedefinieerde en voorgeschreven onderwijstaken.</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19</a:t>
            </a:fld>
            <a:endParaRPr lang="nl-NL"/>
          </a:p>
        </p:txBody>
      </p:sp>
    </p:spTree>
    <p:extLst>
      <p:ext uri="{BB962C8B-B14F-4D97-AF65-F5344CB8AC3E}">
        <p14:creationId xmlns:p14="http://schemas.microsoft.com/office/powerpoint/2010/main" val="1208724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 Een model voor onderwijs dat de nadruk legt op goed ontwikkelde en zorgvuldig geplande lessen die zijn ontworpen rond kleine leerstappen en duidelijk gedefinieerde en voorgeschreven onderwijstaken.</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20</a:t>
            </a:fld>
            <a:endParaRPr lang="nl-NL"/>
          </a:p>
        </p:txBody>
      </p:sp>
    </p:spTree>
    <p:extLst>
      <p:ext uri="{BB962C8B-B14F-4D97-AF65-F5344CB8AC3E}">
        <p14:creationId xmlns:p14="http://schemas.microsoft.com/office/powerpoint/2010/main" val="407391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21</a:t>
            </a:fld>
            <a:endParaRPr lang="nl-NL"/>
          </a:p>
        </p:txBody>
      </p:sp>
    </p:spTree>
    <p:extLst>
      <p:ext uri="{BB962C8B-B14F-4D97-AF65-F5344CB8AC3E}">
        <p14:creationId xmlns:p14="http://schemas.microsoft.com/office/powerpoint/2010/main" val="3793764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Dia 23, geef aan wat de bijbehorende taken bij deze les zijn en welke leeractiviteiten gepland staan. De studenten mogen vragen aanleveren voor de toets. Deze vragen worden in de eerstvolgende les besproken en gevalideerd binnen een werkvorm.</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23</a:t>
            </a:fld>
            <a:endParaRPr lang="nl-NL"/>
          </a:p>
        </p:txBody>
      </p:sp>
    </p:spTree>
    <p:extLst>
      <p:ext uri="{BB962C8B-B14F-4D97-AF65-F5344CB8AC3E}">
        <p14:creationId xmlns:p14="http://schemas.microsoft.com/office/powerpoint/2010/main" val="2003089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17BEE3B-0EFB-4408-AE74-FD59C7606024}" type="slidenum">
              <a:rPr lang="nl-NL" smtClean="0"/>
              <a:t>25</a:t>
            </a:fld>
            <a:endParaRPr lang="nl-NL"/>
          </a:p>
        </p:txBody>
      </p:sp>
    </p:spTree>
    <p:extLst>
      <p:ext uri="{BB962C8B-B14F-4D97-AF65-F5344CB8AC3E}">
        <p14:creationId xmlns:p14="http://schemas.microsoft.com/office/powerpoint/2010/main" val="2693846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17BEE3B-0EFB-4408-AE74-FD59C7606024}" type="slidenum">
              <a:rPr lang="nl-NL" smtClean="0"/>
              <a:t>26</a:t>
            </a:fld>
            <a:endParaRPr lang="nl-NL"/>
          </a:p>
        </p:txBody>
      </p:sp>
    </p:spTree>
    <p:extLst>
      <p:ext uri="{BB962C8B-B14F-4D97-AF65-F5344CB8AC3E}">
        <p14:creationId xmlns:p14="http://schemas.microsoft.com/office/powerpoint/2010/main" val="1633006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15BD3654-9A79-4B47-9CF7-D6BAF450FCC7}" type="slidenum">
              <a:rPr lang="nl-NL" smtClean="0"/>
              <a:t>2</a:t>
            </a:fld>
            <a:endParaRPr lang="nl-NL"/>
          </a:p>
        </p:txBody>
      </p:sp>
    </p:spTree>
    <p:extLst>
      <p:ext uri="{BB962C8B-B14F-4D97-AF65-F5344CB8AC3E}">
        <p14:creationId xmlns:p14="http://schemas.microsoft.com/office/powerpoint/2010/main" val="1658931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3</a:t>
            </a:fld>
            <a:endParaRPr lang="nl-NL"/>
          </a:p>
        </p:txBody>
      </p:sp>
    </p:spTree>
    <p:extLst>
      <p:ext uri="{BB962C8B-B14F-4D97-AF65-F5344CB8AC3E}">
        <p14:creationId xmlns:p14="http://schemas.microsoft.com/office/powerpoint/2010/main" val="4069391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Geeft een korte toelichting en vraag naar de mening van de groep. Laat de studenten</a:t>
            </a:r>
            <a:r>
              <a:rPr lang="nl-NL" sz="1200" kern="1200" baseline="0" dirty="0">
                <a:solidFill>
                  <a:schemeClr val="tx1"/>
                </a:solidFill>
                <a:effectLst/>
                <a:latin typeface="+mn-lt"/>
                <a:ea typeface="+mn-ea"/>
                <a:cs typeface="+mn-cs"/>
              </a:rPr>
              <a:t> kort op elkaar reageren.</a:t>
            </a:r>
            <a:endParaRPr lang="nl-NL" dirty="0"/>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6</a:t>
            </a:fld>
            <a:endParaRPr lang="nl-NL"/>
          </a:p>
        </p:txBody>
      </p:sp>
    </p:spTree>
    <p:extLst>
      <p:ext uri="{BB962C8B-B14F-4D97-AF65-F5344CB8AC3E}">
        <p14:creationId xmlns:p14="http://schemas.microsoft.com/office/powerpoint/2010/main" val="608852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De basis voor een goede docent is de vaardigheid om de content te matchen met de juiste didactiek (</a:t>
            </a:r>
            <a:r>
              <a:rPr lang="nl-NL" sz="1200" kern="1200" dirty="0" err="1">
                <a:solidFill>
                  <a:schemeClr val="tx1"/>
                </a:solidFill>
                <a:effectLst/>
                <a:latin typeface="+mn-lt"/>
                <a:ea typeface="+mn-ea"/>
                <a:cs typeface="+mn-cs"/>
              </a:rPr>
              <a:t>Shulman</a:t>
            </a:r>
            <a:r>
              <a:rPr lang="nl-NL" sz="1200" kern="1200" dirty="0">
                <a:solidFill>
                  <a:schemeClr val="tx1"/>
                </a:solidFill>
                <a:effectLst/>
                <a:latin typeface="+mn-lt"/>
                <a:ea typeface="+mn-ea"/>
                <a:cs typeface="+mn-cs"/>
              </a:rPr>
              <a:t>, 1987).</a:t>
            </a:r>
            <a:endParaRPr lang="nl-NL" dirty="0"/>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14</a:t>
            </a:fld>
            <a:endParaRPr lang="nl-NL"/>
          </a:p>
        </p:txBody>
      </p:sp>
    </p:spTree>
    <p:extLst>
      <p:ext uri="{BB962C8B-B14F-4D97-AF65-F5344CB8AC3E}">
        <p14:creationId xmlns:p14="http://schemas.microsoft.com/office/powerpoint/2010/main" val="784109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Een goede docent weet inhoud, didactiek en technologie zo te integreren, zodat deze elkaar versterken.</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15</a:t>
            </a:fld>
            <a:endParaRPr lang="nl-NL"/>
          </a:p>
        </p:txBody>
      </p:sp>
    </p:spTree>
    <p:extLst>
      <p:ext uri="{BB962C8B-B14F-4D97-AF65-F5344CB8AC3E}">
        <p14:creationId xmlns:p14="http://schemas.microsoft.com/office/powerpoint/2010/main" val="3541175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Bij online leren is er sprake van een afstand tussen de student en de docent. Deze afstand kan de kennisoverdracht in de weg staan: de ‘</a:t>
            </a:r>
            <a:r>
              <a:rPr lang="nl-NL" dirty="0" err="1"/>
              <a:t>transactional</a:t>
            </a:r>
            <a:r>
              <a:rPr lang="nl-NL" dirty="0"/>
              <a:t> </a:t>
            </a:r>
            <a:r>
              <a:rPr lang="nl-NL" dirty="0" err="1"/>
              <a:t>distance</a:t>
            </a:r>
            <a:r>
              <a:rPr lang="nl-NL" dirty="0"/>
              <a:t>’. Door binnen het ontwerp van de online activiteiten rekening te houden met deze afstand kan de afname in kennisoverdracht gemitigeerd worden. De drie aspecten die hier centraal in staan zijn: de structuur van de activiteiten, de mogelijkheid tot dialoog en de mate van autonomie van de lerende.</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16</a:t>
            </a:fld>
            <a:endParaRPr lang="nl-NL"/>
          </a:p>
        </p:txBody>
      </p:sp>
    </p:spTree>
    <p:extLst>
      <p:ext uri="{BB962C8B-B14F-4D97-AF65-F5344CB8AC3E}">
        <p14:creationId xmlns:p14="http://schemas.microsoft.com/office/powerpoint/2010/main" val="1827825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 Een model voor onderwijs dat de nadruk legt op goed ontwikkelde en zorgvuldig geplande lessen die zijn ontworpen rond kleine leerstappen en duidelijk gedefinieerde en voorgeschreven onderwijstaken.</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17</a:t>
            </a:fld>
            <a:endParaRPr lang="nl-NL"/>
          </a:p>
        </p:txBody>
      </p:sp>
    </p:spTree>
    <p:extLst>
      <p:ext uri="{BB962C8B-B14F-4D97-AF65-F5344CB8AC3E}">
        <p14:creationId xmlns:p14="http://schemas.microsoft.com/office/powerpoint/2010/main" val="705194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DI: Een model voor onderwijs dat de nadruk legt op goed ontwikkelde en zorgvuldig geplande lessen die zijn ontworpen rond kleine leerstappen en duidelijk gedefinieerde en voorgeschreven onderwijstaken.</a:t>
            </a:r>
          </a:p>
        </p:txBody>
      </p:sp>
      <p:sp>
        <p:nvSpPr>
          <p:cNvPr id="4" name="Tijdelijke aanduiding voor dianummer 3"/>
          <p:cNvSpPr>
            <a:spLocks noGrp="1"/>
          </p:cNvSpPr>
          <p:nvPr>
            <p:ph type="sldNum" sz="quarter" idx="10"/>
          </p:nvPr>
        </p:nvSpPr>
        <p:spPr/>
        <p:txBody>
          <a:bodyPr/>
          <a:lstStyle/>
          <a:p>
            <a:fld id="{217BEE3B-0EFB-4408-AE74-FD59C7606024}" type="slidenum">
              <a:rPr lang="nl-NL" smtClean="0"/>
              <a:t>18</a:t>
            </a:fld>
            <a:endParaRPr lang="nl-NL"/>
          </a:p>
        </p:txBody>
      </p:sp>
    </p:spTree>
    <p:extLst>
      <p:ext uri="{BB962C8B-B14F-4D97-AF65-F5344CB8AC3E}">
        <p14:creationId xmlns:p14="http://schemas.microsoft.com/office/powerpoint/2010/main" val="272239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13062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elblad_NL">
    <p:spTree>
      <p:nvGrpSpPr>
        <p:cNvPr id="1" name=""/>
        <p:cNvGrpSpPr/>
        <p:nvPr/>
      </p:nvGrpSpPr>
      <p:grpSpPr>
        <a:xfrm>
          <a:off x="0" y="0"/>
          <a:ext cx="0" cy="0"/>
          <a:chOff x="0" y="0"/>
          <a:chExt cx="0" cy="0"/>
        </a:xfrm>
      </p:grpSpPr>
      <p:pic>
        <p:nvPicPr>
          <p:cNvPr id="3" name="Afbeelding 2" descr="sheet breedbeeld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9" name="Tijdelijke aanduiding voor voettekst 5"/>
          <p:cNvSpPr>
            <a:spLocks noGrp="1"/>
          </p:cNvSpPr>
          <p:nvPr>
            <p:ph type="ftr" sz="quarter" idx="11"/>
          </p:nvPr>
        </p:nvSpPr>
        <p:spPr>
          <a:xfrm>
            <a:off x="2645832" y="4630341"/>
            <a:ext cx="4136854" cy="273844"/>
          </a:xfrm>
          <a:prstGeom prst="rect">
            <a:avLst/>
          </a:prstGeom>
        </p:spPr>
        <p:txBody>
          <a:bodyPr/>
          <a:lstStyle>
            <a:lvl1pPr>
              <a:defRPr>
                <a:solidFill>
                  <a:srgbClr val="FFFFFF"/>
                </a:solidFill>
              </a:defRPr>
            </a:lvl1pPr>
          </a:lstStyle>
          <a:p>
            <a:endParaRPr lang="nl-NL"/>
          </a:p>
        </p:txBody>
      </p:sp>
      <p:sp>
        <p:nvSpPr>
          <p:cNvPr id="10" name="Tijdelijke aanduiding voor dianummer 6"/>
          <p:cNvSpPr>
            <a:spLocks noGrp="1"/>
          </p:cNvSpPr>
          <p:nvPr>
            <p:ph type="sldNum" sz="quarter" idx="12"/>
          </p:nvPr>
        </p:nvSpPr>
        <p:spPr>
          <a:xfrm>
            <a:off x="6970292"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11" name="Titel 1"/>
          <p:cNvSpPr>
            <a:spLocks noGrp="1"/>
          </p:cNvSpPr>
          <p:nvPr>
            <p:ph type="title" hasCustomPrompt="1"/>
          </p:nvPr>
        </p:nvSpPr>
        <p:spPr>
          <a:xfrm>
            <a:off x="2645832" y="1065389"/>
            <a:ext cx="6108523" cy="2476500"/>
          </a:xfrm>
        </p:spPr>
        <p:txBody>
          <a:bodyPr anchor="t"/>
          <a:lstStyle>
            <a:lvl1pPr>
              <a:defRPr sz="3200" baseline="0">
                <a:solidFill>
                  <a:srgbClr val="FFFFFF"/>
                </a:solidFill>
              </a:defRPr>
            </a:lvl1pPr>
          </a:lstStyle>
          <a:p>
            <a:r>
              <a:rPr lang="nl-NL" dirty="0"/>
              <a:t>Titel van presentatie bewerken</a:t>
            </a:r>
          </a:p>
        </p:txBody>
      </p:sp>
    </p:spTree>
    <p:extLst>
      <p:ext uri="{BB962C8B-B14F-4D97-AF65-F5344CB8AC3E}">
        <p14:creationId xmlns:p14="http://schemas.microsoft.com/office/powerpoint/2010/main" val="3480479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idx="1" hasCustomPrompt="1"/>
          </p:nvPr>
        </p:nvSpPr>
        <p:spPr/>
        <p:txBody>
          <a:bodyPr/>
          <a:lstStyle>
            <a:lvl1pPr>
              <a:defRPr sz="2400">
                <a:latin typeface="Arial"/>
                <a:cs typeface="Arial"/>
              </a:defRPr>
            </a:lvl1pPr>
            <a:lvl2pPr>
              <a:defRPr sz="2000"/>
            </a:lvl2pPr>
          </a:lstStyle>
          <a:p>
            <a:pPr lvl="0"/>
            <a:r>
              <a:rPr lang="nl-NL" dirty="0"/>
              <a:t>Klik om de tekststijl van het sjabloon te bewerken</a:t>
            </a:r>
          </a:p>
          <a:p>
            <a:pPr lvl="1"/>
            <a:r>
              <a:rPr lang="nl-NL" dirty="0"/>
              <a:t>Tweede niveau</a:t>
            </a:r>
          </a:p>
        </p:txBody>
      </p:sp>
      <p:sp>
        <p:nvSpPr>
          <p:cNvPr id="7"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8"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13062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457200" y="1200151"/>
            <a:ext cx="4038600"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p:txBody>
      </p:sp>
      <p:sp>
        <p:nvSpPr>
          <p:cNvPr id="4" name="Tijdelijke aanduiding voor inhoud 3"/>
          <p:cNvSpPr>
            <a:spLocks noGrp="1"/>
          </p:cNvSpPr>
          <p:nvPr>
            <p:ph sz="half" idx="2"/>
          </p:nvPr>
        </p:nvSpPr>
        <p:spPr>
          <a:xfrm>
            <a:off x="4648200" y="1200150"/>
            <a:ext cx="4038600"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p:txBody>
      </p:sp>
      <p:sp>
        <p:nvSpPr>
          <p:cNvPr id="8" name="Tijdelijke aanduiding voor voettekst 4"/>
          <p:cNvSpPr>
            <a:spLocks noGrp="1"/>
          </p:cNvSpPr>
          <p:nvPr>
            <p:ph type="ftr" sz="quarter" idx="11"/>
          </p:nvPr>
        </p:nvSpPr>
        <p:spPr>
          <a:xfrm>
            <a:off x="1912139" y="4630341"/>
            <a:ext cx="4870548"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2980278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rmAutofit/>
          </a:bodyPr>
          <a:lstStyle>
            <a:lvl1pPr>
              <a:defRPr sz="2800"/>
            </a:lvl1pPr>
          </a:lstStyle>
          <a:p>
            <a:r>
              <a:rPr lang="nl-NL" dirty="0"/>
              <a:t>Titel </a:t>
            </a:r>
            <a:r>
              <a:rPr lang="nl-NL" dirty="0" err="1"/>
              <a:t>volgblad</a:t>
            </a:r>
            <a:r>
              <a:rPr lang="nl-NL" dirty="0"/>
              <a:t> </a:t>
            </a:r>
            <a:r>
              <a:rPr lang="nl-NL" dirty="0" err="1"/>
              <a:t>Arial</a:t>
            </a:r>
            <a:r>
              <a:rPr lang="nl-NL" dirty="0"/>
              <a:t> 28pt</a:t>
            </a:r>
          </a:p>
        </p:txBody>
      </p:sp>
      <p:sp>
        <p:nvSpPr>
          <p:cNvPr id="4" name="Tijdelijke aanduiding voor inhoud 3"/>
          <p:cNvSpPr>
            <a:spLocks noGrp="1"/>
          </p:cNvSpPr>
          <p:nvPr>
            <p:ph sz="half" idx="2"/>
          </p:nvPr>
        </p:nvSpPr>
        <p:spPr>
          <a:xfrm>
            <a:off x="457200" y="1285598"/>
            <a:ext cx="4040188"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p:txBody>
      </p:sp>
      <p:sp>
        <p:nvSpPr>
          <p:cNvPr id="6" name="Tijdelijke aanduiding voor inhoud 5"/>
          <p:cNvSpPr>
            <a:spLocks noGrp="1"/>
          </p:cNvSpPr>
          <p:nvPr>
            <p:ph sz="quarter" idx="4"/>
          </p:nvPr>
        </p:nvSpPr>
        <p:spPr>
          <a:xfrm>
            <a:off x="4645025" y="1285598"/>
            <a:ext cx="4041775" cy="2962275"/>
          </a:xfrm>
        </p:spPr>
        <p:txBody>
          <a:bodyPr>
            <a:normAutofit/>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dirty="0"/>
              <a:t>Klik om de tekststijl van het model te bewerken</a:t>
            </a:r>
          </a:p>
        </p:txBody>
      </p:sp>
      <p:sp>
        <p:nvSpPr>
          <p:cNvPr id="7" name="Tijdelijke aanduiding voor datum 6"/>
          <p:cNvSpPr>
            <a:spLocks noGrp="1"/>
          </p:cNvSpPr>
          <p:nvPr>
            <p:ph type="dt" sz="half" idx="10"/>
          </p:nvPr>
        </p:nvSpPr>
        <p:spPr>
          <a:xfrm>
            <a:off x="457200" y="4767263"/>
            <a:ext cx="2133600" cy="274637"/>
          </a:xfrm>
          <a:prstGeom prst="rect">
            <a:avLst/>
          </a:prstGeom>
        </p:spPr>
        <p:txBody>
          <a:bodyPr/>
          <a:lstStyle/>
          <a:p>
            <a:fld id="{4ED2B493-C1EE-714C-B8A9-F38F4D8CE6E7}" type="datetimeFigureOut">
              <a:rPr lang="nl-NL" smtClean="0"/>
              <a:t>20-11-2020</a:t>
            </a:fld>
            <a:endParaRPr lang="nl-NL" dirty="0"/>
          </a:p>
        </p:txBody>
      </p:sp>
      <p:sp>
        <p:nvSpPr>
          <p:cNvPr id="8" name="Tijdelijke aanduiding voor voettekst 7"/>
          <p:cNvSpPr>
            <a:spLocks noGrp="1"/>
          </p:cNvSpPr>
          <p:nvPr>
            <p:ph type="ftr" sz="quarter" idx="11"/>
          </p:nvPr>
        </p:nvSpPr>
        <p:spPr>
          <a:xfrm>
            <a:off x="1738642" y="4767263"/>
            <a:ext cx="4281158" cy="274637"/>
          </a:xfrm>
          <a:prstGeom prst="rect">
            <a:avLst/>
          </a:prstGeom>
        </p:spPr>
        <p:txBody>
          <a:bodyPr/>
          <a:lstStyle/>
          <a:p>
            <a:endParaRPr lang="nl-NL"/>
          </a:p>
        </p:txBody>
      </p:sp>
      <p:sp>
        <p:nvSpPr>
          <p:cNvPr id="9" name="Tijdelijke aanduiding voor dianummer 8"/>
          <p:cNvSpPr>
            <a:spLocks noGrp="1"/>
          </p:cNvSpPr>
          <p:nvPr>
            <p:ph type="sldNum" sz="quarter" idx="12"/>
          </p:nvPr>
        </p:nvSpPr>
        <p:spPr>
          <a:xfrm>
            <a:off x="6553200" y="4767263"/>
            <a:ext cx="1610267" cy="274637"/>
          </a:xfrm>
          <a:prstGeom prst="rect">
            <a:avLst/>
          </a:prstGeom>
        </p:spPr>
        <p:txBody>
          <a:bodyPr/>
          <a:lstStyle/>
          <a:p>
            <a:fld id="{F3BC6476-EA18-C04A-BD06-B622CA55CE7C}" type="slidenum">
              <a:rPr lang="nl-NL" smtClean="0"/>
              <a:t>‹nr.›</a:t>
            </a:fld>
            <a:endParaRPr lang="nl-NL"/>
          </a:p>
        </p:txBody>
      </p:sp>
    </p:spTree>
    <p:extLst>
      <p:ext uri="{BB962C8B-B14F-4D97-AF65-F5344CB8AC3E}">
        <p14:creationId xmlns:p14="http://schemas.microsoft.com/office/powerpoint/2010/main" val="3578157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3600450"/>
            <a:ext cx="5486400" cy="425450"/>
          </a:xfrm>
        </p:spPr>
        <p:txBody>
          <a:bodyPr anchor="b">
            <a:noAutofit/>
          </a:bodyPr>
          <a:lstStyle>
            <a:lvl1pPr algn="l">
              <a:defRPr sz="2000" b="1"/>
            </a:lvl1pPr>
          </a:lstStyle>
          <a:p>
            <a:r>
              <a:rPr lang="nl-NL" dirty="0"/>
              <a:t>Titelstijl van model bewerken</a:t>
            </a:r>
          </a:p>
        </p:txBody>
      </p:sp>
      <p:sp>
        <p:nvSpPr>
          <p:cNvPr id="3" name="Tijdelijke aanduiding voor afbeelding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dirty="0"/>
              <a:t>Klik om de tekststijl van het model te bewerken</a:t>
            </a:r>
          </a:p>
        </p:txBody>
      </p:sp>
    </p:spTree>
    <p:extLst>
      <p:ext uri="{BB962C8B-B14F-4D97-AF65-F5344CB8AC3E}">
        <p14:creationId xmlns:p14="http://schemas.microsoft.com/office/powerpoint/2010/main" val="3220939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elblad_NL">
    <p:spTree>
      <p:nvGrpSpPr>
        <p:cNvPr id="1" name=""/>
        <p:cNvGrpSpPr/>
        <p:nvPr/>
      </p:nvGrpSpPr>
      <p:grpSpPr>
        <a:xfrm>
          <a:off x="0" y="0"/>
          <a:ext cx="0" cy="0"/>
          <a:chOff x="0" y="0"/>
          <a:chExt cx="0" cy="0"/>
        </a:xfrm>
      </p:grpSpPr>
      <p:pic>
        <p:nvPicPr>
          <p:cNvPr id="3" name="Afbeelding 2" descr="sheet breedbeeld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9" name="Tijdelijke aanduiding voor voettekst 5"/>
          <p:cNvSpPr>
            <a:spLocks noGrp="1"/>
          </p:cNvSpPr>
          <p:nvPr>
            <p:ph type="ftr" sz="quarter" idx="11"/>
          </p:nvPr>
        </p:nvSpPr>
        <p:spPr>
          <a:xfrm>
            <a:off x="2645832" y="4630341"/>
            <a:ext cx="4136854" cy="273844"/>
          </a:xfrm>
          <a:prstGeom prst="rect">
            <a:avLst/>
          </a:prstGeom>
        </p:spPr>
        <p:txBody>
          <a:bodyPr/>
          <a:lstStyle>
            <a:lvl1pPr>
              <a:defRPr>
                <a:solidFill>
                  <a:srgbClr val="FFFFFF"/>
                </a:solidFill>
              </a:defRPr>
            </a:lvl1pPr>
          </a:lstStyle>
          <a:p>
            <a:endParaRPr lang="nl-NL"/>
          </a:p>
        </p:txBody>
      </p:sp>
      <p:sp>
        <p:nvSpPr>
          <p:cNvPr id="10" name="Tijdelijke aanduiding voor dianummer 6"/>
          <p:cNvSpPr>
            <a:spLocks noGrp="1"/>
          </p:cNvSpPr>
          <p:nvPr>
            <p:ph type="sldNum" sz="quarter" idx="12"/>
          </p:nvPr>
        </p:nvSpPr>
        <p:spPr>
          <a:xfrm>
            <a:off x="6970292" y="4641986"/>
            <a:ext cx="829797" cy="273844"/>
          </a:xfrm>
          <a:prstGeom prst="rect">
            <a:avLst/>
          </a:prstGeom>
        </p:spPr>
        <p:txBody>
          <a:bodyPr/>
          <a:lstStyle>
            <a:lvl1pPr>
              <a:defRPr>
                <a:solidFill>
                  <a:srgbClr val="FFFFFF"/>
                </a:solidFill>
              </a:defRPr>
            </a:lvl1pPr>
          </a:lstStyle>
          <a:p>
            <a:fld id="{CC1A7FFB-7E9A-E347-8F80-8E2C647B3625}" type="slidenum">
              <a:rPr lang="nl-NL"/>
              <a:pPr/>
              <a:t>‹nr.›</a:t>
            </a:fld>
            <a:endParaRPr lang="nl-NL"/>
          </a:p>
        </p:txBody>
      </p:sp>
      <p:sp>
        <p:nvSpPr>
          <p:cNvPr id="11" name="Titel 1"/>
          <p:cNvSpPr>
            <a:spLocks noGrp="1"/>
          </p:cNvSpPr>
          <p:nvPr>
            <p:ph type="title" hasCustomPrompt="1"/>
          </p:nvPr>
        </p:nvSpPr>
        <p:spPr>
          <a:xfrm>
            <a:off x="2645832" y="1065389"/>
            <a:ext cx="6108523" cy="2476500"/>
          </a:xfrm>
        </p:spPr>
        <p:txBody>
          <a:bodyPr anchor="t"/>
          <a:lstStyle>
            <a:lvl1pPr>
              <a:defRPr sz="3200" baseline="0">
                <a:solidFill>
                  <a:srgbClr val="FFFFFF"/>
                </a:solidFill>
              </a:defRPr>
            </a:lvl1pPr>
          </a:lstStyle>
          <a:p>
            <a:r>
              <a:rPr lang="nl-NL" dirty="0"/>
              <a:t>Titel van presentatie bewerken</a:t>
            </a:r>
          </a:p>
        </p:txBody>
      </p:sp>
    </p:spTree>
    <p:extLst>
      <p:ext uri="{BB962C8B-B14F-4D97-AF65-F5344CB8AC3E}">
        <p14:creationId xmlns:p14="http://schemas.microsoft.com/office/powerpoint/2010/main" val="348047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ee objecten">
    <p:spTree>
      <p:nvGrpSpPr>
        <p:cNvPr id="1" name=""/>
        <p:cNvGrpSpPr/>
        <p:nvPr/>
      </p:nvGrpSpPr>
      <p:grpSpPr>
        <a:xfrm>
          <a:off x="0" y="0"/>
          <a:ext cx="0" cy="0"/>
          <a:chOff x="0" y="0"/>
          <a:chExt cx="0" cy="0"/>
        </a:xfrm>
      </p:grpSpPr>
      <p:pic>
        <p:nvPicPr>
          <p:cNvPr id="7" name="Afbeelding 6" descr="sheet breedbeeld PPT-7.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2" name="Titel 1"/>
          <p:cNvSpPr>
            <a:spLocks noGrp="1"/>
          </p:cNvSpPr>
          <p:nvPr>
            <p:ph type="title" hasCustomPrompt="1"/>
          </p:nvPr>
        </p:nvSpPr>
        <p:spPr>
          <a:xfrm>
            <a:off x="2524362" y="206375"/>
            <a:ext cx="6162437" cy="857250"/>
          </a:xfrm>
        </p:spPr>
        <p:txBody>
          <a:bodyPr>
            <a:normAutofit/>
          </a:bodyPr>
          <a:lstStyle>
            <a:lvl1pPr>
              <a:defRPr sz="2800">
                <a:solidFill>
                  <a:schemeClr val="bg1"/>
                </a:solidFill>
              </a:defRPr>
            </a:lvl1pPr>
          </a:lstStyle>
          <a:p>
            <a:r>
              <a:rPr lang="nl-NL" dirty="0"/>
              <a:t>Titel </a:t>
            </a:r>
            <a:r>
              <a:rPr lang="nl-NL" dirty="0" err="1"/>
              <a:t>volgblad</a:t>
            </a:r>
            <a:r>
              <a:rPr lang="nl-NL" dirty="0"/>
              <a:t> </a:t>
            </a:r>
            <a:r>
              <a:rPr lang="nl-NL" dirty="0" err="1"/>
              <a:t>Arial</a:t>
            </a:r>
            <a:r>
              <a:rPr lang="nl-NL" dirty="0"/>
              <a:t> 28pt</a:t>
            </a:r>
          </a:p>
        </p:txBody>
      </p:sp>
      <p:sp>
        <p:nvSpPr>
          <p:cNvPr id="3" name="Tijdelijke aanduiding voor inhoud 2"/>
          <p:cNvSpPr>
            <a:spLocks noGrp="1"/>
          </p:cNvSpPr>
          <p:nvPr>
            <p:ph sz="half" idx="1"/>
          </p:nvPr>
        </p:nvSpPr>
        <p:spPr>
          <a:xfrm>
            <a:off x="2524361" y="1200151"/>
            <a:ext cx="3007423" cy="2894954"/>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p:txBody>
      </p:sp>
      <p:sp>
        <p:nvSpPr>
          <p:cNvPr id="4" name="Tijdelijke aanduiding voor inhoud 3"/>
          <p:cNvSpPr>
            <a:spLocks noGrp="1"/>
          </p:cNvSpPr>
          <p:nvPr>
            <p:ph sz="half" idx="2"/>
          </p:nvPr>
        </p:nvSpPr>
        <p:spPr>
          <a:xfrm>
            <a:off x="5664235" y="1200150"/>
            <a:ext cx="3022565" cy="2894955"/>
          </a:xfrm>
        </p:spPr>
        <p:txBody>
          <a:bodyPr>
            <a:normAutofit/>
          </a:bodyPr>
          <a:lstStyle>
            <a:lvl1pPr>
              <a:defRPr sz="2000">
                <a:latin typeface="Arial"/>
                <a:cs typeface="Arial"/>
              </a:defRPr>
            </a:lvl1pPr>
            <a:lvl2pPr>
              <a:defRPr sz="1800">
                <a:latin typeface="Arial"/>
                <a:cs typeface="Arial"/>
              </a:defRPr>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dirty="0"/>
              <a:t>Klik om de tekststijl van het model te bewerken</a:t>
            </a:r>
          </a:p>
          <a:p>
            <a:pPr lvl="1"/>
            <a:r>
              <a:rPr lang="nl-NL" dirty="0"/>
              <a:t>Tweede niveau</a:t>
            </a:r>
          </a:p>
        </p:txBody>
      </p:sp>
      <p:sp>
        <p:nvSpPr>
          <p:cNvPr id="8" name="Tijdelijke aanduiding voor voettekst 4"/>
          <p:cNvSpPr>
            <a:spLocks noGrp="1"/>
          </p:cNvSpPr>
          <p:nvPr>
            <p:ph type="ftr" sz="quarter" idx="11"/>
          </p:nvPr>
        </p:nvSpPr>
        <p:spPr>
          <a:xfrm>
            <a:off x="2524361" y="4630341"/>
            <a:ext cx="4258325" cy="273844"/>
          </a:xfrm>
          <a:prstGeom prst="rect">
            <a:avLst/>
          </a:prstGeom>
        </p:spPr>
        <p:txBody>
          <a:bodyPr/>
          <a:lstStyle/>
          <a:p>
            <a:endParaRPr lang="nl-NL" dirty="0"/>
          </a:p>
        </p:txBody>
      </p:sp>
      <p:sp>
        <p:nvSpPr>
          <p:cNvPr id="9" name="Tijdelijke aanduiding voor dianummer 5"/>
          <p:cNvSpPr>
            <a:spLocks noGrp="1"/>
          </p:cNvSpPr>
          <p:nvPr>
            <p:ph type="sldNum" sz="quarter" idx="12"/>
          </p:nvPr>
        </p:nvSpPr>
        <p:spPr>
          <a:xfrm>
            <a:off x="6970292" y="4641986"/>
            <a:ext cx="829797" cy="273844"/>
          </a:xfrm>
          <a:prstGeom prst="rect">
            <a:avLst/>
          </a:prstGeom>
        </p:spPr>
        <p:txBody>
          <a:bodyPr/>
          <a:lstStyle/>
          <a:p>
            <a:fld id="{CC1A7FFB-7E9A-E347-8F80-8E2C647B3625}" type="slidenum">
              <a:rPr lang="nl-NL"/>
              <a:t>‹nr.›</a:t>
            </a:fld>
            <a:endParaRPr lang="nl-NL"/>
          </a:p>
        </p:txBody>
      </p:sp>
    </p:spTree>
    <p:extLst>
      <p:ext uri="{BB962C8B-B14F-4D97-AF65-F5344CB8AC3E}">
        <p14:creationId xmlns:p14="http://schemas.microsoft.com/office/powerpoint/2010/main" val="437370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elpagina">
    <p:spTree>
      <p:nvGrpSpPr>
        <p:cNvPr id="1" name=""/>
        <p:cNvGrpSpPr/>
        <p:nvPr/>
      </p:nvGrpSpPr>
      <p:grpSpPr>
        <a:xfrm>
          <a:off x="0" y="0"/>
          <a:ext cx="0" cy="0"/>
          <a:chOff x="0" y="0"/>
          <a:chExt cx="0" cy="0"/>
        </a:xfrm>
      </p:grpSpPr>
      <p:pic>
        <p:nvPicPr>
          <p:cNvPr id="5" name="Afbeelding 4" descr="ppt-eerstesheet_NL_vindiap.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2906"/>
          </a:xfrm>
          <a:prstGeom prst="rect">
            <a:avLst/>
          </a:prstGeom>
        </p:spPr>
      </p:pic>
      <p:sp>
        <p:nvSpPr>
          <p:cNvPr id="2" name="Titel 1"/>
          <p:cNvSpPr>
            <a:spLocks noGrp="1"/>
          </p:cNvSpPr>
          <p:nvPr>
            <p:ph type="title"/>
          </p:nvPr>
        </p:nvSpPr>
        <p:spPr>
          <a:xfrm>
            <a:off x="611560" y="1491630"/>
            <a:ext cx="8075240" cy="3080928"/>
          </a:xfrm>
        </p:spPr>
        <p:txBody>
          <a:bodyPr/>
          <a:lstStyle>
            <a:lvl1pPr>
              <a:defRPr>
                <a:solidFill>
                  <a:schemeClr val="bg1"/>
                </a:solidFill>
              </a:defRPr>
            </a:lvl1pPr>
          </a:lstStyle>
          <a:p>
            <a:r>
              <a:rPr lang="nl-NL"/>
              <a:t>Klik om de stijl te bewerken</a:t>
            </a:r>
            <a:endParaRPr lang="nl-NL" dirty="0"/>
          </a:p>
        </p:txBody>
      </p:sp>
    </p:spTree>
    <p:extLst>
      <p:ext uri="{BB962C8B-B14F-4D97-AF65-F5344CB8AC3E}">
        <p14:creationId xmlns:p14="http://schemas.microsoft.com/office/powerpoint/2010/main" val="406455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en tekstdia">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voettekst 4"/>
          <p:cNvSpPr>
            <a:spLocks noGrp="1"/>
          </p:cNvSpPr>
          <p:nvPr>
            <p:ph type="ftr" sz="quarter" idx="3"/>
          </p:nvPr>
        </p:nvSpPr>
        <p:spPr>
          <a:xfrm>
            <a:off x="1835696" y="4785996"/>
            <a:ext cx="6336704" cy="273844"/>
          </a:xfrm>
          <a:prstGeom prst="rect">
            <a:avLst/>
          </a:prstGeom>
        </p:spPr>
        <p:txBody>
          <a:bodyPr vert="horz" lIns="91440" tIns="45720" rIns="91440" bIns="45720" rtlCol="0" anchor="ctr"/>
          <a:lstStyle>
            <a:lvl1pPr algn="l">
              <a:defRPr sz="1200">
                <a:solidFill>
                  <a:schemeClr val="tx1">
                    <a:tint val="75000"/>
                  </a:schemeClr>
                </a:solidFill>
                <a:latin typeface="Fontys Frutiger"/>
              </a:defRPr>
            </a:lvl1pPr>
          </a:lstStyle>
          <a:p>
            <a:endParaRPr lang="nl-NL" dirty="0"/>
          </a:p>
        </p:txBody>
      </p:sp>
      <p:sp>
        <p:nvSpPr>
          <p:cNvPr id="8" name="Tijdelijke aanduiding voor dianummer 5"/>
          <p:cNvSpPr>
            <a:spLocks noGrp="1"/>
          </p:cNvSpPr>
          <p:nvPr>
            <p:ph type="sldNum" sz="quarter" idx="4"/>
          </p:nvPr>
        </p:nvSpPr>
        <p:spPr>
          <a:xfrm>
            <a:off x="8172400" y="4785996"/>
            <a:ext cx="514400" cy="273844"/>
          </a:xfrm>
          <a:prstGeom prst="rect">
            <a:avLst/>
          </a:prstGeom>
        </p:spPr>
        <p:txBody>
          <a:bodyPr vert="horz" lIns="91440" tIns="45720" rIns="91440" bIns="45720" rtlCol="0" anchor="ctr"/>
          <a:lstStyle>
            <a:lvl1pPr algn="r">
              <a:defRPr sz="1200">
                <a:solidFill>
                  <a:schemeClr val="tx1">
                    <a:tint val="75000"/>
                  </a:schemeClr>
                </a:solidFill>
                <a:latin typeface="Fontys Frutiger"/>
              </a:defRPr>
            </a:lvl1pPr>
          </a:lstStyle>
          <a:p>
            <a:fld id="{CC1A7FFB-7E9A-E347-8F80-8E2C647B3625}" type="slidenum">
              <a:rPr lang="nl-NL" smtClean="0"/>
              <a:pPr/>
              <a:t>‹nr.›</a:t>
            </a:fld>
            <a:endParaRPr lang="nl-NL" dirty="0"/>
          </a:p>
        </p:txBody>
      </p:sp>
      <p:sp>
        <p:nvSpPr>
          <p:cNvPr id="4" name="Titel 3"/>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75699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kstdia">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533400" y="573528"/>
            <a:ext cx="8143056" cy="35564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voettekst 4"/>
          <p:cNvSpPr>
            <a:spLocks noGrp="1"/>
          </p:cNvSpPr>
          <p:nvPr>
            <p:ph type="ftr" sz="quarter" idx="3"/>
          </p:nvPr>
        </p:nvSpPr>
        <p:spPr>
          <a:xfrm>
            <a:off x="1835696" y="4785996"/>
            <a:ext cx="6336704" cy="273844"/>
          </a:xfrm>
          <a:prstGeom prst="rect">
            <a:avLst/>
          </a:prstGeom>
        </p:spPr>
        <p:txBody>
          <a:bodyPr vert="horz" lIns="91440" tIns="45720" rIns="91440" bIns="45720" rtlCol="0" anchor="ctr"/>
          <a:lstStyle>
            <a:lvl1pPr algn="l">
              <a:defRPr sz="1200">
                <a:solidFill>
                  <a:schemeClr val="tx1">
                    <a:tint val="75000"/>
                  </a:schemeClr>
                </a:solidFill>
                <a:latin typeface="Fontys Frutiger"/>
              </a:defRPr>
            </a:lvl1pPr>
          </a:lstStyle>
          <a:p>
            <a:endParaRPr lang="nl-NL" dirty="0"/>
          </a:p>
        </p:txBody>
      </p:sp>
      <p:sp>
        <p:nvSpPr>
          <p:cNvPr id="9" name="Tijdelijke aanduiding voor dianummer 5"/>
          <p:cNvSpPr>
            <a:spLocks noGrp="1"/>
          </p:cNvSpPr>
          <p:nvPr>
            <p:ph type="sldNum" sz="quarter" idx="4"/>
          </p:nvPr>
        </p:nvSpPr>
        <p:spPr>
          <a:xfrm>
            <a:off x="8172400" y="4785996"/>
            <a:ext cx="514400" cy="273844"/>
          </a:xfrm>
          <a:prstGeom prst="rect">
            <a:avLst/>
          </a:prstGeom>
        </p:spPr>
        <p:txBody>
          <a:bodyPr vert="horz" lIns="91440" tIns="45720" rIns="91440" bIns="45720" rtlCol="0" anchor="ctr"/>
          <a:lstStyle>
            <a:lvl1pPr algn="r">
              <a:defRPr sz="1200">
                <a:solidFill>
                  <a:schemeClr val="tx1">
                    <a:tint val="75000"/>
                  </a:schemeClr>
                </a:solidFill>
                <a:latin typeface="Fontys Frutiger"/>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5673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9.xml"/><Relationship Id="rId7" Type="http://schemas.openxmlformats.org/officeDocument/2006/relationships/image" Target="../media/image3.jpe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Afbeelding 6" descr="sheet breedbeeld PPT-5.jp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2" name="Tijdelijke aanduiding voor titel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nl-NL" dirty="0"/>
              <a:t>Titel van presentatie, </a:t>
            </a:r>
            <a:r>
              <a:rPr lang="nl-NL" dirty="0" err="1"/>
              <a:t>Arial</a:t>
            </a:r>
            <a:r>
              <a:rPr lang="nl-NL" dirty="0"/>
              <a:t> 32pt</a:t>
            </a:r>
          </a:p>
        </p:txBody>
      </p:sp>
      <p:sp>
        <p:nvSpPr>
          <p:cNvPr id="3" name="Tijdelijke aanduiding voor tekst 2"/>
          <p:cNvSpPr>
            <a:spLocks noGrp="1"/>
          </p:cNvSpPr>
          <p:nvPr>
            <p:ph type="body" idx="1"/>
          </p:nvPr>
        </p:nvSpPr>
        <p:spPr>
          <a:xfrm>
            <a:off x="457200" y="1200151"/>
            <a:ext cx="8229600" cy="2874582"/>
          </a:xfrm>
          <a:prstGeom prst="rect">
            <a:avLst/>
          </a:prstGeom>
        </p:spPr>
        <p:txBody>
          <a:bodyPr vert="horz" lIns="91440" tIns="45720" rIns="91440" bIns="45720" rtlCol="0">
            <a:normAutofit/>
          </a:bodyPr>
          <a:lstStyle/>
          <a:p>
            <a:pPr lvl="0"/>
            <a:r>
              <a:rPr lang="nl-NL" dirty="0"/>
              <a:t>Klik om de tekststijl van het sjabloon te bewerken</a:t>
            </a:r>
          </a:p>
        </p:txBody>
      </p:sp>
      <p:sp>
        <p:nvSpPr>
          <p:cNvPr id="10" name="Tijdelijke aanduiding voor voettekst 4"/>
          <p:cNvSpPr>
            <a:spLocks noGrp="1"/>
          </p:cNvSpPr>
          <p:nvPr>
            <p:ph type="ftr" sz="quarter" idx="3"/>
          </p:nvPr>
        </p:nvSpPr>
        <p:spPr>
          <a:xfrm>
            <a:off x="1912139" y="4630341"/>
            <a:ext cx="4870548" cy="273844"/>
          </a:xfrm>
          <a:prstGeom prst="rect">
            <a:avLst/>
          </a:prstGeom>
        </p:spPr>
        <p:txBody>
          <a:bodyPr vert="horz" lIns="91440" tIns="45720" rIns="91440" bIns="45720" rtlCol="0" anchor="ctr"/>
          <a:lstStyle>
            <a:lvl1pPr algn="ctr">
              <a:defRPr sz="1200">
                <a:solidFill>
                  <a:schemeClr val="tx1">
                    <a:tint val="75000"/>
                  </a:schemeClr>
                </a:solidFill>
                <a:latin typeface="Arial"/>
                <a:cs typeface="Arial"/>
              </a:defRPr>
            </a:lvl1pPr>
          </a:lstStyle>
          <a:p>
            <a:endParaRPr lang="nl-NL" dirty="0"/>
          </a:p>
        </p:txBody>
      </p:sp>
      <p:sp>
        <p:nvSpPr>
          <p:cNvPr id="11" name="Tijdelijke aanduiding voor dianummer 5"/>
          <p:cNvSpPr>
            <a:spLocks noGrp="1"/>
          </p:cNvSpPr>
          <p:nvPr>
            <p:ph type="sldNum" sz="quarter" idx="4"/>
          </p:nvPr>
        </p:nvSpPr>
        <p:spPr>
          <a:xfrm>
            <a:off x="6970292" y="4641986"/>
            <a:ext cx="829797" cy="273844"/>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CC1A7FFB-7E9A-E347-8F80-8E2C647B3625}" type="slidenum">
              <a:rPr lang="nl-NL" smtClean="0"/>
              <a:pPr/>
              <a:t>‹nr.›</a:t>
            </a:fld>
            <a:endParaRPr lang="nl-NL" dirty="0"/>
          </a:p>
        </p:txBody>
      </p:sp>
    </p:spTree>
    <p:extLst>
      <p:ext uri="{BB962C8B-B14F-4D97-AF65-F5344CB8AC3E}">
        <p14:creationId xmlns:p14="http://schemas.microsoft.com/office/powerpoint/2010/main" val="3299562382"/>
      </p:ext>
    </p:extLst>
  </p:cSld>
  <p:clrMap bg1="lt1" tx1="dk1" bg2="lt2" tx2="dk2" accent1="accent1" accent2="accent2" accent3="accent3" accent4="accent4" accent5="accent5" accent6="accent6" hlink="hlink" folHlink="folHlink"/>
  <p:sldLayoutIdLst>
    <p:sldLayoutId id="2147483823" r:id="rId1"/>
    <p:sldLayoutId id="2147483825" r:id="rId2"/>
    <p:sldLayoutId id="2147483826" r:id="rId3"/>
    <p:sldLayoutId id="2147483830" r:id="rId4"/>
    <p:sldLayoutId id="2147483831" r:id="rId5"/>
    <p:sldLayoutId id="2147483832" r:id="rId6"/>
  </p:sldLayoutIdLst>
  <p:txStyles>
    <p:titleStyle>
      <a:lvl1pPr algn="l" defTabSz="457200" rtl="0" eaLnBrk="1" latinLnBrk="0" hangingPunct="1">
        <a:spcBef>
          <a:spcPct val="0"/>
        </a:spcBef>
        <a:buNone/>
        <a:defRPr sz="3200" b="1" kern="1200" baseline="0">
          <a:solidFill>
            <a:srgbClr val="660066"/>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9731" name="Rectangle 3"/>
          <p:cNvSpPr>
            <a:spLocks noGrp="1" noChangeArrowheads="1"/>
          </p:cNvSpPr>
          <p:nvPr>
            <p:ph type="title"/>
          </p:nvPr>
        </p:nvSpPr>
        <p:spPr bwMode="auto">
          <a:xfrm>
            <a:off x="539552" y="411510"/>
            <a:ext cx="81534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err="1"/>
              <a:t>Titelstijl</a:t>
            </a:r>
            <a:r>
              <a:rPr lang="en-US" dirty="0"/>
              <a:t> van model </a:t>
            </a:r>
            <a:r>
              <a:rPr lang="en-US" dirty="0" err="1"/>
              <a:t>bewerken</a:t>
            </a:r>
            <a:endParaRPr lang="en-US" dirty="0"/>
          </a:p>
        </p:txBody>
      </p:sp>
      <p:sp>
        <p:nvSpPr>
          <p:cNvPr id="5" name="Tijdelijke aanduiding voor voettekst 4"/>
          <p:cNvSpPr>
            <a:spLocks noGrp="1"/>
          </p:cNvSpPr>
          <p:nvPr>
            <p:ph type="ftr" sz="quarter" idx="3"/>
          </p:nvPr>
        </p:nvSpPr>
        <p:spPr>
          <a:xfrm>
            <a:off x="1835696" y="4785996"/>
            <a:ext cx="6336704" cy="273844"/>
          </a:xfrm>
          <a:prstGeom prst="rect">
            <a:avLst/>
          </a:prstGeom>
        </p:spPr>
        <p:txBody>
          <a:bodyPr vert="horz" lIns="91440" tIns="45720" rIns="91440" bIns="45720" rtlCol="0" anchor="ctr"/>
          <a:lstStyle>
            <a:lvl1pPr algn="l">
              <a:defRPr sz="1200" b="0" i="0">
                <a:solidFill>
                  <a:schemeClr val="tx1">
                    <a:tint val="75000"/>
                  </a:schemeClr>
                </a:solidFill>
                <a:latin typeface="Arial"/>
                <a:cs typeface="Arial"/>
              </a:defRPr>
            </a:lvl1pPr>
          </a:lstStyle>
          <a:p>
            <a:endParaRPr lang="nl-NL" dirty="0"/>
          </a:p>
        </p:txBody>
      </p:sp>
      <p:sp>
        <p:nvSpPr>
          <p:cNvPr id="6" name="Tijdelijke aanduiding voor dianummer 5"/>
          <p:cNvSpPr>
            <a:spLocks noGrp="1"/>
          </p:cNvSpPr>
          <p:nvPr>
            <p:ph type="sldNum" sz="quarter" idx="4"/>
          </p:nvPr>
        </p:nvSpPr>
        <p:spPr>
          <a:xfrm>
            <a:off x="8172400" y="4785996"/>
            <a:ext cx="514400" cy="273844"/>
          </a:xfrm>
          <a:prstGeom prst="rect">
            <a:avLst/>
          </a:prstGeom>
        </p:spPr>
        <p:txBody>
          <a:bodyPr vert="horz" lIns="91440" tIns="45720" rIns="91440" bIns="45720" rtlCol="0" anchor="ctr"/>
          <a:lstStyle>
            <a:lvl1pPr algn="r">
              <a:defRPr sz="1200" b="0" i="0">
                <a:solidFill>
                  <a:schemeClr val="tx1">
                    <a:tint val="75000"/>
                  </a:schemeClr>
                </a:solidFill>
                <a:latin typeface="Arial"/>
                <a:cs typeface="Arial"/>
              </a:defRPr>
            </a:lvl1pPr>
          </a:lstStyle>
          <a:p>
            <a:fld id="{CC1A7FFB-7E9A-E347-8F80-8E2C647B3625}" type="slidenum">
              <a:rPr lang="nl-NL" smtClean="0"/>
              <a:pPr/>
              <a:t>‹nr.›</a:t>
            </a:fld>
            <a:endParaRPr lang="nl-NL" dirty="0"/>
          </a:p>
        </p:txBody>
      </p:sp>
      <p:pic>
        <p:nvPicPr>
          <p:cNvPr id="2" name="Afbeelding 1" descr="ppt-volgsheet_NL.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0" y="4245936"/>
            <a:ext cx="1835696" cy="802413"/>
          </a:xfrm>
          <a:prstGeom prst="rect">
            <a:avLst/>
          </a:prstGeom>
        </p:spPr>
      </p:pic>
      <p:sp>
        <p:nvSpPr>
          <p:cNvPr id="329732" name="Rectangle 4"/>
          <p:cNvSpPr>
            <a:spLocks noGrp="1" noChangeArrowheads="1"/>
          </p:cNvSpPr>
          <p:nvPr>
            <p:ph type="body" idx="1"/>
          </p:nvPr>
        </p:nvSpPr>
        <p:spPr bwMode="auto">
          <a:xfrm>
            <a:off x="533400" y="1167594"/>
            <a:ext cx="81534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err="1"/>
              <a:t>Klik</a:t>
            </a:r>
            <a:r>
              <a:rPr lang="en-US" dirty="0"/>
              <a:t> </a:t>
            </a:r>
            <a:r>
              <a:rPr lang="en-US" dirty="0" err="1"/>
              <a:t>om</a:t>
            </a:r>
            <a:r>
              <a:rPr lang="en-US" dirty="0"/>
              <a:t> de </a:t>
            </a:r>
            <a:r>
              <a:rPr lang="en-US" dirty="0" err="1"/>
              <a:t>tekststijl</a:t>
            </a:r>
            <a:r>
              <a:rPr lang="en-US" dirty="0"/>
              <a:t> van het model </a:t>
            </a:r>
            <a:r>
              <a:rPr lang="en-US" dirty="0" err="1"/>
              <a:t>te</a:t>
            </a:r>
            <a:r>
              <a:rPr lang="en-US" dirty="0"/>
              <a:t> </a:t>
            </a:r>
            <a:r>
              <a:rPr lang="en-US" dirty="0" err="1"/>
              <a:t>bewerken</a:t>
            </a:r>
            <a:endParaRPr lang="en-US" dirty="0"/>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pic>
        <p:nvPicPr>
          <p:cNvPr id="7" name="Afbeelding 6" descr="sheet breedbeeld PPT-5.jpg"/>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0" y="0"/>
            <a:ext cx="9141291" cy="5143500"/>
          </a:xfrm>
          <a:prstGeom prst="rect">
            <a:avLst/>
          </a:prstGeom>
        </p:spPr>
      </p:pic>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Lst>
  <p:txStyles>
    <p:titleStyle>
      <a:lvl1pPr algn="l" rtl="0" eaLnBrk="1" fontAlgn="base" hangingPunct="1">
        <a:spcBef>
          <a:spcPct val="0"/>
        </a:spcBef>
        <a:spcAft>
          <a:spcPct val="0"/>
        </a:spcAft>
        <a:defRPr sz="3200" b="1" i="0">
          <a:solidFill>
            <a:srgbClr val="570076"/>
          </a:solidFill>
          <a:latin typeface="Arial"/>
          <a:ea typeface="+mj-ea"/>
          <a:cs typeface="Arial"/>
        </a:defRPr>
      </a:lvl1pPr>
      <a:lvl2pPr algn="l" rtl="0" eaLnBrk="1" fontAlgn="base" hangingPunct="1">
        <a:spcBef>
          <a:spcPct val="0"/>
        </a:spcBef>
        <a:spcAft>
          <a:spcPct val="0"/>
        </a:spcAft>
        <a:defRPr sz="3200" b="1">
          <a:solidFill>
            <a:srgbClr val="570076"/>
          </a:solidFill>
          <a:latin typeface="Fontys Frutiger" charset="0"/>
          <a:ea typeface="ＭＳ Ｐゴシック" charset="0"/>
        </a:defRPr>
      </a:lvl2pPr>
      <a:lvl3pPr algn="l" rtl="0" eaLnBrk="1" fontAlgn="base" hangingPunct="1">
        <a:spcBef>
          <a:spcPct val="0"/>
        </a:spcBef>
        <a:spcAft>
          <a:spcPct val="0"/>
        </a:spcAft>
        <a:defRPr sz="3200" b="1">
          <a:solidFill>
            <a:srgbClr val="570076"/>
          </a:solidFill>
          <a:latin typeface="Fontys Frutiger" charset="0"/>
          <a:ea typeface="ＭＳ Ｐゴシック" charset="0"/>
        </a:defRPr>
      </a:lvl3pPr>
      <a:lvl4pPr algn="l" rtl="0" eaLnBrk="1" fontAlgn="base" hangingPunct="1">
        <a:spcBef>
          <a:spcPct val="0"/>
        </a:spcBef>
        <a:spcAft>
          <a:spcPct val="0"/>
        </a:spcAft>
        <a:defRPr sz="3200" b="1">
          <a:solidFill>
            <a:srgbClr val="570076"/>
          </a:solidFill>
          <a:latin typeface="Fontys Frutiger" charset="0"/>
          <a:ea typeface="ＭＳ Ｐゴシック" charset="0"/>
        </a:defRPr>
      </a:lvl4pPr>
      <a:lvl5pPr algn="l" rtl="0" eaLnBrk="1" fontAlgn="base" hangingPunct="1">
        <a:spcBef>
          <a:spcPct val="0"/>
        </a:spcBef>
        <a:spcAft>
          <a:spcPct val="0"/>
        </a:spcAft>
        <a:defRPr sz="3200" b="1">
          <a:solidFill>
            <a:srgbClr val="570076"/>
          </a:solidFill>
          <a:latin typeface="Fontys Frutiger" charset="0"/>
          <a:ea typeface="ＭＳ Ｐゴシック" charset="0"/>
        </a:defRPr>
      </a:lvl5pPr>
      <a:lvl6pPr marL="457200" algn="l" rtl="0" eaLnBrk="1" fontAlgn="base" hangingPunct="1">
        <a:spcBef>
          <a:spcPct val="0"/>
        </a:spcBef>
        <a:spcAft>
          <a:spcPct val="0"/>
        </a:spcAft>
        <a:defRPr sz="3200" b="1">
          <a:solidFill>
            <a:srgbClr val="570076"/>
          </a:solidFill>
          <a:latin typeface="Fontys Frutiger" charset="0"/>
          <a:ea typeface="ＭＳ Ｐゴシック" charset="0"/>
        </a:defRPr>
      </a:lvl6pPr>
      <a:lvl7pPr marL="914400" algn="l" rtl="0" eaLnBrk="1" fontAlgn="base" hangingPunct="1">
        <a:spcBef>
          <a:spcPct val="0"/>
        </a:spcBef>
        <a:spcAft>
          <a:spcPct val="0"/>
        </a:spcAft>
        <a:defRPr sz="3200" b="1">
          <a:solidFill>
            <a:srgbClr val="570076"/>
          </a:solidFill>
          <a:latin typeface="Fontys Frutiger" charset="0"/>
          <a:ea typeface="ＭＳ Ｐゴシック" charset="0"/>
        </a:defRPr>
      </a:lvl7pPr>
      <a:lvl8pPr marL="1371600" algn="l" rtl="0" eaLnBrk="1" fontAlgn="base" hangingPunct="1">
        <a:spcBef>
          <a:spcPct val="0"/>
        </a:spcBef>
        <a:spcAft>
          <a:spcPct val="0"/>
        </a:spcAft>
        <a:defRPr sz="3200" b="1">
          <a:solidFill>
            <a:srgbClr val="570076"/>
          </a:solidFill>
          <a:latin typeface="Fontys Frutiger" charset="0"/>
          <a:ea typeface="ＭＳ Ｐゴシック" charset="0"/>
        </a:defRPr>
      </a:lvl8pPr>
      <a:lvl9pPr marL="1828800" algn="l" rtl="0" eaLnBrk="1" fontAlgn="base" hangingPunct="1">
        <a:spcBef>
          <a:spcPct val="0"/>
        </a:spcBef>
        <a:spcAft>
          <a:spcPct val="0"/>
        </a:spcAft>
        <a:defRPr sz="3200" b="1">
          <a:solidFill>
            <a:srgbClr val="570076"/>
          </a:solidFill>
          <a:latin typeface="Fontys Frutiger" charset="0"/>
          <a:ea typeface="ＭＳ Ｐゴシック" charset="0"/>
        </a:defRPr>
      </a:lvl9pPr>
    </p:titleStyle>
    <p:bodyStyle>
      <a:lvl1pPr marL="342900" indent="-342900" algn="l" rtl="0" eaLnBrk="1" fontAlgn="base" hangingPunct="1">
        <a:spcBef>
          <a:spcPct val="20000"/>
        </a:spcBef>
        <a:spcAft>
          <a:spcPct val="0"/>
        </a:spcAft>
        <a:buChar char="•"/>
        <a:defRPr sz="3200" b="0" i="0">
          <a:solidFill>
            <a:srgbClr val="570076"/>
          </a:solidFill>
          <a:latin typeface="Arial"/>
          <a:ea typeface="+mn-ea"/>
          <a:cs typeface="Arial"/>
        </a:defRPr>
      </a:lvl1pPr>
      <a:lvl2pPr marL="742950" indent="-285750" algn="l" rtl="0" eaLnBrk="1" fontAlgn="base" hangingPunct="1">
        <a:spcBef>
          <a:spcPct val="20000"/>
        </a:spcBef>
        <a:spcAft>
          <a:spcPct val="0"/>
        </a:spcAft>
        <a:buChar char="–"/>
        <a:defRPr sz="2800" b="0" i="0">
          <a:solidFill>
            <a:srgbClr val="570076"/>
          </a:solidFill>
          <a:latin typeface="Arial"/>
          <a:ea typeface="+mn-ea"/>
          <a:cs typeface="Arial"/>
        </a:defRPr>
      </a:lvl2pPr>
      <a:lvl3pPr marL="1143000" indent="-228600" algn="l" rtl="0" eaLnBrk="1" fontAlgn="base" hangingPunct="1">
        <a:spcBef>
          <a:spcPct val="20000"/>
        </a:spcBef>
        <a:spcAft>
          <a:spcPct val="0"/>
        </a:spcAft>
        <a:buChar char="•"/>
        <a:defRPr sz="2400" b="0" i="0">
          <a:solidFill>
            <a:srgbClr val="570076"/>
          </a:solidFill>
          <a:latin typeface="Arial"/>
          <a:ea typeface="+mn-ea"/>
          <a:cs typeface="Arial"/>
        </a:defRPr>
      </a:lvl3pPr>
      <a:lvl4pPr marL="1600200" indent="-228600" algn="l" rtl="0" eaLnBrk="1" fontAlgn="base" hangingPunct="1">
        <a:spcBef>
          <a:spcPct val="20000"/>
        </a:spcBef>
        <a:spcAft>
          <a:spcPct val="0"/>
        </a:spcAft>
        <a:buChar char="–"/>
        <a:defRPr sz="2000" b="0" i="0">
          <a:solidFill>
            <a:srgbClr val="570076"/>
          </a:solidFill>
          <a:latin typeface="Arial"/>
          <a:ea typeface="+mn-ea"/>
          <a:cs typeface="Arial"/>
        </a:defRPr>
      </a:lvl4pPr>
      <a:lvl5pPr marL="2057400" indent="-228600" algn="l" rtl="0" eaLnBrk="1" fontAlgn="base" hangingPunct="1">
        <a:spcBef>
          <a:spcPct val="20000"/>
        </a:spcBef>
        <a:spcAft>
          <a:spcPct val="0"/>
        </a:spcAft>
        <a:buChar char="»"/>
        <a:defRPr sz="2000" b="0" i="0">
          <a:solidFill>
            <a:srgbClr val="570076"/>
          </a:solidFill>
          <a:latin typeface="Arial"/>
          <a:ea typeface="+mn-ea"/>
          <a:cs typeface="Arial"/>
        </a:defRPr>
      </a:lvl5pPr>
      <a:lvl6pPr marL="2514600" indent="-228600" algn="l" rtl="0" eaLnBrk="1" fontAlgn="base" hangingPunct="1">
        <a:spcBef>
          <a:spcPct val="20000"/>
        </a:spcBef>
        <a:spcAft>
          <a:spcPct val="0"/>
        </a:spcAft>
        <a:buChar char="»"/>
        <a:defRPr sz="2000">
          <a:solidFill>
            <a:srgbClr val="570076"/>
          </a:solidFill>
          <a:latin typeface="+mn-lt"/>
          <a:ea typeface="+mn-ea"/>
        </a:defRPr>
      </a:lvl6pPr>
      <a:lvl7pPr marL="2971800" indent="-228600" algn="l" rtl="0" eaLnBrk="1" fontAlgn="base" hangingPunct="1">
        <a:spcBef>
          <a:spcPct val="20000"/>
        </a:spcBef>
        <a:spcAft>
          <a:spcPct val="0"/>
        </a:spcAft>
        <a:buChar char="»"/>
        <a:defRPr sz="2000">
          <a:solidFill>
            <a:srgbClr val="570076"/>
          </a:solidFill>
          <a:latin typeface="+mn-lt"/>
          <a:ea typeface="+mn-ea"/>
        </a:defRPr>
      </a:lvl7pPr>
      <a:lvl8pPr marL="3429000" indent="-228600" algn="l" rtl="0" eaLnBrk="1" fontAlgn="base" hangingPunct="1">
        <a:spcBef>
          <a:spcPct val="20000"/>
        </a:spcBef>
        <a:spcAft>
          <a:spcPct val="0"/>
        </a:spcAft>
        <a:buChar char="»"/>
        <a:defRPr sz="2000">
          <a:solidFill>
            <a:srgbClr val="570076"/>
          </a:solidFill>
          <a:latin typeface="+mn-lt"/>
          <a:ea typeface="+mn-ea"/>
        </a:defRPr>
      </a:lvl8pPr>
      <a:lvl9pPr marL="3886200" indent="-228600" algn="l" rtl="0" eaLnBrk="1" fontAlgn="base" hangingPunct="1">
        <a:spcBef>
          <a:spcPct val="20000"/>
        </a:spcBef>
        <a:spcAft>
          <a:spcPct val="0"/>
        </a:spcAft>
        <a:buChar char="»"/>
        <a:defRPr sz="2000">
          <a:solidFill>
            <a:srgbClr val="570076"/>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3.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4.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27.png"/><Relationship Id="rId4" Type="http://schemas.openxmlformats.org/officeDocument/2006/relationships/hyperlink" Target="https://creativecommons.org/licenses/by-nc-sa/4.0/"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12.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35308" y="262956"/>
            <a:ext cx="6736702" cy="2476500"/>
          </a:xfrm>
        </p:spPr>
        <p:txBody>
          <a:bodyPr>
            <a:normAutofit fontScale="90000"/>
          </a:bodyPr>
          <a:lstStyle/>
          <a:p>
            <a:r>
              <a:rPr lang="nl-NL" sz="4000" dirty="0"/>
              <a:t>Wat is </a:t>
            </a:r>
            <a:r>
              <a:rPr lang="nl-NL" sz="4000" dirty="0" err="1"/>
              <a:t>Blended</a:t>
            </a:r>
            <a:r>
              <a:rPr lang="nl-NL" sz="4000" dirty="0"/>
              <a:t> Learning 1?</a:t>
            </a:r>
            <a:br>
              <a:rPr lang="nl-NL" sz="4000" dirty="0"/>
            </a:br>
            <a:br>
              <a:rPr lang="nl-NL" sz="1600" dirty="0"/>
            </a:br>
            <a:r>
              <a:rPr lang="nl-NL" sz="1600" i="1" dirty="0"/>
              <a:t>En wat kan ik als docent hiermee?</a:t>
            </a:r>
            <a:br>
              <a:rPr lang="nl-NL" sz="1600" dirty="0">
                <a:solidFill>
                  <a:schemeClr val="bg1"/>
                </a:solidFill>
              </a:rPr>
            </a:br>
            <a:br>
              <a:rPr lang="nl-NL" sz="1600" dirty="0">
                <a:solidFill>
                  <a:schemeClr val="bg1"/>
                </a:solidFill>
              </a:rPr>
            </a:br>
            <a:br>
              <a:rPr lang="nl-NL" sz="1600" dirty="0">
                <a:solidFill>
                  <a:schemeClr val="bg1"/>
                </a:solidFill>
              </a:rPr>
            </a:br>
            <a:br>
              <a:rPr lang="nl-NL" sz="1600" dirty="0">
                <a:solidFill>
                  <a:schemeClr val="bg1"/>
                </a:solidFill>
              </a:rPr>
            </a:br>
            <a:r>
              <a:rPr lang="nl-NL" sz="1600" dirty="0">
                <a:solidFill>
                  <a:schemeClr val="bg1"/>
                </a:solidFill>
              </a:rPr>
              <a:t>	</a:t>
            </a:r>
            <a:r>
              <a:rPr lang="nl-NL" sz="2000" dirty="0">
                <a:solidFill>
                  <a:schemeClr val="bg1"/>
                </a:solidFill>
              </a:rPr>
              <a:t>					</a:t>
            </a:r>
            <a:endParaRPr lang="nl-NL" sz="2000"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207997" y="1501206"/>
            <a:ext cx="3931033" cy="3298390"/>
          </a:xfrm>
          <a:prstGeom prst="rect">
            <a:avLst/>
          </a:prstGeom>
        </p:spPr>
      </p:pic>
      <p:sp>
        <p:nvSpPr>
          <p:cNvPr id="3" name="Tekstvak 2">
            <a:extLst>
              <a:ext uri="{FF2B5EF4-FFF2-40B4-BE49-F238E27FC236}">
                <a16:creationId xmlns:a16="http://schemas.microsoft.com/office/drawing/2014/main" id="{A64CC796-7D4B-2D44-8074-4C29C2F702BA}"/>
              </a:ext>
            </a:extLst>
          </p:cNvPr>
          <p:cNvSpPr txBox="1"/>
          <p:nvPr/>
        </p:nvSpPr>
        <p:spPr>
          <a:xfrm>
            <a:off x="115412" y="1532103"/>
            <a:ext cx="1673621" cy="307777"/>
          </a:xfrm>
          <a:prstGeom prst="rect">
            <a:avLst/>
          </a:prstGeom>
          <a:noFill/>
          <a:ln>
            <a:solidFill>
              <a:srgbClr val="FF0000"/>
            </a:solidFill>
          </a:ln>
        </p:spPr>
        <p:txBody>
          <a:bodyPr wrap="square" rtlCol="0">
            <a:spAutoFit/>
          </a:bodyPr>
          <a:lstStyle/>
          <a:p>
            <a:r>
              <a:rPr lang="nl-NL" sz="1400" dirty="0">
                <a:solidFill>
                  <a:srgbClr val="FF0000"/>
                </a:solidFill>
              </a:rPr>
              <a:t>Zie ook dia-notities</a:t>
            </a:r>
          </a:p>
        </p:txBody>
      </p:sp>
      <p:pic>
        <p:nvPicPr>
          <p:cNvPr id="6" name="Afbeelding 5">
            <a:extLst>
              <a:ext uri="{FF2B5EF4-FFF2-40B4-BE49-F238E27FC236}">
                <a16:creationId xmlns:a16="http://schemas.microsoft.com/office/drawing/2014/main" id="{369E4ED1-2175-2945-BC79-5AAC958E8882}"/>
              </a:ext>
            </a:extLst>
          </p:cNvPr>
          <p:cNvPicPr/>
          <p:nvPr/>
        </p:nvPicPr>
        <p:blipFill>
          <a:blip r:embed="rId4">
            <a:extLst>
              <a:ext uri="{28A0092B-C50C-407E-A947-70E740481C1C}">
                <a14:useLocalDpi xmlns:a14="http://schemas.microsoft.com/office/drawing/2010/main" val="0"/>
              </a:ext>
            </a:extLst>
          </a:blip>
          <a:stretch>
            <a:fillRect/>
          </a:stretch>
        </p:blipFill>
        <p:spPr>
          <a:xfrm>
            <a:off x="197670" y="153866"/>
            <a:ext cx="1349375" cy="694690"/>
          </a:xfrm>
          <a:prstGeom prst="rect">
            <a:avLst/>
          </a:prstGeom>
        </p:spPr>
      </p:pic>
    </p:spTree>
    <p:extLst>
      <p:ext uri="{BB962C8B-B14F-4D97-AF65-F5344CB8AC3E}">
        <p14:creationId xmlns:p14="http://schemas.microsoft.com/office/powerpoint/2010/main" val="3575575732"/>
      </p:ext>
    </p:extLst>
  </p:cSld>
  <p:clrMapOvr>
    <a:masterClrMapping/>
  </p:clrMapOvr>
  <p:transition spd="slow">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318019" y="1974933"/>
            <a:ext cx="4527398" cy="514350"/>
          </a:xfrm>
        </p:spPr>
        <p:txBody>
          <a:bodyPr/>
          <a:lstStyle/>
          <a:p>
            <a:r>
              <a:rPr lang="nl-NL" sz="3200" dirty="0"/>
              <a:t>De ideale online les?!</a:t>
            </a:r>
          </a:p>
        </p:txBody>
      </p:sp>
    </p:spTree>
    <p:extLst>
      <p:ext uri="{BB962C8B-B14F-4D97-AF65-F5344CB8AC3E}">
        <p14:creationId xmlns:p14="http://schemas.microsoft.com/office/powerpoint/2010/main" val="12702828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pic>
        <p:nvPicPr>
          <p:cNvPr id="5" name="Afbeelding 4"/>
          <p:cNvPicPr>
            <a:picLocks noChangeAspect="1"/>
          </p:cNvPicPr>
          <p:nvPr/>
        </p:nvPicPr>
        <p:blipFill>
          <a:blip r:embed="rId3"/>
          <a:stretch>
            <a:fillRect/>
          </a:stretch>
        </p:blipFill>
        <p:spPr>
          <a:xfrm>
            <a:off x="4261023" y="1804460"/>
            <a:ext cx="487146" cy="544457"/>
          </a:xfrm>
          <a:prstGeom prst="rect">
            <a:avLst/>
          </a:prstGeom>
        </p:spPr>
      </p:pic>
      <p:grpSp>
        <p:nvGrpSpPr>
          <p:cNvPr id="7" name="Group 454"/>
          <p:cNvGrpSpPr>
            <a:grpSpLocks/>
          </p:cNvGrpSpPr>
          <p:nvPr/>
        </p:nvGrpSpPr>
        <p:grpSpPr bwMode="auto">
          <a:xfrm>
            <a:off x="5576796" y="3045234"/>
            <a:ext cx="1318954" cy="702749"/>
            <a:chOff x="0" y="0"/>
            <a:chExt cx="576" cy="277"/>
          </a:xfrm>
          <a:solidFill>
            <a:srgbClr val="7192B3"/>
          </a:solidFill>
        </p:grpSpPr>
        <p:sp>
          <p:nvSpPr>
            <p:cNvPr id="8" name="AutoShape 451"/>
            <p:cNvSpPr>
              <a:spLocks/>
            </p:cNvSpPr>
            <p:nvPr/>
          </p:nvSpPr>
          <p:spPr bwMode="auto">
            <a:xfrm>
              <a:off x="416" y="72"/>
              <a:ext cx="160" cy="202"/>
            </a:xfrm>
            <a:custGeom>
              <a:avLst/>
              <a:gdLst>
                <a:gd name="T0" fmla="*/ 0 w 21471"/>
                <a:gd name="T1" fmla="*/ 0 h 21600"/>
                <a:gd name="T2" fmla="*/ 0 w 21471"/>
                <a:gd name="T3" fmla="*/ 0 h 21600"/>
                <a:gd name="T4" fmla="*/ 0 w 21471"/>
                <a:gd name="T5" fmla="*/ 0 h 21600"/>
                <a:gd name="T6" fmla="*/ 0 w 21471"/>
                <a:gd name="T7" fmla="*/ 0 h 21600"/>
                <a:gd name="T8" fmla="*/ 0 w 21471"/>
                <a:gd name="T9" fmla="*/ 0 h 21600"/>
                <a:gd name="T10" fmla="*/ 0 w 21471"/>
                <a:gd name="T11" fmla="*/ 0 h 21600"/>
                <a:gd name="T12" fmla="*/ 0 w 21471"/>
                <a:gd name="T13" fmla="*/ 0 h 21600"/>
                <a:gd name="T14" fmla="*/ 0 w 21471"/>
                <a:gd name="T15" fmla="*/ 0 h 21600"/>
                <a:gd name="T16" fmla="*/ 0 w 21471"/>
                <a:gd name="T17" fmla="*/ 0 h 21600"/>
                <a:gd name="T18" fmla="*/ 0 w 21471"/>
                <a:gd name="T19" fmla="*/ 0 h 21600"/>
                <a:gd name="T20" fmla="*/ 0 w 21471"/>
                <a:gd name="T21" fmla="*/ 0 h 21600"/>
                <a:gd name="T22" fmla="*/ 0 w 21471"/>
                <a:gd name="T23" fmla="*/ 0 h 21600"/>
                <a:gd name="T24" fmla="*/ 0 w 21471"/>
                <a:gd name="T25" fmla="*/ 0 h 21600"/>
                <a:gd name="T26" fmla="*/ 0 w 21471"/>
                <a:gd name="T27" fmla="*/ 0 h 21600"/>
                <a:gd name="T28" fmla="*/ 0 w 21471"/>
                <a:gd name="T29" fmla="*/ 0 h 21600"/>
                <a:gd name="T30" fmla="*/ 0 w 21471"/>
                <a:gd name="T31" fmla="*/ 0 h 21600"/>
                <a:gd name="T32" fmla="*/ 0 w 21471"/>
                <a:gd name="T33" fmla="*/ 0 h 21600"/>
                <a:gd name="T34" fmla="*/ 0 w 21471"/>
                <a:gd name="T35" fmla="*/ 0 h 21600"/>
                <a:gd name="T36" fmla="*/ 0 w 21471"/>
                <a:gd name="T37" fmla="*/ 0 h 21600"/>
                <a:gd name="T38" fmla="*/ 0 w 21471"/>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71" h="21600">
                  <a:moveTo>
                    <a:pt x="21471" y="19054"/>
                  </a:moveTo>
                  <a:cubicBezTo>
                    <a:pt x="21471" y="19054"/>
                    <a:pt x="21453" y="17550"/>
                    <a:pt x="17605" y="16182"/>
                  </a:cubicBezTo>
                  <a:cubicBezTo>
                    <a:pt x="15742" y="15518"/>
                    <a:pt x="12975" y="13809"/>
                    <a:pt x="8879" y="13221"/>
                  </a:cubicBezTo>
                  <a:cubicBezTo>
                    <a:pt x="9926" y="12323"/>
                    <a:pt x="10720" y="10919"/>
                    <a:pt x="11535" y="9255"/>
                  </a:cubicBezTo>
                  <a:cubicBezTo>
                    <a:pt x="12007" y="8291"/>
                    <a:pt x="11927" y="7470"/>
                    <a:pt x="11927" y="6301"/>
                  </a:cubicBezTo>
                  <a:cubicBezTo>
                    <a:pt x="11927" y="5435"/>
                    <a:pt x="12129" y="4048"/>
                    <a:pt x="11862" y="3286"/>
                  </a:cubicBezTo>
                  <a:cubicBezTo>
                    <a:pt x="10957" y="711"/>
                    <a:pt x="8675" y="0"/>
                    <a:pt x="6000" y="0"/>
                  </a:cubicBezTo>
                  <a:cubicBezTo>
                    <a:pt x="3324" y="0"/>
                    <a:pt x="1039" y="714"/>
                    <a:pt x="137" y="3295"/>
                  </a:cubicBezTo>
                  <a:cubicBezTo>
                    <a:pt x="-129" y="4055"/>
                    <a:pt x="75" y="5439"/>
                    <a:pt x="75" y="6302"/>
                  </a:cubicBezTo>
                  <a:cubicBezTo>
                    <a:pt x="75" y="7473"/>
                    <a:pt x="-5" y="8298"/>
                    <a:pt x="469" y="9264"/>
                  </a:cubicBezTo>
                  <a:cubicBezTo>
                    <a:pt x="1142" y="10633"/>
                    <a:pt x="1789" y="11815"/>
                    <a:pt x="2574" y="12690"/>
                  </a:cubicBezTo>
                  <a:cubicBezTo>
                    <a:pt x="7111" y="14881"/>
                    <a:pt x="7535" y="17307"/>
                    <a:pt x="7544" y="18077"/>
                  </a:cubicBezTo>
                  <a:lnTo>
                    <a:pt x="7544" y="18090"/>
                  </a:lnTo>
                  <a:lnTo>
                    <a:pt x="7544" y="18102"/>
                  </a:lnTo>
                  <a:lnTo>
                    <a:pt x="7544" y="21597"/>
                  </a:lnTo>
                  <a:lnTo>
                    <a:pt x="7544" y="21600"/>
                  </a:lnTo>
                  <a:lnTo>
                    <a:pt x="21470" y="21599"/>
                  </a:lnTo>
                  <a:lnTo>
                    <a:pt x="21470" y="19054"/>
                  </a:lnTo>
                  <a:lnTo>
                    <a:pt x="21471" y="19054"/>
                  </a:lnTo>
                  <a:close/>
                  <a:moveTo>
                    <a:pt x="21471" y="19054"/>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solidFill>
                  <a:prstClr val="black"/>
                </a:solidFill>
                <a:latin typeface="Calibri"/>
              </a:endParaRPr>
            </a:p>
          </p:txBody>
        </p:sp>
        <p:sp>
          <p:nvSpPr>
            <p:cNvPr id="9" name="AutoShape 452"/>
            <p:cNvSpPr>
              <a:spLocks/>
            </p:cNvSpPr>
            <p:nvPr/>
          </p:nvSpPr>
          <p:spPr bwMode="auto">
            <a:xfrm>
              <a:off x="0" y="72"/>
              <a:ext cx="160" cy="202"/>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70" h="21600">
                  <a:moveTo>
                    <a:pt x="13940" y="18086"/>
                  </a:moveTo>
                  <a:lnTo>
                    <a:pt x="13940" y="18072"/>
                  </a:lnTo>
                  <a:cubicBezTo>
                    <a:pt x="13950" y="17309"/>
                    <a:pt x="14371" y="14916"/>
                    <a:pt x="18830" y="12738"/>
                  </a:cubicBezTo>
                  <a:cubicBezTo>
                    <a:pt x="19647" y="11854"/>
                    <a:pt x="20318" y="10647"/>
                    <a:pt x="21003" y="9254"/>
                  </a:cubicBezTo>
                  <a:cubicBezTo>
                    <a:pt x="21477" y="8291"/>
                    <a:pt x="21396" y="7469"/>
                    <a:pt x="21396" y="6300"/>
                  </a:cubicBezTo>
                  <a:cubicBezTo>
                    <a:pt x="21396" y="5435"/>
                    <a:pt x="21600" y="4048"/>
                    <a:pt x="21331" y="3286"/>
                  </a:cubicBezTo>
                  <a:cubicBezTo>
                    <a:pt x="20423" y="711"/>
                    <a:pt x="18134" y="0"/>
                    <a:pt x="15449" y="0"/>
                  </a:cubicBezTo>
                  <a:cubicBezTo>
                    <a:pt x="12763" y="0"/>
                    <a:pt x="10471" y="714"/>
                    <a:pt x="9566" y="3295"/>
                  </a:cubicBezTo>
                  <a:cubicBezTo>
                    <a:pt x="9299" y="4055"/>
                    <a:pt x="9503" y="5438"/>
                    <a:pt x="9503" y="6301"/>
                  </a:cubicBezTo>
                  <a:cubicBezTo>
                    <a:pt x="9503" y="7472"/>
                    <a:pt x="9424" y="8298"/>
                    <a:pt x="9899" y="9263"/>
                  </a:cubicBezTo>
                  <a:cubicBezTo>
                    <a:pt x="10724" y="10935"/>
                    <a:pt x="11507" y="12337"/>
                    <a:pt x="12555" y="13231"/>
                  </a:cubicBezTo>
                  <a:cubicBezTo>
                    <a:pt x="8478" y="13828"/>
                    <a:pt x="5723" y="15526"/>
                    <a:pt x="3864" y="16187"/>
                  </a:cubicBezTo>
                  <a:cubicBezTo>
                    <a:pt x="17" y="17556"/>
                    <a:pt x="0" y="19054"/>
                    <a:pt x="0" y="19054"/>
                  </a:cubicBezTo>
                  <a:lnTo>
                    <a:pt x="0" y="21600"/>
                  </a:lnTo>
                  <a:lnTo>
                    <a:pt x="13940" y="21598"/>
                  </a:lnTo>
                  <a:lnTo>
                    <a:pt x="13940" y="18101"/>
                  </a:lnTo>
                  <a:lnTo>
                    <a:pt x="13940" y="18086"/>
                  </a:lnTo>
                  <a:close/>
                  <a:moveTo>
                    <a:pt x="13940" y="18086"/>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solidFill>
                  <a:prstClr val="black"/>
                </a:solidFill>
                <a:latin typeface="Calibri"/>
              </a:endParaRPr>
            </a:p>
          </p:txBody>
        </p:sp>
        <p:sp>
          <p:nvSpPr>
            <p:cNvPr id="10" name="AutoShape 453"/>
            <p:cNvSpPr>
              <a:spLocks/>
            </p:cNvSpPr>
            <p:nvPr/>
          </p:nvSpPr>
          <p:spPr bwMode="auto">
            <a:xfrm>
              <a:off x="127" y="0"/>
              <a:ext cx="318" cy="2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1"/>
                  </a:moveTo>
                  <a:cubicBezTo>
                    <a:pt x="17590" y="15518"/>
                    <a:pt x="15654" y="13809"/>
                    <a:pt x="12789" y="13221"/>
                  </a:cubicBezTo>
                  <a:cubicBezTo>
                    <a:pt x="13522" y="12323"/>
                    <a:pt x="14076" y="10920"/>
                    <a:pt x="14647" y="9256"/>
                  </a:cubicBezTo>
                  <a:cubicBezTo>
                    <a:pt x="14978" y="8292"/>
                    <a:pt x="14921" y="7470"/>
                    <a:pt x="14921" y="6300"/>
                  </a:cubicBezTo>
                  <a:cubicBezTo>
                    <a:pt x="14921" y="5435"/>
                    <a:pt x="15063" y="4049"/>
                    <a:pt x="14876" y="3287"/>
                  </a:cubicBezTo>
                  <a:cubicBezTo>
                    <a:pt x="14244" y="711"/>
                    <a:pt x="12646" y="0"/>
                    <a:pt x="10774" y="0"/>
                  </a:cubicBezTo>
                  <a:cubicBezTo>
                    <a:pt x="8902" y="0"/>
                    <a:pt x="7302" y="714"/>
                    <a:pt x="6671" y="3294"/>
                  </a:cubicBezTo>
                  <a:cubicBezTo>
                    <a:pt x="6485" y="4055"/>
                    <a:pt x="6628" y="5438"/>
                    <a:pt x="6628" y="6300"/>
                  </a:cubicBezTo>
                  <a:cubicBezTo>
                    <a:pt x="6628" y="7474"/>
                    <a:pt x="6572" y="8297"/>
                    <a:pt x="6904" y="9263"/>
                  </a:cubicBezTo>
                  <a:cubicBezTo>
                    <a:pt x="7479" y="10935"/>
                    <a:pt x="8025" y="12336"/>
                    <a:pt x="8756" y="13231"/>
                  </a:cubicBezTo>
                  <a:cubicBezTo>
                    <a:pt x="5913" y="13829"/>
                    <a:pt x="3991" y="15526"/>
                    <a:pt x="2696" y="16187"/>
                  </a:cubicBezTo>
                  <a:cubicBezTo>
                    <a:pt x="13" y="17556"/>
                    <a:pt x="0" y="19054"/>
                    <a:pt x="0" y="19054"/>
                  </a:cubicBezTo>
                  <a:lnTo>
                    <a:pt x="0" y="21600"/>
                  </a:lnTo>
                  <a:lnTo>
                    <a:pt x="21600" y="21597"/>
                  </a:lnTo>
                  <a:lnTo>
                    <a:pt x="21600" y="19054"/>
                  </a:lnTo>
                  <a:cubicBezTo>
                    <a:pt x="21600" y="19054"/>
                    <a:pt x="21587" y="17551"/>
                    <a:pt x="18895" y="16181"/>
                  </a:cubicBezTo>
                  <a:close/>
                  <a:moveTo>
                    <a:pt x="18895" y="16181"/>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solidFill>
                  <a:prstClr val="black"/>
                </a:solidFill>
                <a:latin typeface="Calibri"/>
              </a:endParaRPr>
            </a:p>
          </p:txBody>
        </p:sp>
      </p:grpSp>
      <p:sp>
        <p:nvSpPr>
          <p:cNvPr id="12" name="AutoShape 520"/>
          <p:cNvSpPr>
            <a:spLocks/>
          </p:cNvSpPr>
          <p:nvPr/>
        </p:nvSpPr>
        <p:spPr bwMode="auto">
          <a:xfrm>
            <a:off x="2490401" y="3063197"/>
            <a:ext cx="798084" cy="666821"/>
          </a:xfrm>
          <a:custGeom>
            <a:avLst/>
            <a:gdLst>
              <a:gd name="T0" fmla="*/ 286355233 w 21600"/>
              <a:gd name="T1" fmla="*/ 149233561 h 21600"/>
              <a:gd name="T2" fmla="*/ 250493889 w 21600"/>
              <a:gd name="T3" fmla="*/ 126731456 h 21600"/>
              <a:gd name="T4" fmla="*/ 169545966 w 21600"/>
              <a:gd name="T5" fmla="*/ 103548265 h 21600"/>
              <a:gd name="T6" fmla="*/ 194177951 w 21600"/>
              <a:gd name="T7" fmla="*/ 72486689 h 21600"/>
              <a:gd name="T8" fmla="*/ 197810273 w 21600"/>
              <a:gd name="T9" fmla="*/ 49342708 h 21600"/>
              <a:gd name="T10" fmla="*/ 197213495 w 21600"/>
              <a:gd name="T11" fmla="*/ 25744095 h 21600"/>
              <a:gd name="T12" fmla="*/ 142845840 w 21600"/>
              <a:gd name="T13" fmla="*/ 0 h 21600"/>
              <a:gd name="T14" fmla="*/ 88438687 w 21600"/>
              <a:gd name="T15" fmla="*/ 25806485 h 21600"/>
              <a:gd name="T16" fmla="*/ 87869100 w 21600"/>
              <a:gd name="T17" fmla="*/ 49342708 h 21600"/>
              <a:gd name="T18" fmla="*/ 91527432 w 21600"/>
              <a:gd name="T19" fmla="*/ 72549173 h 21600"/>
              <a:gd name="T20" fmla="*/ 116080313 w 21600"/>
              <a:gd name="T21" fmla="*/ 103626591 h 21600"/>
              <a:gd name="T22" fmla="*/ 35727902 w 21600"/>
              <a:gd name="T23" fmla="*/ 126778898 h 21600"/>
              <a:gd name="T24" fmla="*/ 0 w 21600"/>
              <a:gd name="T25" fmla="*/ 149241087 h 21600"/>
              <a:gd name="T26" fmla="*/ 0 w 21600"/>
              <a:gd name="T27" fmla="*/ 169173962 h 21600"/>
              <a:gd name="T28" fmla="*/ 126526262 w 21600"/>
              <a:gd name="T29" fmla="*/ 169166531 h 21600"/>
              <a:gd name="T30" fmla="*/ 133353603 w 21600"/>
              <a:gd name="T31" fmla="*/ 147213038 h 21600"/>
              <a:gd name="T32" fmla="*/ 119367902 w 21600"/>
              <a:gd name="T33" fmla="*/ 134516660 h 21600"/>
              <a:gd name="T34" fmla="*/ 143071982 w 21600"/>
              <a:gd name="T35" fmla="*/ 123912404 h 21600"/>
              <a:gd name="T36" fmla="*/ 166629014 w 21600"/>
              <a:gd name="T37" fmla="*/ 134493292 h 21600"/>
              <a:gd name="T38" fmla="*/ 152789095 w 21600"/>
              <a:gd name="T39" fmla="*/ 147213038 h 21600"/>
              <a:gd name="T40" fmla="*/ 159523736 w 21600"/>
              <a:gd name="T41" fmla="*/ 169158120 h 21600"/>
              <a:gd name="T42" fmla="*/ 286355233 w 21600"/>
              <a:gd name="T43" fmla="*/ 169150689 h 21600"/>
              <a:gd name="T44" fmla="*/ 286355233 w 21600"/>
              <a:gd name="T45" fmla="*/ 149233561 h 21600"/>
              <a:gd name="T46" fmla="*/ 286355233 w 21600"/>
              <a:gd name="T47" fmla="*/ 149233561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19054"/>
                </a:moveTo>
                <a:cubicBezTo>
                  <a:pt x="21600" y="19054"/>
                  <a:pt x="21587" y="17550"/>
                  <a:pt x="18895" y="16181"/>
                </a:cubicBezTo>
                <a:cubicBezTo>
                  <a:pt x="17590" y="15517"/>
                  <a:pt x="15655" y="13808"/>
                  <a:pt x="12789" y="13221"/>
                </a:cubicBezTo>
                <a:cubicBezTo>
                  <a:pt x="13521" y="12323"/>
                  <a:pt x="14076" y="10919"/>
                  <a:pt x="14647" y="9255"/>
                </a:cubicBezTo>
                <a:cubicBezTo>
                  <a:pt x="14978" y="8291"/>
                  <a:pt x="14921" y="7470"/>
                  <a:pt x="14921" y="6300"/>
                </a:cubicBezTo>
                <a:cubicBezTo>
                  <a:pt x="14921" y="5436"/>
                  <a:pt x="15063" y="4049"/>
                  <a:pt x="14876" y="3287"/>
                </a:cubicBezTo>
                <a:cubicBezTo>
                  <a:pt x="14244" y="711"/>
                  <a:pt x="12646" y="0"/>
                  <a:pt x="10775" y="0"/>
                </a:cubicBezTo>
                <a:cubicBezTo>
                  <a:pt x="8902" y="0"/>
                  <a:pt x="7302" y="714"/>
                  <a:pt x="6671" y="3295"/>
                </a:cubicBezTo>
                <a:cubicBezTo>
                  <a:pt x="6485" y="4055"/>
                  <a:pt x="6628" y="5438"/>
                  <a:pt x="6628" y="6300"/>
                </a:cubicBezTo>
                <a:cubicBezTo>
                  <a:pt x="6628" y="7473"/>
                  <a:pt x="6572" y="8297"/>
                  <a:pt x="6904" y="9263"/>
                </a:cubicBezTo>
                <a:cubicBezTo>
                  <a:pt x="7479" y="10935"/>
                  <a:pt x="8025" y="12337"/>
                  <a:pt x="8756" y="13231"/>
                </a:cubicBezTo>
                <a:cubicBezTo>
                  <a:pt x="5912" y="13829"/>
                  <a:pt x="3991" y="15526"/>
                  <a:pt x="2695" y="16187"/>
                </a:cubicBezTo>
                <a:cubicBezTo>
                  <a:pt x="13" y="17556"/>
                  <a:pt x="0" y="19055"/>
                  <a:pt x="0" y="19055"/>
                </a:cubicBezTo>
                <a:lnTo>
                  <a:pt x="0" y="21600"/>
                </a:lnTo>
                <a:lnTo>
                  <a:pt x="9544" y="21599"/>
                </a:lnTo>
                <a:lnTo>
                  <a:pt x="10059" y="18796"/>
                </a:lnTo>
                <a:lnTo>
                  <a:pt x="9004" y="17175"/>
                </a:lnTo>
                <a:cubicBezTo>
                  <a:pt x="9004" y="17175"/>
                  <a:pt x="10111" y="15821"/>
                  <a:pt x="10792" y="15821"/>
                </a:cubicBezTo>
                <a:cubicBezTo>
                  <a:pt x="11474" y="15821"/>
                  <a:pt x="12569" y="17172"/>
                  <a:pt x="12569" y="17172"/>
                </a:cubicBezTo>
                <a:lnTo>
                  <a:pt x="11525" y="18796"/>
                </a:lnTo>
                <a:lnTo>
                  <a:pt x="12033" y="21598"/>
                </a:lnTo>
                <a:lnTo>
                  <a:pt x="21600" y="21597"/>
                </a:lnTo>
                <a:lnTo>
                  <a:pt x="21600" y="19054"/>
                </a:lnTo>
                <a:close/>
                <a:moveTo>
                  <a:pt x="21600" y="19054"/>
                </a:moveTo>
              </a:path>
            </a:pathLst>
          </a:custGeom>
          <a:solidFill>
            <a:srgbClr val="7192B3"/>
          </a:solidFill>
          <a:ln>
            <a:noFill/>
          </a:ln>
        </p:spPr>
        <p:txBody>
          <a:bodyPr lIns="0" tIns="0" rIns="0" bIns="0"/>
          <a:lstStyle/>
          <a:p>
            <a:endParaRPr lang="en-US">
              <a:solidFill>
                <a:prstClr val="black"/>
              </a:solidFill>
              <a:latin typeface="Calibri"/>
            </a:endParaRPr>
          </a:p>
        </p:txBody>
      </p:sp>
      <p:sp>
        <p:nvSpPr>
          <p:cNvPr id="13" name="Tekstvak 12"/>
          <p:cNvSpPr txBox="1"/>
          <p:nvPr/>
        </p:nvSpPr>
        <p:spPr>
          <a:xfrm>
            <a:off x="2220674" y="3819730"/>
            <a:ext cx="1337538" cy="369332"/>
          </a:xfrm>
          <a:prstGeom prst="rect">
            <a:avLst/>
          </a:prstGeom>
          <a:noFill/>
        </p:spPr>
        <p:txBody>
          <a:bodyPr wrap="square" rtlCol="0">
            <a:spAutoFit/>
          </a:bodyPr>
          <a:lstStyle/>
          <a:p>
            <a:r>
              <a:rPr lang="nl-NL" dirty="0"/>
              <a:t>De docent</a:t>
            </a:r>
          </a:p>
        </p:txBody>
      </p:sp>
      <p:sp>
        <p:nvSpPr>
          <p:cNvPr id="14" name="Tekstvak 13"/>
          <p:cNvSpPr txBox="1"/>
          <p:nvPr/>
        </p:nvSpPr>
        <p:spPr>
          <a:xfrm>
            <a:off x="5562923" y="3819730"/>
            <a:ext cx="1609663" cy="369332"/>
          </a:xfrm>
          <a:prstGeom prst="rect">
            <a:avLst/>
          </a:prstGeom>
          <a:noFill/>
        </p:spPr>
        <p:txBody>
          <a:bodyPr wrap="square" rtlCol="0">
            <a:spAutoFit/>
          </a:bodyPr>
          <a:lstStyle/>
          <a:p>
            <a:r>
              <a:rPr lang="nl-NL" dirty="0"/>
              <a:t>De lerende</a:t>
            </a:r>
          </a:p>
        </p:txBody>
      </p:sp>
      <p:sp>
        <p:nvSpPr>
          <p:cNvPr id="15" name="Tekstvak 14"/>
          <p:cNvSpPr txBox="1"/>
          <p:nvPr/>
        </p:nvSpPr>
        <p:spPr>
          <a:xfrm>
            <a:off x="3710612" y="2405985"/>
            <a:ext cx="1704625" cy="369332"/>
          </a:xfrm>
          <a:prstGeom prst="rect">
            <a:avLst/>
          </a:prstGeom>
          <a:noFill/>
        </p:spPr>
        <p:txBody>
          <a:bodyPr wrap="square" rtlCol="0">
            <a:spAutoFit/>
          </a:bodyPr>
          <a:lstStyle/>
          <a:p>
            <a:r>
              <a:rPr lang="nl-NL" dirty="0"/>
              <a:t>Leermateriaal</a:t>
            </a:r>
          </a:p>
        </p:txBody>
      </p:sp>
      <p:sp>
        <p:nvSpPr>
          <p:cNvPr id="16" name="Pijl-links, -rechts en -omhoog 15"/>
          <p:cNvSpPr/>
          <p:nvPr/>
        </p:nvSpPr>
        <p:spPr bwMode="auto">
          <a:xfrm>
            <a:off x="3892492" y="2985783"/>
            <a:ext cx="1291904" cy="684786"/>
          </a:xfrm>
          <a:prstGeom prst="leftRigh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spTree>
    <p:extLst>
      <p:ext uri="{BB962C8B-B14F-4D97-AF65-F5344CB8AC3E}">
        <p14:creationId xmlns:p14="http://schemas.microsoft.com/office/powerpoint/2010/main" val="183163307"/>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a:xfrm>
            <a:off x="539552" y="1052989"/>
            <a:ext cx="8153400" cy="3240360"/>
          </a:xfrm>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pic>
        <p:nvPicPr>
          <p:cNvPr id="5" name="Afbeelding 4"/>
          <p:cNvPicPr>
            <a:picLocks noChangeAspect="1"/>
          </p:cNvPicPr>
          <p:nvPr/>
        </p:nvPicPr>
        <p:blipFill>
          <a:blip r:embed="rId3"/>
          <a:stretch>
            <a:fillRect/>
          </a:stretch>
        </p:blipFill>
        <p:spPr>
          <a:xfrm>
            <a:off x="4261023" y="1804460"/>
            <a:ext cx="487146" cy="544457"/>
          </a:xfrm>
          <a:prstGeom prst="rect">
            <a:avLst/>
          </a:prstGeom>
        </p:spPr>
      </p:pic>
      <p:grpSp>
        <p:nvGrpSpPr>
          <p:cNvPr id="7" name="Group 454"/>
          <p:cNvGrpSpPr>
            <a:grpSpLocks/>
          </p:cNvGrpSpPr>
          <p:nvPr/>
        </p:nvGrpSpPr>
        <p:grpSpPr bwMode="auto">
          <a:xfrm>
            <a:off x="5576796" y="3045234"/>
            <a:ext cx="1318954" cy="702749"/>
            <a:chOff x="0" y="0"/>
            <a:chExt cx="576" cy="277"/>
          </a:xfrm>
          <a:solidFill>
            <a:srgbClr val="7192B3"/>
          </a:solidFill>
        </p:grpSpPr>
        <p:sp>
          <p:nvSpPr>
            <p:cNvPr id="8" name="AutoShape 451"/>
            <p:cNvSpPr>
              <a:spLocks/>
            </p:cNvSpPr>
            <p:nvPr/>
          </p:nvSpPr>
          <p:spPr bwMode="auto">
            <a:xfrm>
              <a:off x="416" y="72"/>
              <a:ext cx="160" cy="202"/>
            </a:xfrm>
            <a:custGeom>
              <a:avLst/>
              <a:gdLst>
                <a:gd name="T0" fmla="*/ 0 w 21471"/>
                <a:gd name="T1" fmla="*/ 0 h 21600"/>
                <a:gd name="T2" fmla="*/ 0 w 21471"/>
                <a:gd name="T3" fmla="*/ 0 h 21600"/>
                <a:gd name="T4" fmla="*/ 0 w 21471"/>
                <a:gd name="T5" fmla="*/ 0 h 21600"/>
                <a:gd name="T6" fmla="*/ 0 w 21471"/>
                <a:gd name="T7" fmla="*/ 0 h 21600"/>
                <a:gd name="T8" fmla="*/ 0 w 21471"/>
                <a:gd name="T9" fmla="*/ 0 h 21600"/>
                <a:gd name="T10" fmla="*/ 0 w 21471"/>
                <a:gd name="T11" fmla="*/ 0 h 21600"/>
                <a:gd name="T12" fmla="*/ 0 w 21471"/>
                <a:gd name="T13" fmla="*/ 0 h 21600"/>
                <a:gd name="T14" fmla="*/ 0 w 21471"/>
                <a:gd name="T15" fmla="*/ 0 h 21600"/>
                <a:gd name="T16" fmla="*/ 0 w 21471"/>
                <a:gd name="T17" fmla="*/ 0 h 21600"/>
                <a:gd name="T18" fmla="*/ 0 w 21471"/>
                <a:gd name="T19" fmla="*/ 0 h 21600"/>
                <a:gd name="T20" fmla="*/ 0 w 21471"/>
                <a:gd name="T21" fmla="*/ 0 h 21600"/>
                <a:gd name="T22" fmla="*/ 0 w 21471"/>
                <a:gd name="T23" fmla="*/ 0 h 21600"/>
                <a:gd name="T24" fmla="*/ 0 w 21471"/>
                <a:gd name="T25" fmla="*/ 0 h 21600"/>
                <a:gd name="T26" fmla="*/ 0 w 21471"/>
                <a:gd name="T27" fmla="*/ 0 h 21600"/>
                <a:gd name="T28" fmla="*/ 0 w 21471"/>
                <a:gd name="T29" fmla="*/ 0 h 21600"/>
                <a:gd name="T30" fmla="*/ 0 w 21471"/>
                <a:gd name="T31" fmla="*/ 0 h 21600"/>
                <a:gd name="T32" fmla="*/ 0 w 21471"/>
                <a:gd name="T33" fmla="*/ 0 h 21600"/>
                <a:gd name="T34" fmla="*/ 0 w 21471"/>
                <a:gd name="T35" fmla="*/ 0 h 21600"/>
                <a:gd name="T36" fmla="*/ 0 w 21471"/>
                <a:gd name="T37" fmla="*/ 0 h 21600"/>
                <a:gd name="T38" fmla="*/ 0 w 21471"/>
                <a:gd name="T39" fmla="*/ 0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71" h="21600">
                  <a:moveTo>
                    <a:pt x="21471" y="19054"/>
                  </a:moveTo>
                  <a:cubicBezTo>
                    <a:pt x="21471" y="19054"/>
                    <a:pt x="21453" y="17550"/>
                    <a:pt x="17605" y="16182"/>
                  </a:cubicBezTo>
                  <a:cubicBezTo>
                    <a:pt x="15742" y="15518"/>
                    <a:pt x="12975" y="13809"/>
                    <a:pt x="8879" y="13221"/>
                  </a:cubicBezTo>
                  <a:cubicBezTo>
                    <a:pt x="9926" y="12323"/>
                    <a:pt x="10720" y="10919"/>
                    <a:pt x="11535" y="9255"/>
                  </a:cubicBezTo>
                  <a:cubicBezTo>
                    <a:pt x="12007" y="8291"/>
                    <a:pt x="11927" y="7470"/>
                    <a:pt x="11927" y="6301"/>
                  </a:cubicBezTo>
                  <a:cubicBezTo>
                    <a:pt x="11927" y="5435"/>
                    <a:pt x="12129" y="4048"/>
                    <a:pt x="11862" y="3286"/>
                  </a:cubicBezTo>
                  <a:cubicBezTo>
                    <a:pt x="10957" y="711"/>
                    <a:pt x="8675" y="0"/>
                    <a:pt x="6000" y="0"/>
                  </a:cubicBezTo>
                  <a:cubicBezTo>
                    <a:pt x="3324" y="0"/>
                    <a:pt x="1039" y="714"/>
                    <a:pt x="137" y="3295"/>
                  </a:cubicBezTo>
                  <a:cubicBezTo>
                    <a:pt x="-129" y="4055"/>
                    <a:pt x="75" y="5439"/>
                    <a:pt x="75" y="6302"/>
                  </a:cubicBezTo>
                  <a:cubicBezTo>
                    <a:pt x="75" y="7473"/>
                    <a:pt x="-5" y="8298"/>
                    <a:pt x="469" y="9264"/>
                  </a:cubicBezTo>
                  <a:cubicBezTo>
                    <a:pt x="1142" y="10633"/>
                    <a:pt x="1789" y="11815"/>
                    <a:pt x="2574" y="12690"/>
                  </a:cubicBezTo>
                  <a:cubicBezTo>
                    <a:pt x="7111" y="14881"/>
                    <a:pt x="7535" y="17307"/>
                    <a:pt x="7544" y="18077"/>
                  </a:cubicBezTo>
                  <a:lnTo>
                    <a:pt x="7544" y="18090"/>
                  </a:lnTo>
                  <a:lnTo>
                    <a:pt x="7544" y="18102"/>
                  </a:lnTo>
                  <a:lnTo>
                    <a:pt x="7544" y="21597"/>
                  </a:lnTo>
                  <a:lnTo>
                    <a:pt x="7544" y="21600"/>
                  </a:lnTo>
                  <a:lnTo>
                    <a:pt x="21470" y="21599"/>
                  </a:lnTo>
                  <a:lnTo>
                    <a:pt x="21470" y="19054"/>
                  </a:lnTo>
                  <a:lnTo>
                    <a:pt x="21471" y="19054"/>
                  </a:lnTo>
                  <a:close/>
                  <a:moveTo>
                    <a:pt x="21471" y="19054"/>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solidFill>
                  <a:prstClr val="black"/>
                </a:solidFill>
                <a:latin typeface="Calibri"/>
              </a:endParaRPr>
            </a:p>
          </p:txBody>
        </p:sp>
        <p:sp>
          <p:nvSpPr>
            <p:cNvPr id="9" name="AutoShape 452"/>
            <p:cNvSpPr>
              <a:spLocks/>
            </p:cNvSpPr>
            <p:nvPr/>
          </p:nvSpPr>
          <p:spPr bwMode="auto">
            <a:xfrm>
              <a:off x="0" y="72"/>
              <a:ext cx="160" cy="202"/>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470" h="21600">
                  <a:moveTo>
                    <a:pt x="13940" y="18086"/>
                  </a:moveTo>
                  <a:lnTo>
                    <a:pt x="13940" y="18072"/>
                  </a:lnTo>
                  <a:cubicBezTo>
                    <a:pt x="13950" y="17309"/>
                    <a:pt x="14371" y="14916"/>
                    <a:pt x="18830" y="12738"/>
                  </a:cubicBezTo>
                  <a:cubicBezTo>
                    <a:pt x="19647" y="11854"/>
                    <a:pt x="20318" y="10647"/>
                    <a:pt x="21003" y="9254"/>
                  </a:cubicBezTo>
                  <a:cubicBezTo>
                    <a:pt x="21477" y="8291"/>
                    <a:pt x="21396" y="7469"/>
                    <a:pt x="21396" y="6300"/>
                  </a:cubicBezTo>
                  <a:cubicBezTo>
                    <a:pt x="21396" y="5435"/>
                    <a:pt x="21600" y="4048"/>
                    <a:pt x="21331" y="3286"/>
                  </a:cubicBezTo>
                  <a:cubicBezTo>
                    <a:pt x="20423" y="711"/>
                    <a:pt x="18134" y="0"/>
                    <a:pt x="15449" y="0"/>
                  </a:cubicBezTo>
                  <a:cubicBezTo>
                    <a:pt x="12763" y="0"/>
                    <a:pt x="10471" y="714"/>
                    <a:pt x="9566" y="3295"/>
                  </a:cubicBezTo>
                  <a:cubicBezTo>
                    <a:pt x="9299" y="4055"/>
                    <a:pt x="9503" y="5438"/>
                    <a:pt x="9503" y="6301"/>
                  </a:cubicBezTo>
                  <a:cubicBezTo>
                    <a:pt x="9503" y="7472"/>
                    <a:pt x="9424" y="8298"/>
                    <a:pt x="9899" y="9263"/>
                  </a:cubicBezTo>
                  <a:cubicBezTo>
                    <a:pt x="10724" y="10935"/>
                    <a:pt x="11507" y="12337"/>
                    <a:pt x="12555" y="13231"/>
                  </a:cubicBezTo>
                  <a:cubicBezTo>
                    <a:pt x="8478" y="13828"/>
                    <a:pt x="5723" y="15526"/>
                    <a:pt x="3864" y="16187"/>
                  </a:cubicBezTo>
                  <a:cubicBezTo>
                    <a:pt x="17" y="17556"/>
                    <a:pt x="0" y="19054"/>
                    <a:pt x="0" y="19054"/>
                  </a:cubicBezTo>
                  <a:lnTo>
                    <a:pt x="0" y="21600"/>
                  </a:lnTo>
                  <a:lnTo>
                    <a:pt x="13940" y="21598"/>
                  </a:lnTo>
                  <a:lnTo>
                    <a:pt x="13940" y="18101"/>
                  </a:lnTo>
                  <a:lnTo>
                    <a:pt x="13940" y="18086"/>
                  </a:lnTo>
                  <a:close/>
                  <a:moveTo>
                    <a:pt x="13940" y="18086"/>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solidFill>
                  <a:prstClr val="black"/>
                </a:solidFill>
                <a:latin typeface="Calibri"/>
              </a:endParaRPr>
            </a:p>
          </p:txBody>
        </p:sp>
        <p:sp>
          <p:nvSpPr>
            <p:cNvPr id="10" name="AutoShape 453"/>
            <p:cNvSpPr>
              <a:spLocks/>
            </p:cNvSpPr>
            <p:nvPr/>
          </p:nvSpPr>
          <p:spPr bwMode="auto">
            <a:xfrm>
              <a:off x="127" y="0"/>
              <a:ext cx="318" cy="277"/>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1"/>
                  </a:moveTo>
                  <a:cubicBezTo>
                    <a:pt x="17590" y="15518"/>
                    <a:pt x="15654" y="13809"/>
                    <a:pt x="12789" y="13221"/>
                  </a:cubicBezTo>
                  <a:cubicBezTo>
                    <a:pt x="13522" y="12323"/>
                    <a:pt x="14076" y="10920"/>
                    <a:pt x="14647" y="9256"/>
                  </a:cubicBezTo>
                  <a:cubicBezTo>
                    <a:pt x="14978" y="8292"/>
                    <a:pt x="14921" y="7470"/>
                    <a:pt x="14921" y="6300"/>
                  </a:cubicBezTo>
                  <a:cubicBezTo>
                    <a:pt x="14921" y="5435"/>
                    <a:pt x="15063" y="4049"/>
                    <a:pt x="14876" y="3287"/>
                  </a:cubicBezTo>
                  <a:cubicBezTo>
                    <a:pt x="14244" y="711"/>
                    <a:pt x="12646" y="0"/>
                    <a:pt x="10774" y="0"/>
                  </a:cubicBezTo>
                  <a:cubicBezTo>
                    <a:pt x="8902" y="0"/>
                    <a:pt x="7302" y="714"/>
                    <a:pt x="6671" y="3294"/>
                  </a:cubicBezTo>
                  <a:cubicBezTo>
                    <a:pt x="6485" y="4055"/>
                    <a:pt x="6628" y="5438"/>
                    <a:pt x="6628" y="6300"/>
                  </a:cubicBezTo>
                  <a:cubicBezTo>
                    <a:pt x="6628" y="7474"/>
                    <a:pt x="6572" y="8297"/>
                    <a:pt x="6904" y="9263"/>
                  </a:cubicBezTo>
                  <a:cubicBezTo>
                    <a:pt x="7479" y="10935"/>
                    <a:pt x="8025" y="12336"/>
                    <a:pt x="8756" y="13231"/>
                  </a:cubicBezTo>
                  <a:cubicBezTo>
                    <a:pt x="5913" y="13829"/>
                    <a:pt x="3991" y="15526"/>
                    <a:pt x="2696" y="16187"/>
                  </a:cubicBezTo>
                  <a:cubicBezTo>
                    <a:pt x="13" y="17556"/>
                    <a:pt x="0" y="19054"/>
                    <a:pt x="0" y="19054"/>
                  </a:cubicBezTo>
                  <a:lnTo>
                    <a:pt x="0" y="21600"/>
                  </a:lnTo>
                  <a:lnTo>
                    <a:pt x="21600" y="21597"/>
                  </a:lnTo>
                  <a:lnTo>
                    <a:pt x="21600" y="19054"/>
                  </a:lnTo>
                  <a:cubicBezTo>
                    <a:pt x="21600" y="19054"/>
                    <a:pt x="21587" y="17551"/>
                    <a:pt x="18895" y="16181"/>
                  </a:cubicBezTo>
                  <a:close/>
                  <a:moveTo>
                    <a:pt x="18895" y="16181"/>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solidFill>
                  <a:prstClr val="black"/>
                </a:solidFill>
                <a:latin typeface="Calibri"/>
              </a:endParaRPr>
            </a:p>
          </p:txBody>
        </p:sp>
      </p:grpSp>
      <p:sp>
        <p:nvSpPr>
          <p:cNvPr id="12" name="AutoShape 520"/>
          <p:cNvSpPr>
            <a:spLocks/>
          </p:cNvSpPr>
          <p:nvPr/>
        </p:nvSpPr>
        <p:spPr bwMode="auto">
          <a:xfrm>
            <a:off x="2490401" y="3063197"/>
            <a:ext cx="798084" cy="666821"/>
          </a:xfrm>
          <a:custGeom>
            <a:avLst/>
            <a:gdLst>
              <a:gd name="T0" fmla="*/ 286355233 w 21600"/>
              <a:gd name="T1" fmla="*/ 149233561 h 21600"/>
              <a:gd name="T2" fmla="*/ 250493889 w 21600"/>
              <a:gd name="T3" fmla="*/ 126731456 h 21600"/>
              <a:gd name="T4" fmla="*/ 169545966 w 21600"/>
              <a:gd name="T5" fmla="*/ 103548265 h 21600"/>
              <a:gd name="T6" fmla="*/ 194177951 w 21600"/>
              <a:gd name="T7" fmla="*/ 72486689 h 21600"/>
              <a:gd name="T8" fmla="*/ 197810273 w 21600"/>
              <a:gd name="T9" fmla="*/ 49342708 h 21600"/>
              <a:gd name="T10" fmla="*/ 197213495 w 21600"/>
              <a:gd name="T11" fmla="*/ 25744095 h 21600"/>
              <a:gd name="T12" fmla="*/ 142845840 w 21600"/>
              <a:gd name="T13" fmla="*/ 0 h 21600"/>
              <a:gd name="T14" fmla="*/ 88438687 w 21600"/>
              <a:gd name="T15" fmla="*/ 25806485 h 21600"/>
              <a:gd name="T16" fmla="*/ 87869100 w 21600"/>
              <a:gd name="T17" fmla="*/ 49342708 h 21600"/>
              <a:gd name="T18" fmla="*/ 91527432 w 21600"/>
              <a:gd name="T19" fmla="*/ 72549173 h 21600"/>
              <a:gd name="T20" fmla="*/ 116080313 w 21600"/>
              <a:gd name="T21" fmla="*/ 103626591 h 21600"/>
              <a:gd name="T22" fmla="*/ 35727902 w 21600"/>
              <a:gd name="T23" fmla="*/ 126778898 h 21600"/>
              <a:gd name="T24" fmla="*/ 0 w 21600"/>
              <a:gd name="T25" fmla="*/ 149241087 h 21600"/>
              <a:gd name="T26" fmla="*/ 0 w 21600"/>
              <a:gd name="T27" fmla="*/ 169173962 h 21600"/>
              <a:gd name="T28" fmla="*/ 126526262 w 21600"/>
              <a:gd name="T29" fmla="*/ 169166531 h 21600"/>
              <a:gd name="T30" fmla="*/ 133353603 w 21600"/>
              <a:gd name="T31" fmla="*/ 147213038 h 21600"/>
              <a:gd name="T32" fmla="*/ 119367902 w 21600"/>
              <a:gd name="T33" fmla="*/ 134516660 h 21600"/>
              <a:gd name="T34" fmla="*/ 143071982 w 21600"/>
              <a:gd name="T35" fmla="*/ 123912404 h 21600"/>
              <a:gd name="T36" fmla="*/ 166629014 w 21600"/>
              <a:gd name="T37" fmla="*/ 134493292 h 21600"/>
              <a:gd name="T38" fmla="*/ 152789095 w 21600"/>
              <a:gd name="T39" fmla="*/ 147213038 h 21600"/>
              <a:gd name="T40" fmla="*/ 159523736 w 21600"/>
              <a:gd name="T41" fmla="*/ 169158120 h 21600"/>
              <a:gd name="T42" fmla="*/ 286355233 w 21600"/>
              <a:gd name="T43" fmla="*/ 169150689 h 21600"/>
              <a:gd name="T44" fmla="*/ 286355233 w 21600"/>
              <a:gd name="T45" fmla="*/ 149233561 h 21600"/>
              <a:gd name="T46" fmla="*/ 286355233 w 21600"/>
              <a:gd name="T47" fmla="*/ 149233561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19054"/>
                </a:moveTo>
                <a:cubicBezTo>
                  <a:pt x="21600" y="19054"/>
                  <a:pt x="21587" y="17550"/>
                  <a:pt x="18895" y="16181"/>
                </a:cubicBezTo>
                <a:cubicBezTo>
                  <a:pt x="17590" y="15517"/>
                  <a:pt x="15655" y="13808"/>
                  <a:pt x="12789" y="13221"/>
                </a:cubicBezTo>
                <a:cubicBezTo>
                  <a:pt x="13521" y="12323"/>
                  <a:pt x="14076" y="10919"/>
                  <a:pt x="14647" y="9255"/>
                </a:cubicBezTo>
                <a:cubicBezTo>
                  <a:pt x="14978" y="8291"/>
                  <a:pt x="14921" y="7470"/>
                  <a:pt x="14921" y="6300"/>
                </a:cubicBezTo>
                <a:cubicBezTo>
                  <a:pt x="14921" y="5436"/>
                  <a:pt x="15063" y="4049"/>
                  <a:pt x="14876" y="3287"/>
                </a:cubicBezTo>
                <a:cubicBezTo>
                  <a:pt x="14244" y="711"/>
                  <a:pt x="12646" y="0"/>
                  <a:pt x="10775" y="0"/>
                </a:cubicBezTo>
                <a:cubicBezTo>
                  <a:pt x="8902" y="0"/>
                  <a:pt x="7302" y="714"/>
                  <a:pt x="6671" y="3295"/>
                </a:cubicBezTo>
                <a:cubicBezTo>
                  <a:pt x="6485" y="4055"/>
                  <a:pt x="6628" y="5438"/>
                  <a:pt x="6628" y="6300"/>
                </a:cubicBezTo>
                <a:cubicBezTo>
                  <a:pt x="6628" y="7473"/>
                  <a:pt x="6572" y="8297"/>
                  <a:pt x="6904" y="9263"/>
                </a:cubicBezTo>
                <a:cubicBezTo>
                  <a:pt x="7479" y="10935"/>
                  <a:pt x="8025" y="12337"/>
                  <a:pt x="8756" y="13231"/>
                </a:cubicBezTo>
                <a:cubicBezTo>
                  <a:pt x="5912" y="13829"/>
                  <a:pt x="3991" y="15526"/>
                  <a:pt x="2695" y="16187"/>
                </a:cubicBezTo>
                <a:cubicBezTo>
                  <a:pt x="13" y="17556"/>
                  <a:pt x="0" y="19055"/>
                  <a:pt x="0" y="19055"/>
                </a:cubicBezTo>
                <a:lnTo>
                  <a:pt x="0" y="21600"/>
                </a:lnTo>
                <a:lnTo>
                  <a:pt x="9544" y="21599"/>
                </a:lnTo>
                <a:lnTo>
                  <a:pt x="10059" y="18796"/>
                </a:lnTo>
                <a:lnTo>
                  <a:pt x="9004" y="17175"/>
                </a:lnTo>
                <a:cubicBezTo>
                  <a:pt x="9004" y="17175"/>
                  <a:pt x="10111" y="15821"/>
                  <a:pt x="10792" y="15821"/>
                </a:cubicBezTo>
                <a:cubicBezTo>
                  <a:pt x="11474" y="15821"/>
                  <a:pt x="12569" y="17172"/>
                  <a:pt x="12569" y="17172"/>
                </a:cubicBezTo>
                <a:lnTo>
                  <a:pt x="11525" y="18796"/>
                </a:lnTo>
                <a:lnTo>
                  <a:pt x="12033" y="21598"/>
                </a:lnTo>
                <a:lnTo>
                  <a:pt x="21600" y="21597"/>
                </a:lnTo>
                <a:lnTo>
                  <a:pt x="21600" y="19054"/>
                </a:lnTo>
                <a:close/>
                <a:moveTo>
                  <a:pt x="21600" y="19054"/>
                </a:moveTo>
              </a:path>
            </a:pathLst>
          </a:custGeom>
          <a:solidFill>
            <a:srgbClr val="7192B3"/>
          </a:solidFill>
          <a:ln>
            <a:noFill/>
          </a:ln>
        </p:spPr>
        <p:txBody>
          <a:bodyPr lIns="0" tIns="0" rIns="0" bIns="0"/>
          <a:lstStyle/>
          <a:p>
            <a:endParaRPr lang="en-US">
              <a:solidFill>
                <a:prstClr val="black"/>
              </a:solidFill>
              <a:latin typeface="Calibri"/>
            </a:endParaRPr>
          </a:p>
        </p:txBody>
      </p:sp>
      <p:sp>
        <p:nvSpPr>
          <p:cNvPr id="13" name="Tekstvak 12"/>
          <p:cNvSpPr txBox="1"/>
          <p:nvPr/>
        </p:nvSpPr>
        <p:spPr>
          <a:xfrm>
            <a:off x="2220674" y="3819730"/>
            <a:ext cx="1337538" cy="369332"/>
          </a:xfrm>
          <a:prstGeom prst="rect">
            <a:avLst/>
          </a:prstGeom>
          <a:noFill/>
        </p:spPr>
        <p:txBody>
          <a:bodyPr wrap="square" rtlCol="0">
            <a:spAutoFit/>
          </a:bodyPr>
          <a:lstStyle/>
          <a:p>
            <a:r>
              <a:rPr lang="nl-NL" dirty="0"/>
              <a:t>De docent</a:t>
            </a:r>
          </a:p>
        </p:txBody>
      </p:sp>
      <p:sp>
        <p:nvSpPr>
          <p:cNvPr id="14" name="Tekstvak 13"/>
          <p:cNvSpPr txBox="1"/>
          <p:nvPr/>
        </p:nvSpPr>
        <p:spPr>
          <a:xfrm>
            <a:off x="5562923" y="3819730"/>
            <a:ext cx="1609663" cy="369332"/>
          </a:xfrm>
          <a:prstGeom prst="rect">
            <a:avLst/>
          </a:prstGeom>
          <a:noFill/>
        </p:spPr>
        <p:txBody>
          <a:bodyPr wrap="square" rtlCol="0">
            <a:spAutoFit/>
          </a:bodyPr>
          <a:lstStyle/>
          <a:p>
            <a:r>
              <a:rPr lang="nl-NL" dirty="0"/>
              <a:t>De lerende</a:t>
            </a:r>
          </a:p>
        </p:txBody>
      </p:sp>
      <p:sp>
        <p:nvSpPr>
          <p:cNvPr id="15" name="Tekstvak 14"/>
          <p:cNvSpPr txBox="1"/>
          <p:nvPr/>
        </p:nvSpPr>
        <p:spPr>
          <a:xfrm>
            <a:off x="3710612" y="2405985"/>
            <a:ext cx="1704625" cy="369332"/>
          </a:xfrm>
          <a:prstGeom prst="rect">
            <a:avLst/>
          </a:prstGeom>
          <a:noFill/>
        </p:spPr>
        <p:txBody>
          <a:bodyPr wrap="square" rtlCol="0">
            <a:spAutoFit/>
          </a:bodyPr>
          <a:lstStyle/>
          <a:p>
            <a:r>
              <a:rPr lang="nl-NL" dirty="0"/>
              <a:t>Leermateriaal</a:t>
            </a:r>
          </a:p>
        </p:txBody>
      </p:sp>
      <p:sp>
        <p:nvSpPr>
          <p:cNvPr id="16" name="Pijl-links, -rechts en -omhoog 15"/>
          <p:cNvSpPr/>
          <p:nvPr/>
        </p:nvSpPr>
        <p:spPr bwMode="auto">
          <a:xfrm>
            <a:off x="3892492" y="2985783"/>
            <a:ext cx="1291904" cy="684786"/>
          </a:xfrm>
          <a:prstGeom prst="leftRightUp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sp>
        <p:nvSpPr>
          <p:cNvPr id="6" name="Ovaal 5"/>
          <p:cNvSpPr/>
          <p:nvPr/>
        </p:nvSpPr>
        <p:spPr bwMode="auto">
          <a:xfrm rot="2911291">
            <a:off x="2697343" y="1137113"/>
            <a:ext cx="2205665" cy="3938472"/>
          </a:xfrm>
          <a:prstGeom prst="ellipse">
            <a:avLst/>
          </a:prstGeom>
          <a:noFill/>
          <a:ln w="57150"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spTree>
    <p:extLst>
      <p:ext uri="{BB962C8B-B14F-4D97-AF65-F5344CB8AC3E}">
        <p14:creationId xmlns:p14="http://schemas.microsoft.com/office/powerpoint/2010/main" val="3733590583"/>
      </p:ext>
    </p:extLst>
  </p:cSld>
  <p:clrMapOvr>
    <a:masterClrMapping/>
  </p:clrMapOvr>
  <p:transition spd="slow">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pic>
        <p:nvPicPr>
          <p:cNvPr id="4" name="Afbeelding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sp>
        <p:nvSpPr>
          <p:cNvPr id="12" name="AutoShape 520"/>
          <p:cNvSpPr>
            <a:spLocks/>
          </p:cNvSpPr>
          <p:nvPr/>
        </p:nvSpPr>
        <p:spPr bwMode="auto">
          <a:xfrm>
            <a:off x="809279" y="1788070"/>
            <a:ext cx="798084" cy="666821"/>
          </a:xfrm>
          <a:custGeom>
            <a:avLst/>
            <a:gdLst>
              <a:gd name="T0" fmla="*/ 286355233 w 21600"/>
              <a:gd name="T1" fmla="*/ 149233561 h 21600"/>
              <a:gd name="T2" fmla="*/ 250493889 w 21600"/>
              <a:gd name="T3" fmla="*/ 126731456 h 21600"/>
              <a:gd name="T4" fmla="*/ 169545966 w 21600"/>
              <a:gd name="T5" fmla="*/ 103548265 h 21600"/>
              <a:gd name="T6" fmla="*/ 194177951 w 21600"/>
              <a:gd name="T7" fmla="*/ 72486689 h 21600"/>
              <a:gd name="T8" fmla="*/ 197810273 w 21600"/>
              <a:gd name="T9" fmla="*/ 49342708 h 21600"/>
              <a:gd name="T10" fmla="*/ 197213495 w 21600"/>
              <a:gd name="T11" fmla="*/ 25744095 h 21600"/>
              <a:gd name="T12" fmla="*/ 142845840 w 21600"/>
              <a:gd name="T13" fmla="*/ 0 h 21600"/>
              <a:gd name="T14" fmla="*/ 88438687 w 21600"/>
              <a:gd name="T15" fmla="*/ 25806485 h 21600"/>
              <a:gd name="T16" fmla="*/ 87869100 w 21600"/>
              <a:gd name="T17" fmla="*/ 49342708 h 21600"/>
              <a:gd name="T18" fmla="*/ 91527432 w 21600"/>
              <a:gd name="T19" fmla="*/ 72549173 h 21600"/>
              <a:gd name="T20" fmla="*/ 116080313 w 21600"/>
              <a:gd name="T21" fmla="*/ 103626591 h 21600"/>
              <a:gd name="T22" fmla="*/ 35727902 w 21600"/>
              <a:gd name="T23" fmla="*/ 126778898 h 21600"/>
              <a:gd name="T24" fmla="*/ 0 w 21600"/>
              <a:gd name="T25" fmla="*/ 149241087 h 21600"/>
              <a:gd name="T26" fmla="*/ 0 w 21600"/>
              <a:gd name="T27" fmla="*/ 169173962 h 21600"/>
              <a:gd name="T28" fmla="*/ 126526262 w 21600"/>
              <a:gd name="T29" fmla="*/ 169166531 h 21600"/>
              <a:gd name="T30" fmla="*/ 133353603 w 21600"/>
              <a:gd name="T31" fmla="*/ 147213038 h 21600"/>
              <a:gd name="T32" fmla="*/ 119367902 w 21600"/>
              <a:gd name="T33" fmla="*/ 134516660 h 21600"/>
              <a:gd name="T34" fmla="*/ 143071982 w 21600"/>
              <a:gd name="T35" fmla="*/ 123912404 h 21600"/>
              <a:gd name="T36" fmla="*/ 166629014 w 21600"/>
              <a:gd name="T37" fmla="*/ 134493292 h 21600"/>
              <a:gd name="T38" fmla="*/ 152789095 w 21600"/>
              <a:gd name="T39" fmla="*/ 147213038 h 21600"/>
              <a:gd name="T40" fmla="*/ 159523736 w 21600"/>
              <a:gd name="T41" fmla="*/ 169158120 h 21600"/>
              <a:gd name="T42" fmla="*/ 286355233 w 21600"/>
              <a:gd name="T43" fmla="*/ 169150689 h 21600"/>
              <a:gd name="T44" fmla="*/ 286355233 w 21600"/>
              <a:gd name="T45" fmla="*/ 149233561 h 21600"/>
              <a:gd name="T46" fmla="*/ 286355233 w 21600"/>
              <a:gd name="T47" fmla="*/ 149233561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19054"/>
                </a:moveTo>
                <a:cubicBezTo>
                  <a:pt x="21600" y="19054"/>
                  <a:pt x="21587" y="17550"/>
                  <a:pt x="18895" y="16181"/>
                </a:cubicBezTo>
                <a:cubicBezTo>
                  <a:pt x="17590" y="15517"/>
                  <a:pt x="15655" y="13808"/>
                  <a:pt x="12789" y="13221"/>
                </a:cubicBezTo>
                <a:cubicBezTo>
                  <a:pt x="13521" y="12323"/>
                  <a:pt x="14076" y="10919"/>
                  <a:pt x="14647" y="9255"/>
                </a:cubicBezTo>
                <a:cubicBezTo>
                  <a:pt x="14978" y="8291"/>
                  <a:pt x="14921" y="7470"/>
                  <a:pt x="14921" y="6300"/>
                </a:cubicBezTo>
                <a:cubicBezTo>
                  <a:pt x="14921" y="5436"/>
                  <a:pt x="15063" y="4049"/>
                  <a:pt x="14876" y="3287"/>
                </a:cubicBezTo>
                <a:cubicBezTo>
                  <a:pt x="14244" y="711"/>
                  <a:pt x="12646" y="0"/>
                  <a:pt x="10775" y="0"/>
                </a:cubicBezTo>
                <a:cubicBezTo>
                  <a:pt x="8902" y="0"/>
                  <a:pt x="7302" y="714"/>
                  <a:pt x="6671" y="3295"/>
                </a:cubicBezTo>
                <a:cubicBezTo>
                  <a:pt x="6485" y="4055"/>
                  <a:pt x="6628" y="5438"/>
                  <a:pt x="6628" y="6300"/>
                </a:cubicBezTo>
                <a:cubicBezTo>
                  <a:pt x="6628" y="7473"/>
                  <a:pt x="6572" y="8297"/>
                  <a:pt x="6904" y="9263"/>
                </a:cubicBezTo>
                <a:cubicBezTo>
                  <a:pt x="7479" y="10935"/>
                  <a:pt x="8025" y="12337"/>
                  <a:pt x="8756" y="13231"/>
                </a:cubicBezTo>
                <a:cubicBezTo>
                  <a:pt x="5912" y="13829"/>
                  <a:pt x="3991" y="15526"/>
                  <a:pt x="2695" y="16187"/>
                </a:cubicBezTo>
                <a:cubicBezTo>
                  <a:pt x="13" y="17556"/>
                  <a:pt x="0" y="19055"/>
                  <a:pt x="0" y="19055"/>
                </a:cubicBezTo>
                <a:lnTo>
                  <a:pt x="0" y="21600"/>
                </a:lnTo>
                <a:lnTo>
                  <a:pt x="9544" y="21599"/>
                </a:lnTo>
                <a:lnTo>
                  <a:pt x="10059" y="18796"/>
                </a:lnTo>
                <a:lnTo>
                  <a:pt x="9004" y="17175"/>
                </a:lnTo>
                <a:cubicBezTo>
                  <a:pt x="9004" y="17175"/>
                  <a:pt x="10111" y="15821"/>
                  <a:pt x="10792" y="15821"/>
                </a:cubicBezTo>
                <a:cubicBezTo>
                  <a:pt x="11474" y="15821"/>
                  <a:pt x="12569" y="17172"/>
                  <a:pt x="12569" y="17172"/>
                </a:cubicBezTo>
                <a:lnTo>
                  <a:pt x="11525" y="18796"/>
                </a:lnTo>
                <a:lnTo>
                  <a:pt x="12033" y="21598"/>
                </a:lnTo>
                <a:lnTo>
                  <a:pt x="21600" y="21597"/>
                </a:lnTo>
                <a:lnTo>
                  <a:pt x="21600" y="19054"/>
                </a:lnTo>
                <a:close/>
                <a:moveTo>
                  <a:pt x="21600" y="19054"/>
                </a:moveTo>
              </a:path>
            </a:pathLst>
          </a:custGeom>
          <a:solidFill>
            <a:srgbClr val="7192B3"/>
          </a:solidFill>
          <a:ln>
            <a:noFill/>
          </a:ln>
        </p:spPr>
        <p:txBody>
          <a:bodyPr lIns="0" tIns="0" rIns="0" bIns="0"/>
          <a:lstStyle/>
          <a:p>
            <a:endParaRPr lang="en-US">
              <a:solidFill>
                <a:prstClr val="black"/>
              </a:solidFill>
              <a:latin typeface="Calibri"/>
            </a:endParaRPr>
          </a:p>
        </p:txBody>
      </p:sp>
      <p:sp>
        <p:nvSpPr>
          <p:cNvPr id="13" name="Tekstvak 12"/>
          <p:cNvSpPr txBox="1"/>
          <p:nvPr/>
        </p:nvSpPr>
        <p:spPr>
          <a:xfrm>
            <a:off x="539552" y="2544603"/>
            <a:ext cx="1337538" cy="369332"/>
          </a:xfrm>
          <a:prstGeom prst="rect">
            <a:avLst/>
          </a:prstGeom>
          <a:noFill/>
        </p:spPr>
        <p:txBody>
          <a:bodyPr wrap="square" rtlCol="0">
            <a:spAutoFit/>
          </a:bodyPr>
          <a:lstStyle/>
          <a:p>
            <a:r>
              <a:rPr lang="nl-NL" dirty="0"/>
              <a:t>De docent</a:t>
            </a: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03442" y="2207838"/>
            <a:ext cx="1846650" cy="1683090"/>
          </a:xfrm>
          <a:prstGeom prst="rect">
            <a:avLst/>
          </a:prstGeom>
        </p:spPr>
      </p:pic>
      <p:pic>
        <p:nvPicPr>
          <p:cNvPr id="11" name="Afbeelding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266162" y="2207838"/>
            <a:ext cx="1253946" cy="1625931"/>
          </a:xfrm>
          <a:prstGeom prst="rect">
            <a:avLst/>
          </a:prstGeom>
        </p:spPr>
      </p:pic>
      <p:sp>
        <p:nvSpPr>
          <p:cNvPr id="10" name="Tijdelijke aanduiding voor inhoud 2">
            <a:extLst>
              <a:ext uri="{FF2B5EF4-FFF2-40B4-BE49-F238E27FC236}">
                <a16:creationId xmlns:a16="http://schemas.microsoft.com/office/drawing/2014/main" id="{E08CEA57-0AD7-794E-A84A-683C1556334C}"/>
              </a:ext>
            </a:extLst>
          </p:cNvPr>
          <p:cNvSpPr txBox="1">
            <a:spLocks/>
          </p:cNvSpPr>
          <p:nvPr/>
        </p:nvSpPr>
        <p:spPr bwMode="auto">
          <a:xfrm>
            <a:off x="539552" y="1109089"/>
            <a:ext cx="8153400"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i="0">
                <a:solidFill>
                  <a:srgbClr val="570076"/>
                </a:solidFill>
                <a:latin typeface="Arial"/>
                <a:ea typeface="+mn-ea"/>
                <a:cs typeface="Arial"/>
              </a:defRPr>
            </a:lvl1pPr>
            <a:lvl2pPr marL="742950" indent="-285750" algn="l" rtl="0" eaLnBrk="1" fontAlgn="base" hangingPunct="1">
              <a:spcBef>
                <a:spcPct val="20000"/>
              </a:spcBef>
              <a:spcAft>
                <a:spcPct val="0"/>
              </a:spcAft>
              <a:buChar char="–"/>
              <a:defRPr sz="2000" b="0" i="0">
                <a:solidFill>
                  <a:srgbClr val="570076"/>
                </a:solidFill>
                <a:latin typeface="Arial"/>
                <a:ea typeface="+mn-ea"/>
                <a:cs typeface="Arial"/>
              </a:defRPr>
            </a:lvl2pPr>
            <a:lvl3pPr marL="1143000" indent="-228600" algn="l" rtl="0" eaLnBrk="1" fontAlgn="base" hangingPunct="1">
              <a:spcBef>
                <a:spcPct val="20000"/>
              </a:spcBef>
              <a:spcAft>
                <a:spcPct val="0"/>
              </a:spcAft>
              <a:buChar char="•"/>
              <a:defRPr sz="2400" b="0" i="0">
                <a:solidFill>
                  <a:srgbClr val="570076"/>
                </a:solidFill>
                <a:latin typeface="Arial"/>
                <a:ea typeface="+mn-ea"/>
                <a:cs typeface="Arial"/>
              </a:defRPr>
            </a:lvl3pPr>
            <a:lvl4pPr marL="1600200" indent="-228600" algn="l" rtl="0" eaLnBrk="1" fontAlgn="base" hangingPunct="1">
              <a:spcBef>
                <a:spcPct val="20000"/>
              </a:spcBef>
              <a:spcAft>
                <a:spcPct val="0"/>
              </a:spcAft>
              <a:buChar char="–"/>
              <a:defRPr sz="2000" b="0" i="0">
                <a:solidFill>
                  <a:srgbClr val="570076"/>
                </a:solidFill>
                <a:latin typeface="Arial"/>
                <a:ea typeface="+mn-ea"/>
                <a:cs typeface="Arial"/>
              </a:defRPr>
            </a:lvl4pPr>
            <a:lvl5pPr marL="2057400" indent="-228600" algn="l" rtl="0" eaLnBrk="1" fontAlgn="base" hangingPunct="1">
              <a:spcBef>
                <a:spcPct val="20000"/>
              </a:spcBef>
              <a:spcAft>
                <a:spcPct val="0"/>
              </a:spcAft>
              <a:buChar char="»"/>
              <a:defRPr sz="2000" b="0" i="0">
                <a:solidFill>
                  <a:srgbClr val="570076"/>
                </a:solidFill>
                <a:latin typeface="Arial"/>
                <a:ea typeface="+mn-ea"/>
                <a:cs typeface="Arial"/>
              </a:defRPr>
            </a:lvl5pPr>
            <a:lvl6pPr marL="2514600" indent="-228600" algn="l" rtl="0" eaLnBrk="1" fontAlgn="base" hangingPunct="1">
              <a:spcBef>
                <a:spcPct val="20000"/>
              </a:spcBef>
              <a:spcAft>
                <a:spcPct val="0"/>
              </a:spcAft>
              <a:buChar char="»"/>
              <a:defRPr sz="2000">
                <a:solidFill>
                  <a:srgbClr val="570076"/>
                </a:solidFill>
                <a:latin typeface="+mn-lt"/>
                <a:ea typeface="+mn-ea"/>
              </a:defRPr>
            </a:lvl6pPr>
            <a:lvl7pPr marL="2971800" indent="-228600" algn="l" rtl="0" eaLnBrk="1" fontAlgn="base" hangingPunct="1">
              <a:spcBef>
                <a:spcPct val="20000"/>
              </a:spcBef>
              <a:spcAft>
                <a:spcPct val="0"/>
              </a:spcAft>
              <a:buChar char="»"/>
              <a:defRPr sz="2000">
                <a:solidFill>
                  <a:srgbClr val="570076"/>
                </a:solidFill>
                <a:latin typeface="+mn-lt"/>
                <a:ea typeface="+mn-ea"/>
              </a:defRPr>
            </a:lvl7pPr>
            <a:lvl8pPr marL="3429000" indent="-228600" algn="l" rtl="0" eaLnBrk="1" fontAlgn="base" hangingPunct="1">
              <a:spcBef>
                <a:spcPct val="20000"/>
              </a:spcBef>
              <a:spcAft>
                <a:spcPct val="0"/>
              </a:spcAft>
              <a:buChar char="»"/>
              <a:defRPr sz="2000">
                <a:solidFill>
                  <a:srgbClr val="570076"/>
                </a:solidFill>
                <a:latin typeface="+mn-lt"/>
                <a:ea typeface="+mn-ea"/>
              </a:defRPr>
            </a:lvl8pPr>
            <a:lvl9pPr marL="3886200" indent="-228600" algn="l" rtl="0" eaLnBrk="1" fontAlgn="base" hangingPunct="1">
              <a:spcBef>
                <a:spcPct val="20000"/>
              </a:spcBef>
              <a:spcAft>
                <a:spcPct val="0"/>
              </a:spcAft>
              <a:buChar char="»"/>
              <a:defRPr sz="2000">
                <a:solidFill>
                  <a:srgbClr val="570076"/>
                </a:solidFill>
                <a:latin typeface="+mn-lt"/>
                <a:ea typeface="+mn-ea"/>
              </a:defRPr>
            </a:lvl9pPr>
          </a:lstStyle>
          <a:p>
            <a:pPr marL="0" indent="0" defTabSz="914400">
              <a:buNone/>
            </a:pPr>
            <a:r>
              <a:rPr lang="nl-NL" kern="0" dirty="0"/>
              <a:t>Ontwerp van een ‘goede’ online les</a:t>
            </a:r>
          </a:p>
          <a:p>
            <a:pPr defTabSz="914400"/>
            <a:endParaRPr lang="nl-NL" kern="0" dirty="0"/>
          </a:p>
        </p:txBody>
      </p:sp>
    </p:spTree>
    <p:extLst>
      <p:ext uri="{BB962C8B-B14F-4D97-AF65-F5344CB8AC3E}">
        <p14:creationId xmlns:p14="http://schemas.microsoft.com/office/powerpoint/2010/main" val="2540044955"/>
      </p:ext>
    </p:extLst>
  </p:cSld>
  <p:clrMapOvr>
    <a:masterClrMapping/>
  </p:clrMapOvr>
  <p:transition spd="slow">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sp>
        <p:nvSpPr>
          <p:cNvPr id="12" name="AutoShape 520"/>
          <p:cNvSpPr>
            <a:spLocks/>
          </p:cNvSpPr>
          <p:nvPr/>
        </p:nvSpPr>
        <p:spPr bwMode="auto">
          <a:xfrm>
            <a:off x="809279" y="1788070"/>
            <a:ext cx="798084" cy="666821"/>
          </a:xfrm>
          <a:custGeom>
            <a:avLst/>
            <a:gdLst>
              <a:gd name="T0" fmla="*/ 286355233 w 21600"/>
              <a:gd name="T1" fmla="*/ 149233561 h 21600"/>
              <a:gd name="T2" fmla="*/ 250493889 w 21600"/>
              <a:gd name="T3" fmla="*/ 126731456 h 21600"/>
              <a:gd name="T4" fmla="*/ 169545966 w 21600"/>
              <a:gd name="T5" fmla="*/ 103548265 h 21600"/>
              <a:gd name="T6" fmla="*/ 194177951 w 21600"/>
              <a:gd name="T7" fmla="*/ 72486689 h 21600"/>
              <a:gd name="T8" fmla="*/ 197810273 w 21600"/>
              <a:gd name="T9" fmla="*/ 49342708 h 21600"/>
              <a:gd name="T10" fmla="*/ 197213495 w 21600"/>
              <a:gd name="T11" fmla="*/ 25744095 h 21600"/>
              <a:gd name="T12" fmla="*/ 142845840 w 21600"/>
              <a:gd name="T13" fmla="*/ 0 h 21600"/>
              <a:gd name="T14" fmla="*/ 88438687 w 21600"/>
              <a:gd name="T15" fmla="*/ 25806485 h 21600"/>
              <a:gd name="T16" fmla="*/ 87869100 w 21600"/>
              <a:gd name="T17" fmla="*/ 49342708 h 21600"/>
              <a:gd name="T18" fmla="*/ 91527432 w 21600"/>
              <a:gd name="T19" fmla="*/ 72549173 h 21600"/>
              <a:gd name="T20" fmla="*/ 116080313 w 21600"/>
              <a:gd name="T21" fmla="*/ 103626591 h 21600"/>
              <a:gd name="T22" fmla="*/ 35727902 w 21600"/>
              <a:gd name="T23" fmla="*/ 126778898 h 21600"/>
              <a:gd name="T24" fmla="*/ 0 w 21600"/>
              <a:gd name="T25" fmla="*/ 149241087 h 21600"/>
              <a:gd name="T26" fmla="*/ 0 w 21600"/>
              <a:gd name="T27" fmla="*/ 169173962 h 21600"/>
              <a:gd name="T28" fmla="*/ 126526262 w 21600"/>
              <a:gd name="T29" fmla="*/ 169166531 h 21600"/>
              <a:gd name="T30" fmla="*/ 133353603 w 21600"/>
              <a:gd name="T31" fmla="*/ 147213038 h 21600"/>
              <a:gd name="T32" fmla="*/ 119367902 w 21600"/>
              <a:gd name="T33" fmla="*/ 134516660 h 21600"/>
              <a:gd name="T34" fmla="*/ 143071982 w 21600"/>
              <a:gd name="T35" fmla="*/ 123912404 h 21600"/>
              <a:gd name="T36" fmla="*/ 166629014 w 21600"/>
              <a:gd name="T37" fmla="*/ 134493292 h 21600"/>
              <a:gd name="T38" fmla="*/ 152789095 w 21600"/>
              <a:gd name="T39" fmla="*/ 147213038 h 21600"/>
              <a:gd name="T40" fmla="*/ 159523736 w 21600"/>
              <a:gd name="T41" fmla="*/ 169158120 h 21600"/>
              <a:gd name="T42" fmla="*/ 286355233 w 21600"/>
              <a:gd name="T43" fmla="*/ 169150689 h 21600"/>
              <a:gd name="T44" fmla="*/ 286355233 w 21600"/>
              <a:gd name="T45" fmla="*/ 149233561 h 21600"/>
              <a:gd name="T46" fmla="*/ 286355233 w 21600"/>
              <a:gd name="T47" fmla="*/ 149233561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19054"/>
                </a:moveTo>
                <a:cubicBezTo>
                  <a:pt x="21600" y="19054"/>
                  <a:pt x="21587" y="17550"/>
                  <a:pt x="18895" y="16181"/>
                </a:cubicBezTo>
                <a:cubicBezTo>
                  <a:pt x="17590" y="15517"/>
                  <a:pt x="15655" y="13808"/>
                  <a:pt x="12789" y="13221"/>
                </a:cubicBezTo>
                <a:cubicBezTo>
                  <a:pt x="13521" y="12323"/>
                  <a:pt x="14076" y="10919"/>
                  <a:pt x="14647" y="9255"/>
                </a:cubicBezTo>
                <a:cubicBezTo>
                  <a:pt x="14978" y="8291"/>
                  <a:pt x="14921" y="7470"/>
                  <a:pt x="14921" y="6300"/>
                </a:cubicBezTo>
                <a:cubicBezTo>
                  <a:pt x="14921" y="5436"/>
                  <a:pt x="15063" y="4049"/>
                  <a:pt x="14876" y="3287"/>
                </a:cubicBezTo>
                <a:cubicBezTo>
                  <a:pt x="14244" y="711"/>
                  <a:pt x="12646" y="0"/>
                  <a:pt x="10775" y="0"/>
                </a:cubicBezTo>
                <a:cubicBezTo>
                  <a:pt x="8902" y="0"/>
                  <a:pt x="7302" y="714"/>
                  <a:pt x="6671" y="3295"/>
                </a:cubicBezTo>
                <a:cubicBezTo>
                  <a:pt x="6485" y="4055"/>
                  <a:pt x="6628" y="5438"/>
                  <a:pt x="6628" y="6300"/>
                </a:cubicBezTo>
                <a:cubicBezTo>
                  <a:pt x="6628" y="7473"/>
                  <a:pt x="6572" y="8297"/>
                  <a:pt x="6904" y="9263"/>
                </a:cubicBezTo>
                <a:cubicBezTo>
                  <a:pt x="7479" y="10935"/>
                  <a:pt x="8025" y="12337"/>
                  <a:pt x="8756" y="13231"/>
                </a:cubicBezTo>
                <a:cubicBezTo>
                  <a:pt x="5912" y="13829"/>
                  <a:pt x="3991" y="15526"/>
                  <a:pt x="2695" y="16187"/>
                </a:cubicBezTo>
                <a:cubicBezTo>
                  <a:pt x="13" y="17556"/>
                  <a:pt x="0" y="19055"/>
                  <a:pt x="0" y="19055"/>
                </a:cubicBezTo>
                <a:lnTo>
                  <a:pt x="0" y="21600"/>
                </a:lnTo>
                <a:lnTo>
                  <a:pt x="9544" y="21599"/>
                </a:lnTo>
                <a:lnTo>
                  <a:pt x="10059" y="18796"/>
                </a:lnTo>
                <a:lnTo>
                  <a:pt x="9004" y="17175"/>
                </a:lnTo>
                <a:cubicBezTo>
                  <a:pt x="9004" y="17175"/>
                  <a:pt x="10111" y="15821"/>
                  <a:pt x="10792" y="15821"/>
                </a:cubicBezTo>
                <a:cubicBezTo>
                  <a:pt x="11474" y="15821"/>
                  <a:pt x="12569" y="17172"/>
                  <a:pt x="12569" y="17172"/>
                </a:cubicBezTo>
                <a:lnTo>
                  <a:pt x="11525" y="18796"/>
                </a:lnTo>
                <a:lnTo>
                  <a:pt x="12033" y="21598"/>
                </a:lnTo>
                <a:lnTo>
                  <a:pt x="21600" y="21597"/>
                </a:lnTo>
                <a:lnTo>
                  <a:pt x="21600" y="19054"/>
                </a:lnTo>
                <a:close/>
                <a:moveTo>
                  <a:pt x="21600" y="19054"/>
                </a:moveTo>
              </a:path>
            </a:pathLst>
          </a:custGeom>
          <a:solidFill>
            <a:srgbClr val="7192B3"/>
          </a:solidFill>
          <a:ln>
            <a:noFill/>
          </a:ln>
        </p:spPr>
        <p:txBody>
          <a:bodyPr lIns="0" tIns="0" rIns="0" bIns="0"/>
          <a:lstStyle/>
          <a:p>
            <a:endParaRPr lang="en-US">
              <a:solidFill>
                <a:prstClr val="black"/>
              </a:solidFill>
              <a:latin typeface="Calibri"/>
            </a:endParaRPr>
          </a:p>
        </p:txBody>
      </p:sp>
      <p:sp>
        <p:nvSpPr>
          <p:cNvPr id="13" name="Tekstvak 12"/>
          <p:cNvSpPr txBox="1"/>
          <p:nvPr/>
        </p:nvSpPr>
        <p:spPr>
          <a:xfrm>
            <a:off x="539552" y="2544603"/>
            <a:ext cx="1337538" cy="369332"/>
          </a:xfrm>
          <a:prstGeom prst="rect">
            <a:avLst/>
          </a:prstGeom>
          <a:noFill/>
        </p:spPr>
        <p:txBody>
          <a:bodyPr wrap="square" rtlCol="0">
            <a:spAutoFit/>
          </a:bodyPr>
          <a:lstStyle/>
          <a:p>
            <a:r>
              <a:rPr lang="nl-NL" dirty="0"/>
              <a:t>De docent</a:t>
            </a:r>
          </a:p>
        </p:txBody>
      </p:sp>
      <p:sp>
        <p:nvSpPr>
          <p:cNvPr id="5" name="Rechthoek 4"/>
          <p:cNvSpPr/>
          <p:nvPr/>
        </p:nvSpPr>
        <p:spPr>
          <a:xfrm>
            <a:off x="2522150" y="4407954"/>
            <a:ext cx="3929281" cy="369332"/>
          </a:xfrm>
          <a:prstGeom prst="rect">
            <a:avLst/>
          </a:prstGeom>
        </p:spPr>
        <p:txBody>
          <a:bodyPr wrap="none">
            <a:spAutoFit/>
          </a:bodyPr>
          <a:lstStyle/>
          <a:p>
            <a:r>
              <a:rPr lang="nl-NL" dirty="0"/>
              <a:t>“</a:t>
            </a:r>
            <a:r>
              <a:rPr lang="nl-NL" dirty="0" err="1"/>
              <a:t>pedagogical</a:t>
            </a:r>
            <a:r>
              <a:rPr lang="nl-NL" dirty="0"/>
              <a:t> content </a:t>
            </a:r>
            <a:r>
              <a:rPr lang="nl-NL" dirty="0" err="1"/>
              <a:t>knowledge</a:t>
            </a:r>
            <a:r>
              <a:rPr lang="nl-NL" dirty="0"/>
              <a:t>”</a:t>
            </a:r>
          </a:p>
        </p:txBody>
      </p:sp>
      <p:sp>
        <p:nvSpPr>
          <p:cNvPr id="10" name="Rechthoek 9"/>
          <p:cNvSpPr/>
          <p:nvPr/>
        </p:nvSpPr>
        <p:spPr>
          <a:xfrm>
            <a:off x="2863162" y="1728353"/>
            <a:ext cx="2839239" cy="369332"/>
          </a:xfrm>
          <a:prstGeom prst="rect">
            <a:avLst/>
          </a:prstGeom>
        </p:spPr>
        <p:txBody>
          <a:bodyPr wrap="none">
            <a:spAutoFit/>
          </a:bodyPr>
          <a:lstStyle/>
          <a:p>
            <a:r>
              <a:rPr lang="nl-NL" dirty="0"/>
              <a:t>“Een goede docent is…”</a:t>
            </a:r>
          </a:p>
        </p:txBody>
      </p:sp>
      <p:sp>
        <p:nvSpPr>
          <p:cNvPr id="7" name="Rechthoek 6"/>
          <p:cNvSpPr/>
          <p:nvPr/>
        </p:nvSpPr>
        <p:spPr>
          <a:xfrm>
            <a:off x="6378458" y="4662904"/>
            <a:ext cx="1890261" cy="369332"/>
          </a:xfrm>
          <a:prstGeom prst="rect">
            <a:avLst/>
          </a:prstGeom>
        </p:spPr>
        <p:txBody>
          <a:bodyPr wrap="non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a:t>
            </a:r>
            <a:r>
              <a:rPr lang="nl-NL" dirty="0" err="1">
                <a:latin typeface="Arial" panose="020B0604020202020204" pitchFamily="34" charset="0"/>
                <a:ea typeface="Times New Roman" panose="02020603050405020304" pitchFamily="18" charset="0"/>
                <a:cs typeface="Times New Roman" panose="02020603050405020304" pitchFamily="18" charset="0"/>
              </a:rPr>
              <a:t>Shulman</a:t>
            </a:r>
            <a:r>
              <a:rPr lang="nl-NL" dirty="0">
                <a:latin typeface="Arial" panose="020B0604020202020204" pitchFamily="34" charset="0"/>
                <a:ea typeface="Times New Roman" panose="02020603050405020304" pitchFamily="18" charset="0"/>
                <a:cs typeface="Times New Roman" panose="02020603050405020304" pitchFamily="18" charset="0"/>
              </a:rPr>
              <a:t>, 1987)</a:t>
            </a:r>
            <a:endParaRPr lang="nl-NL" dirty="0"/>
          </a:p>
        </p:txBody>
      </p:sp>
      <p:pic>
        <p:nvPicPr>
          <p:cNvPr id="8" name="Afbeelding 7"/>
          <p:cNvPicPr>
            <a:picLocks noChangeAspect="1"/>
          </p:cNvPicPr>
          <p:nvPr/>
        </p:nvPicPr>
        <p:blipFill>
          <a:blip r:embed="rId4"/>
          <a:stretch>
            <a:fillRect/>
          </a:stretch>
        </p:blipFill>
        <p:spPr>
          <a:xfrm>
            <a:off x="2774396" y="2136704"/>
            <a:ext cx="3244205" cy="2198850"/>
          </a:xfrm>
          <a:prstGeom prst="rect">
            <a:avLst/>
          </a:prstGeom>
        </p:spPr>
      </p:pic>
      <p:sp>
        <p:nvSpPr>
          <p:cNvPr id="14" name="Tijdelijke aanduiding voor inhoud 2">
            <a:extLst>
              <a:ext uri="{FF2B5EF4-FFF2-40B4-BE49-F238E27FC236}">
                <a16:creationId xmlns:a16="http://schemas.microsoft.com/office/drawing/2014/main" id="{C24004A4-D5FF-0342-ADEF-DC00F62BF8BF}"/>
              </a:ext>
            </a:extLst>
          </p:cNvPr>
          <p:cNvSpPr>
            <a:spLocks noGrp="1"/>
          </p:cNvSpPr>
          <p:nvPr>
            <p:ph idx="1"/>
          </p:nvPr>
        </p:nvSpPr>
        <p:spPr>
          <a:xfrm>
            <a:off x="533400" y="1167594"/>
            <a:ext cx="8153400" cy="3240360"/>
          </a:xfrm>
        </p:spPr>
        <p:txBody>
          <a:bodyPr/>
          <a:lstStyle/>
          <a:p>
            <a:pPr marL="0" indent="0">
              <a:buNone/>
            </a:pPr>
            <a:r>
              <a:rPr lang="nl-NL" dirty="0"/>
              <a:t>Ontwerp van een ‘goede’ online les</a:t>
            </a:r>
          </a:p>
          <a:p>
            <a:endParaRPr lang="nl-NL" dirty="0"/>
          </a:p>
        </p:txBody>
      </p:sp>
    </p:spTree>
    <p:extLst>
      <p:ext uri="{BB962C8B-B14F-4D97-AF65-F5344CB8AC3E}">
        <p14:creationId xmlns:p14="http://schemas.microsoft.com/office/powerpoint/2010/main" val="35435217"/>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a:xfrm>
            <a:off x="539552" y="947987"/>
            <a:ext cx="8153400" cy="3240360"/>
          </a:xfrm>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sp>
        <p:nvSpPr>
          <p:cNvPr id="12" name="AutoShape 520"/>
          <p:cNvSpPr>
            <a:spLocks/>
          </p:cNvSpPr>
          <p:nvPr/>
        </p:nvSpPr>
        <p:spPr bwMode="auto">
          <a:xfrm>
            <a:off x="809279" y="1788070"/>
            <a:ext cx="798084" cy="666821"/>
          </a:xfrm>
          <a:custGeom>
            <a:avLst/>
            <a:gdLst>
              <a:gd name="T0" fmla="*/ 286355233 w 21600"/>
              <a:gd name="T1" fmla="*/ 149233561 h 21600"/>
              <a:gd name="T2" fmla="*/ 250493889 w 21600"/>
              <a:gd name="T3" fmla="*/ 126731456 h 21600"/>
              <a:gd name="T4" fmla="*/ 169545966 w 21600"/>
              <a:gd name="T5" fmla="*/ 103548265 h 21600"/>
              <a:gd name="T6" fmla="*/ 194177951 w 21600"/>
              <a:gd name="T7" fmla="*/ 72486689 h 21600"/>
              <a:gd name="T8" fmla="*/ 197810273 w 21600"/>
              <a:gd name="T9" fmla="*/ 49342708 h 21600"/>
              <a:gd name="T10" fmla="*/ 197213495 w 21600"/>
              <a:gd name="T11" fmla="*/ 25744095 h 21600"/>
              <a:gd name="T12" fmla="*/ 142845840 w 21600"/>
              <a:gd name="T13" fmla="*/ 0 h 21600"/>
              <a:gd name="T14" fmla="*/ 88438687 w 21600"/>
              <a:gd name="T15" fmla="*/ 25806485 h 21600"/>
              <a:gd name="T16" fmla="*/ 87869100 w 21600"/>
              <a:gd name="T17" fmla="*/ 49342708 h 21600"/>
              <a:gd name="T18" fmla="*/ 91527432 w 21600"/>
              <a:gd name="T19" fmla="*/ 72549173 h 21600"/>
              <a:gd name="T20" fmla="*/ 116080313 w 21600"/>
              <a:gd name="T21" fmla="*/ 103626591 h 21600"/>
              <a:gd name="T22" fmla="*/ 35727902 w 21600"/>
              <a:gd name="T23" fmla="*/ 126778898 h 21600"/>
              <a:gd name="T24" fmla="*/ 0 w 21600"/>
              <a:gd name="T25" fmla="*/ 149241087 h 21600"/>
              <a:gd name="T26" fmla="*/ 0 w 21600"/>
              <a:gd name="T27" fmla="*/ 169173962 h 21600"/>
              <a:gd name="T28" fmla="*/ 126526262 w 21600"/>
              <a:gd name="T29" fmla="*/ 169166531 h 21600"/>
              <a:gd name="T30" fmla="*/ 133353603 w 21600"/>
              <a:gd name="T31" fmla="*/ 147213038 h 21600"/>
              <a:gd name="T32" fmla="*/ 119367902 w 21600"/>
              <a:gd name="T33" fmla="*/ 134516660 h 21600"/>
              <a:gd name="T34" fmla="*/ 143071982 w 21600"/>
              <a:gd name="T35" fmla="*/ 123912404 h 21600"/>
              <a:gd name="T36" fmla="*/ 166629014 w 21600"/>
              <a:gd name="T37" fmla="*/ 134493292 h 21600"/>
              <a:gd name="T38" fmla="*/ 152789095 w 21600"/>
              <a:gd name="T39" fmla="*/ 147213038 h 21600"/>
              <a:gd name="T40" fmla="*/ 159523736 w 21600"/>
              <a:gd name="T41" fmla="*/ 169158120 h 21600"/>
              <a:gd name="T42" fmla="*/ 286355233 w 21600"/>
              <a:gd name="T43" fmla="*/ 169150689 h 21600"/>
              <a:gd name="T44" fmla="*/ 286355233 w 21600"/>
              <a:gd name="T45" fmla="*/ 149233561 h 21600"/>
              <a:gd name="T46" fmla="*/ 286355233 w 21600"/>
              <a:gd name="T47" fmla="*/ 149233561 h 2160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600" h="21600">
                <a:moveTo>
                  <a:pt x="21600" y="19054"/>
                </a:moveTo>
                <a:cubicBezTo>
                  <a:pt x="21600" y="19054"/>
                  <a:pt x="21587" y="17550"/>
                  <a:pt x="18895" y="16181"/>
                </a:cubicBezTo>
                <a:cubicBezTo>
                  <a:pt x="17590" y="15517"/>
                  <a:pt x="15655" y="13808"/>
                  <a:pt x="12789" y="13221"/>
                </a:cubicBezTo>
                <a:cubicBezTo>
                  <a:pt x="13521" y="12323"/>
                  <a:pt x="14076" y="10919"/>
                  <a:pt x="14647" y="9255"/>
                </a:cubicBezTo>
                <a:cubicBezTo>
                  <a:pt x="14978" y="8291"/>
                  <a:pt x="14921" y="7470"/>
                  <a:pt x="14921" y="6300"/>
                </a:cubicBezTo>
                <a:cubicBezTo>
                  <a:pt x="14921" y="5436"/>
                  <a:pt x="15063" y="4049"/>
                  <a:pt x="14876" y="3287"/>
                </a:cubicBezTo>
                <a:cubicBezTo>
                  <a:pt x="14244" y="711"/>
                  <a:pt x="12646" y="0"/>
                  <a:pt x="10775" y="0"/>
                </a:cubicBezTo>
                <a:cubicBezTo>
                  <a:pt x="8902" y="0"/>
                  <a:pt x="7302" y="714"/>
                  <a:pt x="6671" y="3295"/>
                </a:cubicBezTo>
                <a:cubicBezTo>
                  <a:pt x="6485" y="4055"/>
                  <a:pt x="6628" y="5438"/>
                  <a:pt x="6628" y="6300"/>
                </a:cubicBezTo>
                <a:cubicBezTo>
                  <a:pt x="6628" y="7473"/>
                  <a:pt x="6572" y="8297"/>
                  <a:pt x="6904" y="9263"/>
                </a:cubicBezTo>
                <a:cubicBezTo>
                  <a:pt x="7479" y="10935"/>
                  <a:pt x="8025" y="12337"/>
                  <a:pt x="8756" y="13231"/>
                </a:cubicBezTo>
                <a:cubicBezTo>
                  <a:pt x="5912" y="13829"/>
                  <a:pt x="3991" y="15526"/>
                  <a:pt x="2695" y="16187"/>
                </a:cubicBezTo>
                <a:cubicBezTo>
                  <a:pt x="13" y="17556"/>
                  <a:pt x="0" y="19055"/>
                  <a:pt x="0" y="19055"/>
                </a:cubicBezTo>
                <a:lnTo>
                  <a:pt x="0" y="21600"/>
                </a:lnTo>
                <a:lnTo>
                  <a:pt x="9544" y="21599"/>
                </a:lnTo>
                <a:lnTo>
                  <a:pt x="10059" y="18796"/>
                </a:lnTo>
                <a:lnTo>
                  <a:pt x="9004" y="17175"/>
                </a:lnTo>
                <a:cubicBezTo>
                  <a:pt x="9004" y="17175"/>
                  <a:pt x="10111" y="15821"/>
                  <a:pt x="10792" y="15821"/>
                </a:cubicBezTo>
                <a:cubicBezTo>
                  <a:pt x="11474" y="15821"/>
                  <a:pt x="12569" y="17172"/>
                  <a:pt x="12569" y="17172"/>
                </a:cubicBezTo>
                <a:lnTo>
                  <a:pt x="11525" y="18796"/>
                </a:lnTo>
                <a:lnTo>
                  <a:pt x="12033" y="21598"/>
                </a:lnTo>
                <a:lnTo>
                  <a:pt x="21600" y="21597"/>
                </a:lnTo>
                <a:lnTo>
                  <a:pt x="21600" y="19054"/>
                </a:lnTo>
                <a:close/>
                <a:moveTo>
                  <a:pt x="21600" y="19054"/>
                </a:moveTo>
              </a:path>
            </a:pathLst>
          </a:custGeom>
          <a:solidFill>
            <a:srgbClr val="7192B3"/>
          </a:solidFill>
          <a:ln>
            <a:noFill/>
          </a:ln>
        </p:spPr>
        <p:txBody>
          <a:bodyPr lIns="0" tIns="0" rIns="0" bIns="0"/>
          <a:lstStyle/>
          <a:p>
            <a:endParaRPr lang="en-US">
              <a:solidFill>
                <a:prstClr val="black"/>
              </a:solidFill>
              <a:latin typeface="Calibri"/>
            </a:endParaRPr>
          </a:p>
        </p:txBody>
      </p:sp>
      <p:sp>
        <p:nvSpPr>
          <p:cNvPr id="13" name="Tekstvak 12"/>
          <p:cNvSpPr txBox="1"/>
          <p:nvPr/>
        </p:nvSpPr>
        <p:spPr>
          <a:xfrm>
            <a:off x="539552" y="2544603"/>
            <a:ext cx="1337538" cy="369332"/>
          </a:xfrm>
          <a:prstGeom prst="rect">
            <a:avLst/>
          </a:prstGeom>
          <a:noFill/>
        </p:spPr>
        <p:txBody>
          <a:bodyPr wrap="square" rtlCol="0">
            <a:spAutoFit/>
          </a:bodyPr>
          <a:lstStyle/>
          <a:p>
            <a:r>
              <a:rPr lang="nl-NL" dirty="0"/>
              <a:t>De docent</a:t>
            </a:r>
          </a:p>
        </p:txBody>
      </p:sp>
      <p:sp>
        <p:nvSpPr>
          <p:cNvPr id="5" name="Rechthoek 4"/>
          <p:cNvSpPr/>
          <p:nvPr/>
        </p:nvSpPr>
        <p:spPr>
          <a:xfrm>
            <a:off x="6373993" y="2362568"/>
            <a:ext cx="3055232" cy="923330"/>
          </a:xfrm>
          <a:prstGeom prst="rect">
            <a:avLst/>
          </a:prstGeom>
        </p:spPr>
        <p:txBody>
          <a:bodyPr wrap="square">
            <a:spAutoFit/>
          </a:bodyPr>
          <a:lstStyle/>
          <a:p>
            <a:r>
              <a:rPr lang="nl-NL" dirty="0"/>
              <a:t>“</a:t>
            </a:r>
            <a:r>
              <a:rPr lang="nl-NL" dirty="0" err="1"/>
              <a:t>Technological</a:t>
            </a:r>
            <a:r>
              <a:rPr lang="nl-NL" dirty="0"/>
              <a:t> </a:t>
            </a:r>
            <a:r>
              <a:rPr lang="nl-NL" dirty="0" err="1"/>
              <a:t>Pedagogical</a:t>
            </a:r>
            <a:r>
              <a:rPr lang="nl-NL" dirty="0"/>
              <a:t> Content Knowledge”</a:t>
            </a:r>
          </a:p>
        </p:txBody>
      </p:sp>
      <p:sp>
        <p:nvSpPr>
          <p:cNvPr id="6" name="Rechthoek 5"/>
          <p:cNvSpPr/>
          <p:nvPr/>
        </p:nvSpPr>
        <p:spPr>
          <a:xfrm>
            <a:off x="4801559" y="4654299"/>
            <a:ext cx="3403560" cy="369332"/>
          </a:xfrm>
          <a:prstGeom prst="rect">
            <a:avLst/>
          </a:prstGeom>
        </p:spPr>
        <p:txBody>
          <a:bodyPr wrap="non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(Koehler, </a:t>
            </a:r>
            <a:r>
              <a:rPr lang="nl-NL" dirty="0" err="1">
                <a:latin typeface="Arial" panose="020B0604020202020204" pitchFamily="34" charset="0"/>
                <a:ea typeface="Times New Roman" panose="02020603050405020304" pitchFamily="18" charset="0"/>
                <a:cs typeface="Times New Roman" panose="02020603050405020304" pitchFamily="18" charset="0"/>
              </a:rPr>
              <a:t>Mishra</a:t>
            </a:r>
            <a:r>
              <a:rPr lang="nl-NL" dirty="0">
                <a:latin typeface="Arial" panose="020B0604020202020204" pitchFamily="34" charset="0"/>
                <a:ea typeface="Times New Roman" panose="02020603050405020304" pitchFamily="18" charset="0"/>
                <a:cs typeface="Times New Roman" panose="02020603050405020304" pitchFamily="18" charset="0"/>
              </a:rPr>
              <a:t>, &amp; Cain, 2013)</a:t>
            </a:r>
            <a:endParaRPr lang="nl-NL" dirty="0"/>
          </a:p>
        </p:txBody>
      </p:sp>
      <p:pic>
        <p:nvPicPr>
          <p:cNvPr id="9" name="Afbeelding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770008" y="1408478"/>
            <a:ext cx="3196383" cy="3196383"/>
          </a:xfrm>
          <a:prstGeom prst="rect">
            <a:avLst/>
          </a:prstGeom>
        </p:spPr>
      </p:pic>
    </p:spTree>
    <p:extLst>
      <p:ext uri="{BB962C8B-B14F-4D97-AF65-F5344CB8AC3E}">
        <p14:creationId xmlns:p14="http://schemas.microsoft.com/office/powerpoint/2010/main" val="336532732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a:xfrm>
            <a:off x="539552" y="948769"/>
            <a:ext cx="8153400" cy="3240360"/>
          </a:xfrm>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sp>
        <p:nvSpPr>
          <p:cNvPr id="13" name="Tekstvak 12"/>
          <p:cNvSpPr txBox="1"/>
          <p:nvPr/>
        </p:nvSpPr>
        <p:spPr>
          <a:xfrm>
            <a:off x="1552913" y="2448705"/>
            <a:ext cx="5164823" cy="2031325"/>
          </a:xfrm>
          <a:prstGeom prst="rect">
            <a:avLst/>
          </a:prstGeom>
          <a:noFill/>
        </p:spPr>
        <p:txBody>
          <a:bodyPr wrap="square" rtlCol="0">
            <a:spAutoFit/>
          </a:bodyPr>
          <a:lstStyle/>
          <a:p>
            <a:r>
              <a:rPr lang="nl-NL" dirty="0"/>
              <a:t>Aan de slag met een storyboard:</a:t>
            </a:r>
          </a:p>
          <a:p>
            <a:pPr marL="285750" indent="-285750">
              <a:buFont typeface="Arial" panose="020B0604020202020204" pitchFamily="34" charset="0"/>
              <a:buChar char="•"/>
            </a:pPr>
            <a:r>
              <a:rPr lang="nl-NL" dirty="0"/>
              <a:t>Verdeling in groepjes.</a:t>
            </a:r>
          </a:p>
          <a:p>
            <a:pPr marL="285750" indent="-285750">
              <a:buFont typeface="Arial" panose="020B0604020202020204" pitchFamily="34" charset="0"/>
              <a:buChar char="•"/>
            </a:pPr>
            <a:r>
              <a:rPr lang="nl-NL" dirty="0"/>
              <a:t>Bedenk eerst het scenario.</a:t>
            </a:r>
          </a:p>
          <a:p>
            <a:pPr marL="285750" indent="-285750">
              <a:buFont typeface="Arial" panose="020B0604020202020204" pitchFamily="34" charset="0"/>
              <a:buChar char="•"/>
            </a:pPr>
            <a:r>
              <a:rPr lang="nl-NL" dirty="0"/>
              <a:t>Werk de scènes uit o.b.v. fases van een les. </a:t>
            </a:r>
          </a:p>
          <a:p>
            <a:pPr marL="285750" indent="-285750">
              <a:buFont typeface="Arial" panose="020B0604020202020204" pitchFamily="34" charset="0"/>
              <a:buChar char="•"/>
            </a:pPr>
            <a:r>
              <a:rPr lang="nl-NL" dirty="0"/>
              <a:t>Voeg daarna technologie toe.</a:t>
            </a:r>
          </a:p>
          <a:p>
            <a:pPr marL="285750" indent="-285750">
              <a:buFont typeface="Arial" panose="020B0604020202020204" pitchFamily="34" charset="0"/>
              <a:buChar char="•"/>
            </a:pPr>
            <a:r>
              <a:rPr lang="nl-NL" dirty="0"/>
              <a:t>Bespreek onderling de beste toevoegingen.</a:t>
            </a:r>
          </a:p>
          <a:p>
            <a:pPr marL="285750" indent="-285750">
              <a:buFont typeface="Arial" panose="020B0604020202020204" pitchFamily="34" charset="0"/>
              <a:buChar char="•"/>
            </a:pPr>
            <a:r>
              <a:rPr lang="nl-NL" dirty="0"/>
              <a:t>Plenair resultaten delen.</a:t>
            </a:r>
          </a:p>
        </p:txBody>
      </p:sp>
      <p:sp>
        <p:nvSpPr>
          <p:cNvPr id="6" name="Rechthoek 5"/>
          <p:cNvSpPr/>
          <p:nvPr/>
        </p:nvSpPr>
        <p:spPr>
          <a:xfrm>
            <a:off x="4801559" y="4654299"/>
            <a:ext cx="3403560" cy="369332"/>
          </a:xfrm>
          <a:prstGeom prst="rect">
            <a:avLst/>
          </a:prstGeom>
        </p:spPr>
        <p:txBody>
          <a:bodyPr wrap="non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(Koehler, </a:t>
            </a:r>
            <a:r>
              <a:rPr lang="nl-NL" dirty="0" err="1">
                <a:latin typeface="Arial" panose="020B0604020202020204" pitchFamily="34" charset="0"/>
                <a:ea typeface="Times New Roman" panose="02020603050405020304" pitchFamily="18" charset="0"/>
                <a:cs typeface="Times New Roman" panose="02020603050405020304" pitchFamily="18" charset="0"/>
              </a:rPr>
              <a:t>Mishra</a:t>
            </a:r>
            <a:r>
              <a:rPr lang="nl-NL" dirty="0">
                <a:latin typeface="Arial" panose="020B0604020202020204" pitchFamily="34" charset="0"/>
                <a:ea typeface="Times New Roman" panose="02020603050405020304" pitchFamily="18" charset="0"/>
                <a:cs typeface="Times New Roman" panose="02020603050405020304" pitchFamily="18" charset="0"/>
              </a:rPr>
              <a:t>, &amp; Cain, 2013)</a:t>
            </a:r>
            <a:endParaRPr lang="nl-NL" dirty="0"/>
          </a:p>
        </p:txBody>
      </p:sp>
      <p:pic>
        <p:nvPicPr>
          <p:cNvPr id="11" name="Afbeelding 10"/>
          <p:cNvPicPr>
            <a:picLocks noChangeAspect="1"/>
          </p:cNvPicPr>
          <p:nvPr/>
        </p:nvPicPr>
        <p:blipFill>
          <a:blip r:embed="rId4"/>
          <a:stretch>
            <a:fillRect/>
          </a:stretch>
        </p:blipFill>
        <p:spPr>
          <a:xfrm>
            <a:off x="898068" y="1419787"/>
            <a:ext cx="3237257" cy="932769"/>
          </a:xfrm>
          <a:prstGeom prst="rect">
            <a:avLst/>
          </a:prstGeom>
        </p:spPr>
      </p:pic>
    </p:spTree>
    <p:extLst>
      <p:ext uri="{BB962C8B-B14F-4D97-AF65-F5344CB8AC3E}">
        <p14:creationId xmlns:p14="http://schemas.microsoft.com/office/powerpoint/2010/main" val="1485187886"/>
      </p:ext>
    </p:extLst>
  </p:cSld>
  <p:clrMapOvr>
    <a:masterClrMapping/>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pic>
        <p:nvPicPr>
          <p:cNvPr id="5" name="Afbeelding 4"/>
          <p:cNvPicPr>
            <a:picLocks noChangeAspect="1"/>
          </p:cNvPicPr>
          <p:nvPr/>
        </p:nvPicPr>
        <p:blipFill>
          <a:blip r:embed="rId4"/>
          <a:stretch>
            <a:fillRect/>
          </a:stretch>
        </p:blipFill>
        <p:spPr>
          <a:xfrm>
            <a:off x="1006095" y="1804460"/>
            <a:ext cx="487146" cy="544457"/>
          </a:xfrm>
          <a:prstGeom prst="rect">
            <a:avLst/>
          </a:prstGeom>
        </p:spPr>
      </p:pic>
      <p:sp>
        <p:nvSpPr>
          <p:cNvPr id="15" name="Tekstvak 14"/>
          <p:cNvSpPr txBox="1"/>
          <p:nvPr/>
        </p:nvSpPr>
        <p:spPr>
          <a:xfrm>
            <a:off x="455684" y="2405985"/>
            <a:ext cx="1704625" cy="369332"/>
          </a:xfrm>
          <a:prstGeom prst="rect">
            <a:avLst/>
          </a:prstGeom>
          <a:noFill/>
        </p:spPr>
        <p:txBody>
          <a:bodyPr wrap="square" rtlCol="0">
            <a:spAutoFit/>
          </a:bodyPr>
          <a:lstStyle/>
          <a:p>
            <a:r>
              <a:rPr lang="nl-NL" dirty="0"/>
              <a:t>Leermateriaal</a:t>
            </a:r>
          </a:p>
        </p:txBody>
      </p:sp>
      <p:pic>
        <p:nvPicPr>
          <p:cNvPr id="17" name="Afbeelding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39985" y="1627547"/>
            <a:ext cx="4215499" cy="3022141"/>
          </a:xfrm>
          <a:prstGeom prst="rect">
            <a:avLst/>
          </a:prstGeom>
        </p:spPr>
      </p:pic>
    </p:spTree>
    <p:extLst>
      <p:ext uri="{BB962C8B-B14F-4D97-AF65-F5344CB8AC3E}">
        <p14:creationId xmlns:p14="http://schemas.microsoft.com/office/powerpoint/2010/main" val="348316525"/>
      </p:ext>
    </p:extLst>
  </p:cSld>
  <p:clrMapOvr>
    <a:masterClrMapping/>
  </p:clrMapOvr>
  <p:transition spd="slow">
    <p:push/>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pic>
        <p:nvPicPr>
          <p:cNvPr id="5" name="Afbeelding 4"/>
          <p:cNvPicPr>
            <a:picLocks noChangeAspect="1"/>
          </p:cNvPicPr>
          <p:nvPr/>
        </p:nvPicPr>
        <p:blipFill>
          <a:blip r:embed="rId4"/>
          <a:stretch>
            <a:fillRect/>
          </a:stretch>
        </p:blipFill>
        <p:spPr>
          <a:xfrm>
            <a:off x="1006095" y="1804460"/>
            <a:ext cx="487146" cy="544457"/>
          </a:xfrm>
          <a:prstGeom prst="rect">
            <a:avLst/>
          </a:prstGeom>
        </p:spPr>
      </p:pic>
      <p:sp>
        <p:nvSpPr>
          <p:cNvPr id="15" name="Tekstvak 14"/>
          <p:cNvSpPr txBox="1"/>
          <p:nvPr/>
        </p:nvSpPr>
        <p:spPr>
          <a:xfrm>
            <a:off x="455684" y="2405985"/>
            <a:ext cx="1704625" cy="369332"/>
          </a:xfrm>
          <a:prstGeom prst="rect">
            <a:avLst/>
          </a:prstGeom>
          <a:noFill/>
        </p:spPr>
        <p:txBody>
          <a:bodyPr wrap="square" rtlCol="0">
            <a:spAutoFit/>
          </a:bodyPr>
          <a:lstStyle/>
          <a:p>
            <a:r>
              <a:rPr lang="nl-NL" dirty="0"/>
              <a:t>Leermateriaal</a:t>
            </a:r>
          </a:p>
        </p:txBody>
      </p:sp>
      <p:pic>
        <p:nvPicPr>
          <p:cNvPr id="6" name="Afbeelding 5"/>
          <p:cNvPicPr>
            <a:picLocks noChangeAspect="1"/>
          </p:cNvPicPr>
          <p:nvPr/>
        </p:nvPicPr>
        <p:blipFill rotWithShape="1">
          <a:blip r:embed="rId5" cstate="screen">
            <a:clrChange>
              <a:clrFrom>
                <a:srgbClr val="F1F1F1"/>
              </a:clrFrom>
              <a:clrTo>
                <a:srgbClr val="F1F1F1">
                  <a:alpha val="0"/>
                </a:srgbClr>
              </a:clrTo>
            </a:clrChange>
            <a:extLst>
              <a:ext uri="{28A0092B-C50C-407E-A947-70E740481C1C}">
                <a14:useLocalDpi xmlns:a14="http://schemas.microsoft.com/office/drawing/2010/main"/>
              </a:ext>
            </a:extLst>
          </a:blip>
          <a:srcRect l="16475" t="27195" r="16182" b="19495"/>
          <a:stretch/>
        </p:blipFill>
        <p:spPr>
          <a:xfrm>
            <a:off x="2466362" y="2228102"/>
            <a:ext cx="4655891" cy="2083840"/>
          </a:xfrm>
          <a:prstGeom prst="rect">
            <a:avLst/>
          </a:prstGeom>
        </p:spPr>
      </p:pic>
    </p:spTree>
    <p:extLst>
      <p:ext uri="{BB962C8B-B14F-4D97-AF65-F5344CB8AC3E}">
        <p14:creationId xmlns:p14="http://schemas.microsoft.com/office/powerpoint/2010/main" val="2283971971"/>
      </p:ext>
    </p:extLst>
  </p:cSld>
  <p:clrMapOvr>
    <a:masterClrMapping/>
  </p:clrMapOvr>
  <p:transition spd="slow">
    <p:push/>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pic>
        <p:nvPicPr>
          <p:cNvPr id="5" name="Afbeelding 4"/>
          <p:cNvPicPr>
            <a:picLocks noChangeAspect="1"/>
          </p:cNvPicPr>
          <p:nvPr/>
        </p:nvPicPr>
        <p:blipFill>
          <a:blip r:embed="rId4"/>
          <a:stretch>
            <a:fillRect/>
          </a:stretch>
        </p:blipFill>
        <p:spPr>
          <a:xfrm>
            <a:off x="1006095" y="1804460"/>
            <a:ext cx="487146" cy="544457"/>
          </a:xfrm>
          <a:prstGeom prst="rect">
            <a:avLst/>
          </a:prstGeom>
        </p:spPr>
      </p:pic>
      <p:sp>
        <p:nvSpPr>
          <p:cNvPr id="15" name="Tekstvak 14"/>
          <p:cNvSpPr txBox="1"/>
          <p:nvPr/>
        </p:nvSpPr>
        <p:spPr>
          <a:xfrm>
            <a:off x="455684" y="2405985"/>
            <a:ext cx="1704625" cy="369332"/>
          </a:xfrm>
          <a:prstGeom prst="rect">
            <a:avLst/>
          </a:prstGeom>
          <a:noFill/>
        </p:spPr>
        <p:txBody>
          <a:bodyPr wrap="square" rtlCol="0">
            <a:spAutoFit/>
          </a:bodyPr>
          <a:lstStyle/>
          <a:p>
            <a:r>
              <a:rPr lang="nl-NL" dirty="0"/>
              <a:t>Leermateriaal</a:t>
            </a:r>
          </a:p>
        </p:txBody>
      </p:sp>
      <p:pic>
        <p:nvPicPr>
          <p:cNvPr id="7" name="Afbeelding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90391" y="1918387"/>
            <a:ext cx="4418981" cy="2489567"/>
          </a:xfrm>
          <a:prstGeom prst="rect">
            <a:avLst/>
          </a:prstGeom>
        </p:spPr>
      </p:pic>
    </p:spTree>
    <p:extLst>
      <p:ext uri="{BB962C8B-B14F-4D97-AF65-F5344CB8AC3E}">
        <p14:creationId xmlns:p14="http://schemas.microsoft.com/office/powerpoint/2010/main" val="3659785382"/>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gaan we doen?</a:t>
            </a:r>
          </a:p>
        </p:txBody>
      </p:sp>
      <p:sp>
        <p:nvSpPr>
          <p:cNvPr id="3" name="Tijdelijke aanduiding voor inhoud 2"/>
          <p:cNvSpPr>
            <a:spLocks noGrp="1"/>
          </p:cNvSpPr>
          <p:nvPr>
            <p:ph sz="quarter" idx="1"/>
          </p:nvPr>
        </p:nvSpPr>
        <p:spPr>
          <a:xfrm>
            <a:off x="539552" y="1483073"/>
            <a:ext cx="7620000" cy="3280172"/>
          </a:xfrm>
        </p:spPr>
        <p:txBody>
          <a:bodyPr/>
          <a:lstStyle/>
          <a:p>
            <a:r>
              <a:rPr lang="nl-NL" dirty="0"/>
              <a:t>Concept Blended Learning verkennen</a:t>
            </a:r>
          </a:p>
          <a:p>
            <a:pPr lvl="1">
              <a:buFont typeface="Arial" panose="020B0604020202020204" pitchFamily="34" charset="0"/>
              <a:buChar char="•"/>
            </a:pPr>
            <a:r>
              <a:rPr lang="nl-NL" dirty="0"/>
              <a:t>Beelden verzamelen</a:t>
            </a:r>
          </a:p>
          <a:p>
            <a:pPr lvl="1">
              <a:buFont typeface="Arial" panose="020B0604020202020204" pitchFamily="34" charset="0"/>
              <a:buChar char="•"/>
            </a:pPr>
            <a:r>
              <a:rPr lang="nl-NL" dirty="0"/>
              <a:t>Introductie van het concept</a:t>
            </a:r>
            <a:br>
              <a:rPr lang="nl-NL" dirty="0"/>
            </a:br>
            <a:endParaRPr lang="nl-NL" dirty="0"/>
          </a:p>
          <a:p>
            <a:r>
              <a:rPr lang="nl-NL" dirty="0"/>
              <a:t>De ideale online les</a:t>
            </a:r>
          </a:p>
          <a:p>
            <a:pPr lvl="1">
              <a:buFont typeface="Arial" panose="020B0604020202020204" pitchFamily="34" charset="0"/>
              <a:buChar char="•"/>
            </a:pPr>
            <a:r>
              <a:rPr lang="nl-NL" dirty="0"/>
              <a:t>TPACK</a:t>
            </a:r>
          </a:p>
          <a:p>
            <a:pPr lvl="1">
              <a:buFont typeface="Arial" panose="020B0604020202020204" pitchFamily="34" charset="0"/>
              <a:buChar char="•"/>
            </a:pPr>
            <a:r>
              <a:rPr lang="nl-NL" dirty="0" err="1"/>
              <a:t>Transactional</a:t>
            </a:r>
            <a:r>
              <a:rPr lang="nl-NL" dirty="0"/>
              <a:t> </a:t>
            </a:r>
            <a:r>
              <a:rPr lang="nl-NL" dirty="0" err="1"/>
              <a:t>Distance</a:t>
            </a:r>
            <a:r>
              <a:rPr lang="nl-NL" dirty="0"/>
              <a:t> </a:t>
            </a:r>
          </a:p>
        </p:txBody>
      </p:sp>
    </p:spTree>
    <p:extLst>
      <p:ext uri="{BB962C8B-B14F-4D97-AF65-F5344CB8AC3E}">
        <p14:creationId xmlns:p14="http://schemas.microsoft.com/office/powerpoint/2010/main" val="215402513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pic>
        <p:nvPicPr>
          <p:cNvPr id="5" name="Afbeelding 4"/>
          <p:cNvPicPr>
            <a:picLocks noChangeAspect="1"/>
          </p:cNvPicPr>
          <p:nvPr/>
        </p:nvPicPr>
        <p:blipFill>
          <a:blip r:embed="rId4"/>
          <a:stretch>
            <a:fillRect/>
          </a:stretch>
        </p:blipFill>
        <p:spPr>
          <a:xfrm>
            <a:off x="1006095" y="1804460"/>
            <a:ext cx="487146" cy="544457"/>
          </a:xfrm>
          <a:prstGeom prst="rect">
            <a:avLst/>
          </a:prstGeom>
        </p:spPr>
      </p:pic>
      <p:sp>
        <p:nvSpPr>
          <p:cNvPr id="15" name="Tekstvak 14"/>
          <p:cNvSpPr txBox="1"/>
          <p:nvPr/>
        </p:nvSpPr>
        <p:spPr>
          <a:xfrm>
            <a:off x="455684" y="2405985"/>
            <a:ext cx="1704625" cy="369332"/>
          </a:xfrm>
          <a:prstGeom prst="rect">
            <a:avLst/>
          </a:prstGeom>
          <a:noFill/>
        </p:spPr>
        <p:txBody>
          <a:bodyPr wrap="square" rtlCol="0">
            <a:spAutoFit/>
          </a:bodyPr>
          <a:lstStyle/>
          <a:p>
            <a:r>
              <a:rPr lang="nl-NL" dirty="0"/>
              <a:t>Leermateriaal</a:t>
            </a:r>
          </a:p>
        </p:txBody>
      </p:sp>
      <p:pic>
        <p:nvPicPr>
          <p:cNvPr id="7" name="Afbeelding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633004" y="1632722"/>
            <a:ext cx="3548618" cy="3016966"/>
          </a:xfrm>
          <a:prstGeom prst="rect">
            <a:avLst/>
          </a:prstGeom>
        </p:spPr>
      </p:pic>
      <p:sp>
        <p:nvSpPr>
          <p:cNvPr id="8" name="Rechthoek 7"/>
          <p:cNvSpPr/>
          <p:nvPr/>
        </p:nvSpPr>
        <p:spPr>
          <a:xfrm>
            <a:off x="2517732" y="4669707"/>
            <a:ext cx="5763494" cy="369332"/>
          </a:xfrm>
          <a:prstGeom prst="rect">
            <a:avLst/>
          </a:prstGeom>
        </p:spPr>
        <p:txBody>
          <a:bodyPr wrap="squar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a:t>
            </a:r>
            <a:r>
              <a:rPr lang="nl-NL" dirty="0" err="1">
                <a:latin typeface="Arial" panose="020B0604020202020204" pitchFamily="34" charset="0"/>
                <a:ea typeface="Times New Roman" panose="02020603050405020304" pitchFamily="18" charset="0"/>
                <a:cs typeface="Times New Roman" panose="02020603050405020304" pitchFamily="18" charset="0"/>
              </a:rPr>
              <a:t>Goel</a:t>
            </a:r>
            <a:r>
              <a:rPr lang="nl-NL" dirty="0">
                <a:latin typeface="Arial" panose="020B0604020202020204" pitchFamily="34" charset="0"/>
                <a:ea typeface="Times New Roman" panose="02020603050405020304" pitchFamily="18" charset="0"/>
                <a:cs typeface="Times New Roman" panose="02020603050405020304" pitchFamily="18" charset="0"/>
              </a:rPr>
              <a:t>, Zhang, &amp; </a:t>
            </a:r>
            <a:r>
              <a:rPr lang="nl-NL" dirty="0" err="1">
                <a:latin typeface="Arial" panose="020B0604020202020204" pitchFamily="34" charset="0"/>
                <a:ea typeface="Times New Roman" panose="02020603050405020304" pitchFamily="18" charset="0"/>
                <a:cs typeface="Times New Roman" panose="02020603050405020304" pitchFamily="18" charset="0"/>
              </a:rPr>
              <a:t>Templeton</a:t>
            </a:r>
            <a:r>
              <a:rPr lang="nl-NL" dirty="0">
                <a:latin typeface="Arial" panose="020B0604020202020204" pitchFamily="34" charset="0"/>
                <a:ea typeface="Times New Roman" panose="02020603050405020304" pitchFamily="18" charset="0"/>
                <a:cs typeface="Times New Roman" panose="02020603050405020304" pitchFamily="18" charset="0"/>
              </a:rPr>
              <a:t>, 2012; Moore, 2012)</a:t>
            </a:r>
            <a:endParaRPr lang="nl-NL" dirty="0"/>
          </a:p>
        </p:txBody>
      </p:sp>
    </p:spTree>
    <p:extLst>
      <p:ext uri="{BB962C8B-B14F-4D97-AF65-F5344CB8AC3E}">
        <p14:creationId xmlns:p14="http://schemas.microsoft.com/office/powerpoint/2010/main" val="1757569698"/>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online les</a:t>
            </a:r>
          </a:p>
        </p:txBody>
      </p:sp>
      <p:sp>
        <p:nvSpPr>
          <p:cNvPr id="3" name="Tijdelijke aanduiding voor inhoud 2"/>
          <p:cNvSpPr>
            <a:spLocks noGrp="1"/>
          </p:cNvSpPr>
          <p:nvPr>
            <p:ph idx="1"/>
          </p:nvPr>
        </p:nvSpPr>
        <p:spPr>
          <a:xfrm>
            <a:off x="539552" y="1002228"/>
            <a:ext cx="8153400" cy="3240360"/>
          </a:xfrm>
        </p:spPr>
        <p:txBody>
          <a:bodyPr/>
          <a:lstStyle/>
          <a:p>
            <a:pPr marL="0" indent="0">
              <a:buNone/>
            </a:pPr>
            <a:r>
              <a:rPr lang="nl-NL" dirty="0"/>
              <a:t>Ontwerp van een ‘goede’ online les</a:t>
            </a:r>
          </a:p>
          <a:p>
            <a:endParaRPr lang="nl-NL" dirty="0"/>
          </a:p>
        </p:txBody>
      </p:sp>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30944" y="538639"/>
            <a:ext cx="257541" cy="260091"/>
          </a:xfrm>
          <a:prstGeom prst="rect">
            <a:avLst/>
          </a:prstGeom>
        </p:spPr>
      </p:pic>
      <p:sp>
        <p:nvSpPr>
          <p:cNvPr id="13" name="Tekstvak 12"/>
          <p:cNvSpPr txBox="1"/>
          <p:nvPr/>
        </p:nvSpPr>
        <p:spPr>
          <a:xfrm>
            <a:off x="1338516" y="2565849"/>
            <a:ext cx="6756860" cy="1754326"/>
          </a:xfrm>
          <a:prstGeom prst="rect">
            <a:avLst/>
          </a:prstGeom>
          <a:noFill/>
        </p:spPr>
        <p:txBody>
          <a:bodyPr wrap="square" rtlCol="0">
            <a:spAutoFit/>
          </a:bodyPr>
          <a:lstStyle/>
          <a:p>
            <a:r>
              <a:rPr lang="nl-NL" dirty="0"/>
              <a:t>Aan de slag met “contact met de groep”:</a:t>
            </a:r>
          </a:p>
          <a:p>
            <a:pPr marL="285750" indent="-285750">
              <a:buFont typeface="Arial" panose="020B0604020202020204" pitchFamily="34" charset="0"/>
              <a:buChar char="•"/>
            </a:pPr>
            <a:r>
              <a:rPr lang="nl-NL" dirty="0"/>
              <a:t>Verdeling in groepjes.</a:t>
            </a:r>
          </a:p>
          <a:p>
            <a:pPr marL="285750" indent="-285750">
              <a:buFont typeface="Arial" panose="020B0604020202020204" pitchFamily="34" charset="0"/>
              <a:buChar char="•"/>
            </a:pPr>
            <a:r>
              <a:rPr lang="nl-NL" dirty="0"/>
              <a:t>Eén persoon brengt casus in en geeft een toelichting.</a:t>
            </a:r>
          </a:p>
          <a:p>
            <a:pPr marL="285750" indent="-285750">
              <a:buFont typeface="Arial" panose="020B0604020202020204" pitchFamily="34" charset="0"/>
              <a:buChar char="•"/>
            </a:pPr>
            <a:r>
              <a:rPr lang="nl-NL" dirty="0"/>
              <a:t>Inbrenger stelt een hulpvraag aan de groep.</a:t>
            </a:r>
          </a:p>
          <a:p>
            <a:pPr marL="285750" indent="-285750">
              <a:buFont typeface="Arial" panose="020B0604020202020204" pitchFamily="34" charset="0"/>
              <a:buChar char="•"/>
            </a:pPr>
            <a:r>
              <a:rPr lang="nl-NL" dirty="0"/>
              <a:t>Open brainstormen over mogelijke aanpassingen in les.</a:t>
            </a:r>
          </a:p>
          <a:p>
            <a:pPr marL="285750" indent="-285750">
              <a:buFont typeface="Arial" panose="020B0604020202020204" pitchFamily="34" charset="0"/>
              <a:buChar char="•"/>
            </a:pPr>
            <a:r>
              <a:rPr lang="nl-NL" dirty="0"/>
              <a:t>Plenair resultaten delen.</a:t>
            </a:r>
          </a:p>
        </p:txBody>
      </p:sp>
      <p:sp>
        <p:nvSpPr>
          <p:cNvPr id="6" name="Rechthoek 5"/>
          <p:cNvSpPr/>
          <p:nvPr/>
        </p:nvSpPr>
        <p:spPr>
          <a:xfrm>
            <a:off x="4801559" y="4654299"/>
            <a:ext cx="3403560" cy="369332"/>
          </a:xfrm>
          <a:prstGeom prst="rect">
            <a:avLst/>
          </a:prstGeom>
        </p:spPr>
        <p:txBody>
          <a:bodyPr wrap="non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(Koehler, </a:t>
            </a:r>
            <a:r>
              <a:rPr lang="nl-NL" dirty="0" err="1">
                <a:latin typeface="Arial" panose="020B0604020202020204" pitchFamily="34" charset="0"/>
                <a:ea typeface="Times New Roman" panose="02020603050405020304" pitchFamily="18" charset="0"/>
                <a:cs typeface="Times New Roman" panose="02020603050405020304" pitchFamily="18" charset="0"/>
              </a:rPr>
              <a:t>Mishra</a:t>
            </a:r>
            <a:r>
              <a:rPr lang="nl-NL" dirty="0">
                <a:latin typeface="Arial" panose="020B0604020202020204" pitchFamily="34" charset="0"/>
                <a:ea typeface="Times New Roman" panose="02020603050405020304" pitchFamily="18" charset="0"/>
                <a:cs typeface="Times New Roman" panose="02020603050405020304" pitchFamily="18" charset="0"/>
              </a:rPr>
              <a:t>, &amp; Cain, 2013)</a:t>
            </a:r>
            <a:endParaRPr lang="nl-NL" dirty="0"/>
          </a:p>
        </p:txBody>
      </p:sp>
      <p:pic>
        <p:nvPicPr>
          <p:cNvPr id="11" name="Afbeelding 10"/>
          <p:cNvPicPr>
            <a:picLocks noChangeAspect="1"/>
          </p:cNvPicPr>
          <p:nvPr/>
        </p:nvPicPr>
        <p:blipFill>
          <a:blip r:embed="rId4"/>
          <a:stretch>
            <a:fillRect/>
          </a:stretch>
        </p:blipFill>
        <p:spPr>
          <a:xfrm>
            <a:off x="898068" y="1419787"/>
            <a:ext cx="3237257" cy="932769"/>
          </a:xfrm>
          <a:prstGeom prst="rect">
            <a:avLst/>
          </a:prstGeom>
        </p:spPr>
      </p:pic>
    </p:spTree>
    <p:extLst>
      <p:ext uri="{BB962C8B-B14F-4D97-AF65-F5344CB8AC3E}">
        <p14:creationId xmlns:p14="http://schemas.microsoft.com/office/powerpoint/2010/main" val="3365278605"/>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Afronding</a:t>
            </a:r>
          </a:p>
        </p:txBody>
      </p:sp>
      <p:pic>
        <p:nvPicPr>
          <p:cNvPr id="4" name="Afbeelding 3"/>
          <p:cNvPicPr>
            <a:picLocks noChangeAspect="1"/>
          </p:cNvPicPr>
          <p:nvPr/>
        </p:nvPicPr>
        <p:blipFill>
          <a:blip r:embed="rId2"/>
          <a:stretch>
            <a:fillRect/>
          </a:stretch>
        </p:blipFill>
        <p:spPr>
          <a:xfrm>
            <a:off x="1133855" y="1528096"/>
            <a:ext cx="6257681" cy="2937878"/>
          </a:xfrm>
          <a:prstGeom prst="rect">
            <a:avLst/>
          </a:prstGeom>
        </p:spPr>
      </p:pic>
      <p:pic>
        <p:nvPicPr>
          <p:cNvPr id="5" name="Picture 2" descr="Mentimeter - Wikipe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19712" y="702850"/>
            <a:ext cx="1229061" cy="12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5226041"/>
      </p:ext>
    </p:extLst>
  </p:cSld>
  <p:clrMapOvr>
    <a:masterClrMapping/>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Vervolg…</a:t>
            </a:r>
          </a:p>
        </p:txBody>
      </p:sp>
      <p:sp>
        <p:nvSpPr>
          <p:cNvPr id="3" name="Tijdelijke aanduiding voor inhoud 2"/>
          <p:cNvSpPr>
            <a:spLocks noGrp="1"/>
          </p:cNvSpPr>
          <p:nvPr>
            <p:ph idx="1"/>
          </p:nvPr>
        </p:nvSpPr>
        <p:spPr/>
        <p:txBody>
          <a:bodyPr/>
          <a:lstStyle/>
          <a:p>
            <a:r>
              <a:rPr lang="nl-NL" dirty="0"/>
              <a:t>Taken</a:t>
            </a:r>
          </a:p>
          <a:p>
            <a:r>
              <a:rPr lang="nl-NL" dirty="0"/>
              <a:t>Toets</a:t>
            </a:r>
          </a:p>
        </p:txBody>
      </p:sp>
    </p:spTree>
    <p:extLst>
      <p:ext uri="{BB962C8B-B14F-4D97-AF65-F5344CB8AC3E}">
        <p14:creationId xmlns:p14="http://schemas.microsoft.com/office/powerpoint/2010/main" val="3615909219"/>
      </p:ext>
    </p:extLst>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Bronnen </a:t>
            </a:r>
          </a:p>
        </p:txBody>
      </p:sp>
      <p:sp>
        <p:nvSpPr>
          <p:cNvPr id="3" name="Tijdelijke aanduiding voor inhoud 2"/>
          <p:cNvSpPr>
            <a:spLocks noGrp="1"/>
          </p:cNvSpPr>
          <p:nvPr>
            <p:ph idx="1"/>
          </p:nvPr>
        </p:nvSpPr>
        <p:spPr>
          <a:xfrm>
            <a:off x="539552" y="928533"/>
            <a:ext cx="8153400" cy="3975906"/>
          </a:xfrm>
        </p:spPr>
        <p:txBody>
          <a:bodyPr/>
          <a:lstStyle/>
          <a:p>
            <a:r>
              <a:rPr lang="nl-NL" sz="1400" dirty="0"/>
              <a:t>Adams, G. L., &amp; </a:t>
            </a:r>
            <a:r>
              <a:rPr lang="nl-NL" sz="1400" dirty="0" err="1"/>
              <a:t>Engelmann</a:t>
            </a:r>
            <a:r>
              <a:rPr lang="nl-NL" sz="1400" dirty="0"/>
              <a:t>, S. (1996). </a:t>
            </a:r>
            <a:r>
              <a:rPr lang="nl-NL" sz="1400" i="1" dirty="0"/>
              <a:t>Research on Direct </a:t>
            </a:r>
            <a:r>
              <a:rPr lang="nl-NL" sz="1400" i="1" dirty="0" err="1"/>
              <a:t>Instruction</a:t>
            </a:r>
            <a:r>
              <a:rPr lang="nl-NL" sz="1400" i="1" dirty="0"/>
              <a:t>: 25 </a:t>
            </a:r>
            <a:r>
              <a:rPr lang="nl-NL" sz="1400" i="1" dirty="0" err="1"/>
              <a:t>Years</a:t>
            </a:r>
            <a:r>
              <a:rPr lang="nl-NL" sz="1400" i="1" dirty="0"/>
              <a:t> </a:t>
            </a:r>
            <a:r>
              <a:rPr lang="nl-NL" sz="1400" i="1" dirty="0" err="1"/>
              <a:t>beyond</a:t>
            </a:r>
            <a:r>
              <a:rPr lang="nl-NL" sz="1400" i="1" dirty="0"/>
              <a:t> DISTAR.</a:t>
            </a:r>
            <a:r>
              <a:rPr lang="nl-NL" sz="1400" dirty="0"/>
              <a:t> Seattle: </a:t>
            </a:r>
            <a:r>
              <a:rPr lang="nl-NL" sz="1400" dirty="0" err="1"/>
              <a:t>Educational</a:t>
            </a:r>
            <a:r>
              <a:rPr lang="nl-NL" sz="1400" dirty="0"/>
              <a:t> </a:t>
            </a:r>
            <a:r>
              <a:rPr lang="nl-NL" sz="1400" dirty="0" err="1"/>
              <a:t>Achievement</a:t>
            </a:r>
            <a:r>
              <a:rPr lang="nl-NL" sz="1400" dirty="0"/>
              <a:t> Systems.</a:t>
            </a:r>
          </a:p>
          <a:p>
            <a:r>
              <a:rPr lang="nl-NL" sz="1400" dirty="0" err="1"/>
              <a:t>Goel</a:t>
            </a:r>
            <a:r>
              <a:rPr lang="nl-NL" sz="1400" dirty="0"/>
              <a:t>, L., Zhang, P., &amp; </a:t>
            </a:r>
            <a:r>
              <a:rPr lang="nl-NL" sz="1400" dirty="0" err="1"/>
              <a:t>Templeton</a:t>
            </a:r>
            <a:r>
              <a:rPr lang="nl-NL" sz="1400" dirty="0"/>
              <a:t>, M. (2012). </a:t>
            </a:r>
            <a:r>
              <a:rPr lang="nl-NL" sz="1400" dirty="0" err="1"/>
              <a:t>Transactional</a:t>
            </a:r>
            <a:r>
              <a:rPr lang="nl-NL" sz="1400" dirty="0"/>
              <a:t> </a:t>
            </a:r>
            <a:r>
              <a:rPr lang="nl-NL" sz="1400" dirty="0" err="1"/>
              <a:t>distance</a:t>
            </a:r>
            <a:r>
              <a:rPr lang="nl-NL" sz="1400" dirty="0"/>
              <a:t> </a:t>
            </a:r>
            <a:r>
              <a:rPr lang="nl-NL" sz="1400" dirty="0" err="1"/>
              <a:t>revisited</a:t>
            </a:r>
            <a:r>
              <a:rPr lang="nl-NL" sz="1400" dirty="0"/>
              <a:t>: </a:t>
            </a:r>
            <a:r>
              <a:rPr lang="nl-NL" sz="1400" dirty="0" err="1"/>
              <a:t>Bridging</a:t>
            </a:r>
            <a:r>
              <a:rPr lang="nl-NL" sz="1400" dirty="0"/>
              <a:t> face </a:t>
            </a:r>
            <a:r>
              <a:rPr lang="nl-NL" sz="1400" dirty="0" err="1"/>
              <a:t>and</a:t>
            </a:r>
            <a:r>
              <a:rPr lang="nl-NL" sz="1400" dirty="0"/>
              <a:t> </a:t>
            </a:r>
            <a:r>
              <a:rPr lang="nl-NL" sz="1400" dirty="0" err="1"/>
              <a:t>empirical</a:t>
            </a:r>
            <a:r>
              <a:rPr lang="nl-NL" sz="1400" dirty="0"/>
              <a:t> </a:t>
            </a:r>
            <a:r>
              <a:rPr lang="nl-NL" sz="1400" dirty="0" err="1"/>
              <a:t>validity</a:t>
            </a:r>
            <a:r>
              <a:rPr lang="nl-NL" sz="1400" dirty="0"/>
              <a:t>. </a:t>
            </a:r>
            <a:r>
              <a:rPr lang="nl-NL" sz="1400" i="1" dirty="0"/>
              <a:t>Computers in Human </a:t>
            </a:r>
            <a:r>
              <a:rPr lang="nl-NL" sz="1400" i="1" dirty="0" err="1"/>
              <a:t>Behavior</a:t>
            </a:r>
            <a:r>
              <a:rPr lang="nl-NL" sz="1400" dirty="0"/>
              <a:t>, </a:t>
            </a:r>
            <a:r>
              <a:rPr lang="nl-NL" sz="1400" i="1" dirty="0"/>
              <a:t>28</a:t>
            </a:r>
            <a:r>
              <a:rPr lang="nl-NL" sz="1400" dirty="0"/>
              <a:t>(4), 1122–1129. https://doi.org/10.1016/j.chb.2012.01.020</a:t>
            </a:r>
          </a:p>
          <a:p>
            <a:r>
              <a:rPr lang="nl-NL" sz="1400" dirty="0" err="1"/>
              <a:t>Hew</a:t>
            </a:r>
            <a:r>
              <a:rPr lang="nl-NL" sz="1400" dirty="0"/>
              <a:t>, K. F., &amp; Cheung, W. S. (2014). </a:t>
            </a:r>
            <a:r>
              <a:rPr lang="nl-NL" sz="1400" i="1" dirty="0"/>
              <a:t>Using </a:t>
            </a:r>
            <a:r>
              <a:rPr lang="nl-NL" sz="1400" i="1" dirty="0" err="1"/>
              <a:t>blended</a:t>
            </a:r>
            <a:r>
              <a:rPr lang="nl-NL" sz="1400" i="1" dirty="0"/>
              <a:t> </a:t>
            </a:r>
            <a:r>
              <a:rPr lang="nl-NL" sz="1400" i="1" dirty="0" err="1"/>
              <a:t>learning</a:t>
            </a:r>
            <a:r>
              <a:rPr lang="nl-NL" sz="1400" i="1" dirty="0"/>
              <a:t>: </a:t>
            </a:r>
            <a:r>
              <a:rPr lang="nl-NL" sz="1400" i="1" dirty="0" err="1"/>
              <a:t>Evidenc</a:t>
            </a:r>
            <a:r>
              <a:rPr lang="nl-NL" sz="1400" i="1" dirty="0"/>
              <a:t> </a:t>
            </a:r>
            <a:r>
              <a:rPr lang="nl-NL" sz="1400" i="1" dirty="0" err="1"/>
              <a:t>Based</a:t>
            </a:r>
            <a:r>
              <a:rPr lang="nl-NL" sz="1400" i="1" dirty="0"/>
              <a:t> </a:t>
            </a:r>
            <a:r>
              <a:rPr lang="nl-NL" sz="1400" i="1" dirty="0" err="1"/>
              <a:t>Practices</a:t>
            </a:r>
            <a:r>
              <a:rPr lang="nl-NL" sz="1400" dirty="0"/>
              <a:t>. Singapore: Springer. https://doi.org/10.1007/978-981-287-089-6</a:t>
            </a:r>
          </a:p>
          <a:p>
            <a:r>
              <a:rPr lang="nl-NL" sz="1400" dirty="0"/>
              <a:t>Koehler, M., </a:t>
            </a:r>
            <a:r>
              <a:rPr lang="nl-NL" sz="1400" dirty="0" err="1"/>
              <a:t>Mishra</a:t>
            </a:r>
            <a:r>
              <a:rPr lang="nl-NL" sz="1400" dirty="0"/>
              <a:t>, P., &amp; Cain, W. (2013). </a:t>
            </a:r>
            <a:r>
              <a:rPr lang="nl-NL" sz="1400" dirty="0" err="1"/>
              <a:t>What</a:t>
            </a:r>
            <a:r>
              <a:rPr lang="nl-NL" sz="1400" dirty="0"/>
              <a:t> is </a:t>
            </a:r>
            <a:r>
              <a:rPr lang="nl-NL" sz="1400" dirty="0" err="1"/>
              <a:t>technological</a:t>
            </a:r>
            <a:r>
              <a:rPr lang="nl-NL" sz="1400" dirty="0"/>
              <a:t> </a:t>
            </a:r>
            <a:r>
              <a:rPr lang="nl-NL" sz="1400" dirty="0" err="1"/>
              <a:t>pedagogical</a:t>
            </a:r>
            <a:r>
              <a:rPr lang="nl-NL" sz="1400" dirty="0"/>
              <a:t> content </a:t>
            </a:r>
            <a:r>
              <a:rPr lang="nl-NL" sz="1400" dirty="0" err="1"/>
              <a:t>knowledge</a:t>
            </a:r>
            <a:r>
              <a:rPr lang="nl-NL" sz="1400" dirty="0"/>
              <a:t> (TPACK)? </a:t>
            </a:r>
            <a:r>
              <a:rPr lang="nl-NL" sz="1400" i="1" dirty="0"/>
              <a:t>Journal of </a:t>
            </a:r>
            <a:r>
              <a:rPr lang="nl-NL" sz="1400" i="1" dirty="0" err="1"/>
              <a:t>Education</a:t>
            </a:r>
            <a:r>
              <a:rPr lang="nl-NL" sz="1400" dirty="0"/>
              <a:t>, </a:t>
            </a:r>
            <a:r>
              <a:rPr lang="nl-NL" sz="1400" i="1" dirty="0"/>
              <a:t>193</a:t>
            </a:r>
            <a:r>
              <a:rPr lang="nl-NL" sz="1400" dirty="0"/>
              <a:t>(3), 13–20. </a:t>
            </a:r>
            <a:r>
              <a:rPr lang="nl-NL" sz="1400" dirty="0" err="1"/>
              <a:t>Retrieved</a:t>
            </a:r>
            <a:r>
              <a:rPr lang="nl-NL" sz="1400" dirty="0"/>
              <a:t> </a:t>
            </a:r>
            <a:r>
              <a:rPr lang="nl-NL" sz="1400" dirty="0" err="1"/>
              <a:t>from</a:t>
            </a:r>
            <a:r>
              <a:rPr lang="nl-NL" sz="1400" dirty="0"/>
              <a:t> http://www.editlib.org/p/29544/?nl</a:t>
            </a:r>
          </a:p>
          <a:p>
            <a:r>
              <a:rPr lang="nl-NL" sz="1400" dirty="0"/>
              <a:t>Moore, M. G. (2012). </a:t>
            </a:r>
            <a:r>
              <a:rPr lang="nl-NL" sz="1400" i="1" dirty="0" err="1"/>
              <a:t>Handbook</a:t>
            </a:r>
            <a:r>
              <a:rPr lang="nl-NL" sz="1400" i="1" dirty="0"/>
              <a:t> of </a:t>
            </a:r>
            <a:r>
              <a:rPr lang="nl-NL" sz="1400" i="1" dirty="0" err="1"/>
              <a:t>distance</a:t>
            </a:r>
            <a:r>
              <a:rPr lang="nl-NL" sz="1400" i="1" dirty="0"/>
              <a:t> </a:t>
            </a:r>
            <a:r>
              <a:rPr lang="nl-NL" sz="1400" i="1" dirty="0" err="1"/>
              <a:t>education</a:t>
            </a:r>
            <a:r>
              <a:rPr lang="nl-NL" sz="1400" dirty="0"/>
              <a:t>. New York: </a:t>
            </a:r>
            <a:r>
              <a:rPr lang="nl-NL" sz="1400" dirty="0" err="1"/>
              <a:t>Routledge</a:t>
            </a:r>
            <a:r>
              <a:rPr lang="nl-NL" sz="1400" dirty="0"/>
              <a:t>.</a:t>
            </a:r>
          </a:p>
          <a:p>
            <a:r>
              <a:rPr lang="nl-NL" sz="1400" dirty="0" err="1"/>
              <a:t>Shulman</a:t>
            </a:r>
            <a:r>
              <a:rPr lang="nl-NL" sz="1400" dirty="0"/>
              <a:t>, L. (1987). Knowledge </a:t>
            </a:r>
            <a:r>
              <a:rPr lang="nl-NL" sz="1400" dirty="0" err="1"/>
              <a:t>and</a:t>
            </a:r>
            <a:r>
              <a:rPr lang="nl-NL" sz="1400" dirty="0"/>
              <a:t> </a:t>
            </a:r>
            <a:r>
              <a:rPr lang="nl-NL" sz="1400" dirty="0" err="1"/>
              <a:t>Teaching:Foundations</a:t>
            </a:r>
            <a:r>
              <a:rPr lang="nl-NL" sz="1400" dirty="0"/>
              <a:t> of </a:t>
            </a:r>
            <a:r>
              <a:rPr lang="nl-NL" sz="1400" dirty="0" err="1"/>
              <a:t>the</a:t>
            </a:r>
            <a:r>
              <a:rPr lang="nl-NL" sz="1400" dirty="0"/>
              <a:t> New Reform. </a:t>
            </a:r>
            <a:r>
              <a:rPr lang="nl-NL" sz="1400" i="1" dirty="0"/>
              <a:t>Harvard </a:t>
            </a:r>
            <a:r>
              <a:rPr lang="nl-NL" sz="1400" i="1" dirty="0" err="1"/>
              <a:t>Educational</a:t>
            </a:r>
            <a:r>
              <a:rPr lang="nl-NL" sz="1400" i="1" dirty="0"/>
              <a:t> Review</a:t>
            </a:r>
            <a:r>
              <a:rPr lang="nl-NL" sz="1400" dirty="0"/>
              <a:t>, </a:t>
            </a:r>
            <a:r>
              <a:rPr lang="nl-NL" sz="1400" i="1" dirty="0"/>
              <a:t>57</a:t>
            </a:r>
            <a:r>
              <a:rPr lang="nl-NL" sz="1400" dirty="0"/>
              <a:t>(1), 1–23. https://doi.org/10.17763/haer.57.1.j463w79r56455411</a:t>
            </a:r>
          </a:p>
          <a:p>
            <a:r>
              <a:rPr lang="nl-NL" sz="1400" dirty="0"/>
              <a:t>SURF. (2019). Kernbegrippen online en </a:t>
            </a:r>
            <a:r>
              <a:rPr lang="nl-NL" sz="1400" dirty="0" err="1"/>
              <a:t>blended</a:t>
            </a:r>
            <a:r>
              <a:rPr lang="nl-NL" sz="1400" dirty="0"/>
              <a:t> onderwijs. </a:t>
            </a:r>
            <a:r>
              <a:rPr lang="nl-NL" sz="1400" dirty="0" err="1"/>
              <a:t>Retrieved</a:t>
            </a:r>
            <a:r>
              <a:rPr lang="nl-NL" sz="1400" dirty="0"/>
              <a:t> November 4, 2020, </a:t>
            </a:r>
            <a:r>
              <a:rPr lang="nl-NL" sz="1400" dirty="0" err="1"/>
              <a:t>from</a:t>
            </a:r>
            <a:r>
              <a:rPr lang="nl-NL" sz="1400" dirty="0"/>
              <a:t> https://www.surf.nl/kennisdossier-online-en-blended-onderwijs/kernbegrippen-online-en-blended-onderwijs</a:t>
            </a:r>
          </a:p>
          <a:p>
            <a:endParaRPr lang="nl-NL" sz="1400" dirty="0"/>
          </a:p>
        </p:txBody>
      </p:sp>
    </p:spTree>
    <p:extLst>
      <p:ext uri="{BB962C8B-B14F-4D97-AF65-F5344CB8AC3E}">
        <p14:creationId xmlns:p14="http://schemas.microsoft.com/office/powerpoint/2010/main" val="3685295394"/>
      </p:ext>
    </p:extLst>
  </p:cSld>
  <p:clrMapOvr>
    <a:masterClrMapping/>
  </p:clrMapOvr>
  <p:transition spd="slow">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AD77792-3828-C447-81B2-8A06A87CFBF9}"/>
              </a:ext>
            </a:extLst>
          </p:cNvPr>
          <p:cNvPicPr/>
          <p:nvPr/>
        </p:nvPicPr>
        <p:blipFill>
          <a:blip r:embed="rId3">
            <a:extLst>
              <a:ext uri="{28A0092B-C50C-407E-A947-70E740481C1C}">
                <a14:useLocalDpi xmlns:a14="http://schemas.microsoft.com/office/drawing/2010/main" val="0"/>
              </a:ext>
            </a:extLst>
          </a:blip>
          <a:stretch>
            <a:fillRect/>
          </a:stretch>
        </p:blipFill>
        <p:spPr>
          <a:xfrm>
            <a:off x="197670" y="153866"/>
            <a:ext cx="1349375" cy="694690"/>
          </a:xfrm>
          <a:prstGeom prst="rect">
            <a:avLst/>
          </a:prstGeom>
        </p:spPr>
      </p:pic>
      <p:sp>
        <p:nvSpPr>
          <p:cNvPr id="5" name="Tekstvak 4">
            <a:extLst>
              <a:ext uri="{FF2B5EF4-FFF2-40B4-BE49-F238E27FC236}">
                <a16:creationId xmlns:a16="http://schemas.microsoft.com/office/drawing/2014/main" id="{7F5E4D2D-9C30-5E4B-A3CB-BA1675D553E5}"/>
              </a:ext>
            </a:extLst>
          </p:cNvPr>
          <p:cNvSpPr txBox="1"/>
          <p:nvPr/>
        </p:nvSpPr>
        <p:spPr>
          <a:xfrm>
            <a:off x="1734207" y="448091"/>
            <a:ext cx="6737131" cy="4247317"/>
          </a:xfrm>
          <a:prstGeom prst="rect">
            <a:avLst/>
          </a:prstGeom>
          <a:noFill/>
        </p:spPr>
        <p:txBody>
          <a:bodyPr wrap="square" rtlCol="0">
            <a:spAutoFit/>
          </a:bodyPr>
          <a:lstStyle/>
          <a:p>
            <a:r>
              <a:rPr lang="nl-NL" sz="1000" dirty="0"/>
              <a:t>Deze presentatie is onderdeel van een set van vier documenten. </a:t>
            </a:r>
          </a:p>
          <a:p>
            <a:endParaRPr lang="nl-NL" sz="1000" dirty="0"/>
          </a:p>
          <a:p>
            <a:r>
              <a:rPr lang="nl-NL" sz="1000" dirty="0"/>
              <a:t>1. Een </a:t>
            </a:r>
            <a:r>
              <a:rPr lang="nl-NL" sz="1000" dirty="0" err="1"/>
              <a:t>whitepaper</a:t>
            </a:r>
            <a:r>
              <a:rPr lang="nl-NL" sz="1000" dirty="0"/>
              <a:t>. </a:t>
            </a:r>
          </a:p>
          <a:p>
            <a:r>
              <a:rPr lang="nl-NL" sz="1000" dirty="0"/>
              <a:t>Bestandsnaam: </a:t>
            </a:r>
            <a:r>
              <a:rPr lang="nl-NL" sz="1000" b="1" i="1" dirty="0"/>
              <a:t>De ingrediënten van een online les volgens het directe </a:t>
            </a:r>
            <a:r>
              <a:rPr lang="nl-NL" sz="1000" b="1" i="1" dirty="0" err="1"/>
              <a:t>instructiemodel.pdf</a:t>
            </a:r>
            <a:r>
              <a:rPr lang="nl-NL" sz="1000" b="1" i="1" dirty="0"/>
              <a:t> </a:t>
            </a:r>
            <a:br>
              <a:rPr lang="nl-NL" sz="1000" b="1" i="1" dirty="0"/>
            </a:br>
            <a:endParaRPr lang="nl-NL" sz="1000" dirty="0"/>
          </a:p>
          <a:p>
            <a:r>
              <a:rPr lang="nl-NL" sz="1000" dirty="0"/>
              <a:t>Hierin wordt het directe instructiemodel en het gebruik daarvan in een online les toegelicht</a:t>
            </a:r>
            <a:br>
              <a:rPr lang="nl-NL" sz="1000" dirty="0"/>
            </a:br>
            <a:endParaRPr lang="nl-NL" sz="1000" dirty="0"/>
          </a:p>
          <a:p>
            <a:endParaRPr lang="nl-NL" sz="1000" dirty="0"/>
          </a:p>
          <a:p>
            <a:r>
              <a:rPr lang="nl-NL" sz="1000" dirty="0"/>
              <a:t>2. Een voorbeeld-online-les volgens directe instructie. </a:t>
            </a:r>
          </a:p>
          <a:p>
            <a:r>
              <a:rPr lang="nl-NL" sz="1000" dirty="0"/>
              <a:t>Bestandsnaam:</a:t>
            </a:r>
            <a:r>
              <a:rPr lang="nl-NL" sz="1000" i="1" dirty="0"/>
              <a:t> </a:t>
            </a:r>
            <a:r>
              <a:rPr lang="nl-NL" sz="1000" b="1" i="1" dirty="0"/>
              <a:t>Lesformulier voorbeeld online les volgens directe instructie BL.pdf </a:t>
            </a:r>
            <a:br>
              <a:rPr lang="nl-NL" sz="1000" b="1" i="1" dirty="0"/>
            </a:br>
            <a:endParaRPr lang="nl-NL" sz="1000" dirty="0"/>
          </a:p>
          <a:p>
            <a:r>
              <a:rPr lang="nl-NL" sz="1000" dirty="0"/>
              <a:t>Hierin wordt een standaard lesvoorbereidingsformulier gebruikt om een online les uit te werken volgens het directe instructiemodel. Het is bedoeld voor de situatie waarin Fontys docenten een online les voorbereiden voor Fontys studenten met het onderwerp ‘wat is blended learning’ </a:t>
            </a:r>
            <a:br>
              <a:rPr lang="nl-NL" sz="1000" dirty="0"/>
            </a:br>
            <a:r>
              <a:rPr lang="nl-NL" sz="1000" dirty="0"/>
              <a:t>Het is in de context van een lerarenopleiding maar de principes kunnen in elke context worden gebruikt</a:t>
            </a:r>
            <a:br>
              <a:rPr lang="nl-NL" sz="1000" dirty="0"/>
            </a:br>
            <a:endParaRPr lang="nl-NL" sz="1000" dirty="0"/>
          </a:p>
          <a:p>
            <a:endParaRPr lang="nl-NL" sz="1000" dirty="0"/>
          </a:p>
          <a:p>
            <a:r>
              <a:rPr lang="nl-NL" sz="1000" dirty="0"/>
              <a:t>3. Een presentatie. </a:t>
            </a:r>
            <a:br>
              <a:rPr lang="nl-NL" sz="1000" dirty="0"/>
            </a:br>
            <a:r>
              <a:rPr lang="nl-NL" sz="1000" dirty="0"/>
              <a:t>Bestandsnaam: </a:t>
            </a:r>
            <a:r>
              <a:rPr lang="nl-NL" sz="1000" b="1" i="1" dirty="0"/>
              <a:t>Wat is blended </a:t>
            </a:r>
            <a:r>
              <a:rPr lang="nl-NL" sz="1000" b="1" i="1" dirty="0" err="1"/>
              <a:t>learning.pptx</a:t>
            </a:r>
            <a:br>
              <a:rPr lang="nl-NL" sz="1000" b="1" i="1" dirty="0"/>
            </a:br>
            <a:endParaRPr lang="nl-NL" sz="1000" dirty="0"/>
          </a:p>
          <a:p>
            <a:r>
              <a:rPr lang="nl-NL" sz="1000" dirty="0"/>
              <a:t>Dit is de presentatie die gebruikt wordt in de les die in het lesvoorbereidingsformulier is uitgewerkt</a:t>
            </a:r>
            <a:br>
              <a:rPr lang="nl-NL" sz="1000" dirty="0"/>
            </a:br>
            <a:endParaRPr lang="nl-NL" sz="1000" dirty="0"/>
          </a:p>
          <a:p>
            <a:endParaRPr lang="nl-NL" sz="1000" dirty="0"/>
          </a:p>
          <a:p>
            <a:r>
              <a:rPr lang="nl-NL" sz="1000" dirty="0"/>
              <a:t>4. Een leeg lesvoorbereidingsformulier. </a:t>
            </a:r>
            <a:br>
              <a:rPr lang="nl-NL" sz="1000" dirty="0"/>
            </a:br>
            <a:r>
              <a:rPr lang="nl-NL" sz="1000" dirty="0"/>
              <a:t>Bestandsnaam: </a:t>
            </a:r>
            <a:r>
              <a:rPr lang="nl-NL" sz="1000" b="1" i="1" dirty="0" err="1"/>
              <a:t>Lesvoorbereidingsfomulier.docx</a:t>
            </a:r>
            <a:br>
              <a:rPr lang="nl-NL" sz="1000" b="1" i="1" dirty="0"/>
            </a:br>
            <a:endParaRPr lang="nl-NL" sz="1000" dirty="0"/>
          </a:p>
          <a:p>
            <a:r>
              <a:rPr lang="nl-NL" sz="1000" dirty="0"/>
              <a:t>Dit kan worden gebruikt om eigen lesvoorbereidingen uit te werken</a:t>
            </a:r>
          </a:p>
        </p:txBody>
      </p:sp>
    </p:spTree>
    <p:extLst>
      <p:ext uri="{BB962C8B-B14F-4D97-AF65-F5344CB8AC3E}">
        <p14:creationId xmlns:p14="http://schemas.microsoft.com/office/powerpoint/2010/main" val="201298153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AD77792-3828-C447-81B2-8A06A87CFBF9}"/>
              </a:ext>
            </a:extLst>
          </p:cNvPr>
          <p:cNvPicPr/>
          <p:nvPr/>
        </p:nvPicPr>
        <p:blipFill>
          <a:blip r:embed="rId3">
            <a:extLst>
              <a:ext uri="{28A0092B-C50C-407E-A947-70E740481C1C}">
                <a14:useLocalDpi xmlns:a14="http://schemas.microsoft.com/office/drawing/2010/main" val="0"/>
              </a:ext>
            </a:extLst>
          </a:blip>
          <a:stretch>
            <a:fillRect/>
          </a:stretch>
        </p:blipFill>
        <p:spPr>
          <a:xfrm>
            <a:off x="197670" y="153866"/>
            <a:ext cx="1349375" cy="694690"/>
          </a:xfrm>
          <a:prstGeom prst="rect">
            <a:avLst/>
          </a:prstGeom>
        </p:spPr>
      </p:pic>
      <p:sp>
        <p:nvSpPr>
          <p:cNvPr id="2" name="Tekstvak 1">
            <a:extLst>
              <a:ext uri="{FF2B5EF4-FFF2-40B4-BE49-F238E27FC236}">
                <a16:creationId xmlns:a16="http://schemas.microsoft.com/office/drawing/2014/main" id="{674684B0-7E6C-B840-BDF4-212BD7374692}"/>
              </a:ext>
            </a:extLst>
          </p:cNvPr>
          <p:cNvSpPr txBox="1"/>
          <p:nvPr/>
        </p:nvSpPr>
        <p:spPr>
          <a:xfrm>
            <a:off x="1429407" y="1114097"/>
            <a:ext cx="6285186" cy="2308324"/>
          </a:xfrm>
          <a:prstGeom prst="rect">
            <a:avLst/>
          </a:prstGeom>
          <a:noFill/>
        </p:spPr>
        <p:txBody>
          <a:bodyPr wrap="square" rtlCol="0">
            <a:spAutoFit/>
          </a:bodyPr>
          <a:lstStyle/>
          <a:p>
            <a:r>
              <a:rPr lang="nl-NL" b="1" dirty="0"/>
              <a:t>Auteur</a:t>
            </a:r>
            <a:endParaRPr lang="nl-NL" dirty="0"/>
          </a:p>
          <a:p>
            <a:r>
              <a:rPr lang="nl-NL" dirty="0"/>
              <a:t>Fontys Blended 2020</a:t>
            </a:r>
          </a:p>
          <a:p>
            <a:r>
              <a:rPr lang="nl-NL" dirty="0"/>
              <a:t> </a:t>
            </a:r>
          </a:p>
          <a:p>
            <a:r>
              <a:rPr lang="nl-NL" b="1" dirty="0"/>
              <a:t>Copyright</a:t>
            </a:r>
            <a:endParaRPr lang="nl-NL" dirty="0"/>
          </a:p>
          <a:p>
            <a:r>
              <a:rPr lang="nl-NL" dirty="0"/>
              <a:t>De Creative </a:t>
            </a:r>
            <a:r>
              <a:rPr lang="nl-NL" dirty="0" err="1"/>
              <a:t>Commons</a:t>
            </a:r>
            <a:r>
              <a:rPr lang="nl-NL" dirty="0"/>
              <a:t> Naamsvermelding-</a:t>
            </a:r>
            <a:r>
              <a:rPr lang="nl-NL" dirty="0" err="1"/>
              <a:t>NietCommercieel</a:t>
            </a:r>
            <a:r>
              <a:rPr lang="nl-NL" dirty="0"/>
              <a:t>-</a:t>
            </a:r>
          </a:p>
          <a:p>
            <a:r>
              <a:rPr lang="nl-NL" dirty="0" err="1"/>
              <a:t>GelijkDelen</a:t>
            </a:r>
            <a:r>
              <a:rPr lang="nl-NL" dirty="0"/>
              <a:t> 4.0 Internationaal is van toepassing op dit werk.</a:t>
            </a:r>
          </a:p>
          <a:p>
            <a:r>
              <a:rPr lang="nl-NL" dirty="0"/>
              <a:t>Ga naar </a:t>
            </a:r>
            <a:r>
              <a:rPr lang="nl-NL" u="sng" dirty="0">
                <a:hlinkClick r:id="rId4"/>
              </a:rPr>
              <a:t>https://creativecommons.org/licenses/by-nc-sa/4.0/</a:t>
            </a:r>
            <a:endParaRPr lang="nl-NL" dirty="0"/>
          </a:p>
          <a:p>
            <a:r>
              <a:rPr lang="nl-NL" dirty="0"/>
              <a:t>om deze licentie te bekijken.</a:t>
            </a:r>
          </a:p>
        </p:txBody>
      </p:sp>
      <p:pic>
        <p:nvPicPr>
          <p:cNvPr id="6" name="Afbeelding 5" descr="Afbeelding met tekening&#10;&#10;Automatisch gegenereerde beschrijving">
            <a:extLst>
              <a:ext uri="{FF2B5EF4-FFF2-40B4-BE49-F238E27FC236}">
                <a16:creationId xmlns:a16="http://schemas.microsoft.com/office/drawing/2014/main" id="{ACA41377-D9E5-2746-B7B4-E24EB47B953E}"/>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547045" y="3767313"/>
            <a:ext cx="1553507" cy="520908"/>
          </a:xfrm>
          <a:prstGeom prst="rect">
            <a:avLst/>
          </a:prstGeom>
        </p:spPr>
      </p:pic>
    </p:spTree>
    <p:extLst>
      <p:ext uri="{BB962C8B-B14F-4D97-AF65-F5344CB8AC3E}">
        <p14:creationId xmlns:p14="http://schemas.microsoft.com/office/powerpoint/2010/main" val="181328591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39552" y="188470"/>
            <a:ext cx="8153400" cy="947956"/>
          </a:xfrm>
        </p:spPr>
        <p:txBody>
          <a:bodyPr/>
          <a:lstStyle/>
          <a:p>
            <a:r>
              <a:rPr lang="nl-NL" dirty="0"/>
              <a:t>Wat zijn jouw eerste gedachten bij </a:t>
            </a:r>
            <a:br>
              <a:rPr lang="nl-NL" dirty="0"/>
            </a:br>
            <a:r>
              <a:rPr lang="nl-NL" dirty="0"/>
              <a:t>Blended Learning?</a:t>
            </a:r>
          </a:p>
        </p:txBody>
      </p:sp>
      <p:pic>
        <p:nvPicPr>
          <p:cNvPr id="5" name="Afbeelding 4"/>
          <p:cNvPicPr>
            <a:picLocks noChangeAspect="1"/>
          </p:cNvPicPr>
          <p:nvPr/>
        </p:nvPicPr>
        <p:blipFill>
          <a:blip r:embed="rId3"/>
          <a:stretch>
            <a:fillRect/>
          </a:stretch>
        </p:blipFill>
        <p:spPr>
          <a:xfrm>
            <a:off x="2107315" y="1653606"/>
            <a:ext cx="5382376" cy="2943636"/>
          </a:xfrm>
          <a:prstGeom prst="rect">
            <a:avLst/>
          </a:prstGeom>
        </p:spPr>
      </p:pic>
      <p:pic>
        <p:nvPicPr>
          <p:cNvPr id="14338" name="Picture 2" descr="Mentimeter - Wikiped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67184" y="744974"/>
            <a:ext cx="1229061" cy="12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696490"/>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70996"/>
            <a:ext cx="8153400" cy="947956"/>
          </a:xfrm>
        </p:spPr>
        <p:txBody>
          <a:bodyPr/>
          <a:lstStyle/>
          <a:p>
            <a:r>
              <a:rPr lang="nl-NL" dirty="0"/>
              <a:t>Wat heb je al tijdens jouw stage gezien?</a:t>
            </a:r>
          </a:p>
        </p:txBody>
      </p:sp>
      <p:pic>
        <p:nvPicPr>
          <p:cNvPr id="3" name="Afbeelding 2"/>
          <p:cNvPicPr>
            <a:picLocks noChangeAspect="1"/>
          </p:cNvPicPr>
          <p:nvPr/>
        </p:nvPicPr>
        <p:blipFill>
          <a:blip r:embed="rId2"/>
          <a:stretch>
            <a:fillRect/>
          </a:stretch>
        </p:blipFill>
        <p:spPr>
          <a:xfrm>
            <a:off x="2107315" y="1653606"/>
            <a:ext cx="5382376" cy="2943636"/>
          </a:xfrm>
          <a:prstGeom prst="rect">
            <a:avLst/>
          </a:prstGeom>
        </p:spPr>
      </p:pic>
      <p:pic>
        <p:nvPicPr>
          <p:cNvPr id="4" name="Picture 2" descr="Mentimeter - Wikipe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7184" y="744974"/>
            <a:ext cx="1229061" cy="12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837579"/>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Wat is jouw motivatie om online les te geven?</a:t>
            </a:r>
          </a:p>
        </p:txBody>
      </p:sp>
      <p:pic>
        <p:nvPicPr>
          <p:cNvPr id="4" name="Afbeelding 3"/>
          <p:cNvPicPr>
            <a:picLocks noChangeAspect="1"/>
          </p:cNvPicPr>
          <p:nvPr/>
        </p:nvPicPr>
        <p:blipFill>
          <a:blip r:embed="rId2"/>
          <a:stretch>
            <a:fillRect/>
          </a:stretch>
        </p:blipFill>
        <p:spPr>
          <a:xfrm>
            <a:off x="2107315" y="1653606"/>
            <a:ext cx="5382376" cy="2943636"/>
          </a:xfrm>
          <a:prstGeom prst="rect">
            <a:avLst/>
          </a:prstGeom>
        </p:spPr>
      </p:pic>
      <p:pic>
        <p:nvPicPr>
          <p:cNvPr id="5" name="Picture 2" descr="Mentimeter - Wikipe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67184" y="744974"/>
            <a:ext cx="1229061" cy="1229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0315999"/>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a:t>
            </a:r>
            <a:r>
              <a:rPr lang="nl-NL" dirty="0" err="1"/>
              <a:t>Blended</a:t>
            </a:r>
            <a:r>
              <a:rPr lang="nl-NL" dirty="0"/>
              <a:t> Learning</a:t>
            </a:r>
          </a:p>
        </p:txBody>
      </p:sp>
      <p:sp>
        <p:nvSpPr>
          <p:cNvPr id="3" name="Tijdelijke aanduiding voor inhoud 2"/>
          <p:cNvSpPr>
            <a:spLocks noGrp="1"/>
          </p:cNvSpPr>
          <p:nvPr>
            <p:ph idx="1"/>
          </p:nvPr>
        </p:nvSpPr>
        <p:spPr>
          <a:xfrm>
            <a:off x="396398" y="1306807"/>
            <a:ext cx="4175602" cy="2619797"/>
          </a:xfrm>
        </p:spPr>
        <p:txBody>
          <a:bodyPr/>
          <a:lstStyle/>
          <a:p>
            <a:pPr marL="0" indent="0">
              <a:buNone/>
            </a:pPr>
            <a:r>
              <a:rPr lang="nl-NL" sz="1800" dirty="0"/>
              <a:t>“Blended learning is </a:t>
            </a:r>
            <a:r>
              <a:rPr lang="nl-NL" sz="1800" b="1" dirty="0"/>
              <a:t>een mengvorm </a:t>
            </a:r>
            <a:br>
              <a:rPr lang="nl-NL" sz="1800" b="1" dirty="0"/>
            </a:br>
            <a:r>
              <a:rPr lang="nl-NL" sz="1800" dirty="0"/>
              <a:t>van face-</a:t>
            </a:r>
            <a:r>
              <a:rPr lang="nl-NL" sz="1800" dirty="0" err="1"/>
              <a:t>to</a:t>
            </a:r>
            <a:r>
              <a:rPr lang="nl-NL" sz="1800" dirty="0"/>
              <a:t>-face en ICT-gebaseerde onderwijsactiviteiten, leermaterialen en tools. </a:t>
            </a:r>
            <a:br>
              <a:rPr lang="nl-NL" sz="1800" dirty="0"/>
            </a:br>
            <a:br>
              <a:rPr lang="nl-NL" sz="1800" dirty="0"/>
            </a:br>
            <a:r>
              <a:rPr lang="nl-NL" sz="1800" dirty="0"/>
              <a:t>Beide soorten leeractiviteiten maken een substantieel onderdeel uit van het onderwijs; idealiter versterken ze elkaar.” </a:t>
            </a:r>
          </a:p>
        </p:txBody>
      </p:sp>
      <p:sp>
        <p:nvSpPr>
          <p:cNvPr id="4" name="Rechthoek 3"/>
          <p:cNvSpPr/>
          <p:nvPr/>
        </p:nvSpPr>
        <p:spPr>
          <a:xfrm>
            <a:off x="1571734" y="4469849"/>
            <a:ext cx="1582549" cy="388696"/>
          </a:xfrm>
          <a:prstGeom prst="rect">
            <a:avLst/>
          </a:prstGeom>
        </p:spPr>
        <p:txBody>
          <a:bodyPr wrap="none">
            <a:spAutoFit/>
          </a:bodyPr>
          <a:lstStyle/>
          <a:p>
            <a:pPr>
              <a:lnSpc>
                <a:spcPct val="107000"/>
              </a:lnSpc>
              <a:spcAft>
                <a:spcPts val="200"/>
              </a:spcAft>
            </a:pPr>
            <a:r>
              <a:rPr lang="nl-NL" dirty="0">
                <a:latin typeface="Arial" panose="020B0604020202020204" pitchFamily="34" charset="0"/>
                <a:ea typeface="Calibri" panose="020F0502020204030204" pitchFamily="34" charset="0"/>
                <a:cs typeface="Times New Roman" panose="02020603050405020304" pitchFamily="18" charset="0"/>
              </a:rPr>
              <a:t>(SURF, 2019)</a:t>
            </a:r>
            <a:endParaRPr lang="nl-NL"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ijdelijke aanduiding voor inhoud 2"/>
          <p:cNvSpPr txBox="1">
            <a:spLocks/>
          </p:cNvSpPr>
          <p:nvPr/>
        </p:nvSpPr>
        <p:spPr bwMode="auto">
          <a:xfrm>
            <a:off x="4932865" y="1631927"/>
            <a:ext cx="3870965" cy="24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2400" b="0" i="0">
                <a:solidFill>
                  <a:srgbClr val="570076"/>
                </a:solidFill>
                <a:latin typeface="Arial"/>
                <a:ea typeface="+mn-ea"/>
                <a:cs typeface="Arial"/>
              </a:defRPr>
            </a:lvl1pPr>
            <a:lvl2pPr marL="742950" indent="-285750" algn="l" rtl="0" eaLnBrk="1" fontAlgn="base" hangingPunct="1">
              <a:spcBef>
                <a:spcPct val="20000"/>
              </a:spcBef>
              <a:spcAft>
                <a:spcPct val="0"/>
              </a:spcAft>
              <a:buChar char="–"/>
              <a:defRPr sz="2000" b="0" i="0">
                <a:solidFill>
                  <a:srgbClr val="570076"/>
                </a:solidFill>
                <a:latin typeface="Arial"/>
                <a:ea typeface="+mn-ea"/>
                <a:cs typeface="Arial"/>
              </a:defRPr>
            </a:lvl2pPr>
            <a:lvl3pPr marL="1143000" indent="-228600" algn="l" rtl="0" eaLnBrk="1" fontAlgn="base" hangingPunct="1">
              <a:spcBef>
                <a:spcPct val="20000"/>
              </a:spcBef>
              <a:spcAft>
                <a:spcPct val="0"/>
              </a:spcAft>
              <a:buChar char="•"/>
              <a:defRPr sz="2400" b="0" i="0">
                <a:solidFill>
                  <a:srgbClr val="570076"/>
                </a:solidFill>
                <a:latin typeface="Arial"/>
                <a:ea typeface="+mn-ea"/>
                <a:cs typeface="Arial"/>
              </a:defRPr>
            </a:lvl3pPr>
            <a:lvl4pPr marL="1600200" indent="-228600" algn="l" rtl="0" eaLnBrk="1" fontAlgn="base" hangingPunct="1">
              <a:spcBef>
                <a:spcPct val="20000"/>
              </a:spcBef>
              <a:spcAft>
                <a:spcPct val="0"/>
              </a:spcAft>
              <a:buChar char="–"/>
              <a:defRPr sz="2000" b="0" i="0">
                <a:solidFill>
                  <a:srgbClr val="570076"/>
                </a:solidFill>
                <a:latin typeface="Arial"/>
                <a:ea typeface="+mn-ea"/>
                <a:cs typeface="Arial"/>
              </a:defRPr>
            </a:lvl4pPr>
            <a:lvl5pPr marL="2057400" indent="-228600" algn="l" rtl="0" eaLnBrk="1" fontAlgn="base" hangingPunct="1">
              <a:spcBef>
                <a:spcPct val="20000"/>
              </a:spcBef>
              <a:spcAft>
                <a:spcPct val="0"/>
              </a:spcAft>
              <a:buChar char="»"/>
              <a:defRPr sz="2000" b="0" i="0">
                <a:solidFill>
                  <a:srgbClr val="570076"/>
                </a:solidFill>
                <a:latin typeface="Arial"/>
                <a:ea typeface="+mn-ea"/>
                <a:cs typeface="Arial"/>
              </a:defRPr>
            </a:lvl5pPr>
            <a:lvl6pPr marL="2514600" indent="-228600" algn="l" rtl="0" eaLnBrk="1" fontAlgn="base" hangingPunct="1">
              <a:spcBef>
                <a:spcPct val="20000"/>
              </a:spcBef>
              <a:spcAft>
                <a:spcPct val="0"/>
              </a:spcAft>
              <a:buChar char="»"/>
              <a:defRPr sz="2000">
                <a:solidFill>
                  <a:srgbClr val="570076"/>
                </a:solidFill>
                <a:latin typeface="+mn-lt"/>
                <a:ea typeface="+mn-ea"/>
              </a:defRPr>
            </a:lvl6pPr>
            <a:lvl7pPr marL="2971800" indent="-228600" algn="l" rtl="0" eaLnBrk="1" fontAlgn="base" hangingPunct="1">
              <a:spcBef>
                <a:spcPct val="20000"/>
              </a:spcBef>
              <a:spcAft>
                <a:spcPct val="0"/>
              </a:spcAft>
              <a:buChar char="»"/>
              <a:defRPr sz="2000">
                <a:solidFill>
                  <a:srgbClr val="570076"/>
                </a:solidFill>
                <a:latin typeface="+mn-lt"/>
                <a:ea typeface="+mn-ea"/>
              </a:defRPr>
            </a:lvl7pPr>
            <a:lvl8pPr marL="3429000" indent="-228600" algn="l" rtl="0" eaLnBrk="1" fontAlgn="base" hangingPunct="1">
              <a:spcBef>
                <a:spcPct val="20000"/>
              </a:spcBef>
              <a:spcAft>
                <a:spcPct val="0"/>
              </a:spcAft>
              <a:buChar char="»"/>
              <a:defRPr sz="2000">
                <a:solidFill>
                  <a:srgbClr val="570076"/>
                </a:solidFill>
                <a:latin typeface="+mn-lt"/>
                <a:ea typeface="+mn-ea"/>
              </a:defRPr>
            </a:lvl8pPr>
            <a:lvl9pPr marL="3886200" indent="-228600" algn="l" rtl="0" eaLnBrk="1" fontAlgn="base" hangingPunct="1">
              <a:spcBef>
                <a:spcPct val="20000"/>
              </a:spcBef>
              <a:spcAft>
                <a:spcPct val="0"/>
              </a:spcAft>
              <a:buChar char="»"/>
              <a:defRPr sz="2000">
                <a:solidFill>
                  <a:srgbClr val="570076"/>
                </a:solidFill>
                <a:latin typeface="+mn-lt"/>
                <a:ea typeface="+mn-ea"/>
              </a:defRPr>
            </a:lvl9pPr>
          </a:lstStyle>
          <a:p>
            <a:pPr marL="0" indent="0" defTabSz="914400">
              <a:buFontTx/>
              <a:buNone/>
            </a:pPr>
            <a:r>
              <a:rPr lang="nl-NL" sz="1800" kern="0" dirty="0"/>
              <a:t>“</a:t>
            </a:r>
            <a:r>
              <a:rPr lang="nl-NL" sz="1800" dirty="0"/>
              <a:t>Blended Learning is wanneer een lerende op locatie onder begeleiding leeractiviteiten uitvoert en gedeeltelijk via het internet, met een element van controle over de tijd, plaats, en / of tempo bij de lerende”</a:t>
            </a:r>
            <a:endParaRPr lang="nl-NL" sz="1800" kern="0" dirty="0"/>
          </a:p>
        </p:txBody>
      </p:sp>
      <p:sp>
        <p:nvSpPr>
          <p:cNvPr id="6" name="Rechthoek 5"/>
          <p:cNvSpPr/>
          <p:nvPr/>
        </p:nvSpPr>
        <p:spPr>
          <a:xfrm>
            <a:off x="5131421" y="4469849"/>
            <a:ext cx="2569934" cy="369332"/>
          </a:xfrm>
          <a:prstGeom prst="rect">
            <a:avLst/>
          </a:prstGeom>
        </p:spPr>
        <p:txBody>
          <a:bodyPr wrap="none">
            <a:spAutoFit/>
          </a:bodyPr>
          <a:lstStyle/>
          <a:p>
            <a:r>
              <a:rPr lang="nl-NL" dirty="0">
                <a:latin typeface="Arial" panose="020B0604020202020204" pitchFamily="34" charset="0"/>
                <a:cs typeface="Arial" panose="020B0604020202020204" pitchFamily="34" charset="0"/>
              </a:rPr>
              <a:t>(</a:t>
            </a:r>
            <a:r>
              <a:rPr lang="nl-NL" dirty="0" err="1">
                <a:latin typeface="Arial" panose="020B0604020202020204" pitchFamily="34" charset="0"/>
                <a:cs typeface="Arial" panose="020B0604020202020204" pitchFamily="34" charset="0"/>
              </a:rPr>
              <a:t>Hew</a:t>
            </a:r>
            <a:r>
              <a:rPr lang="nl-NL" dirty="0">
                <a:latin typeface="Arial" panose="020B0604020202020204" pitchFamily="34" charset="0"/>
                <a:cs typeface="Arial" panose="020B0604020202020204" pitchFamily="34" charset="0"/>
              </a:rPr>
              <a:t> &amp; Cheung, 2014)</a:t>
            </a:r>
          </a:p>
        </p:txBody>
      </p:sp>
      <p:cxnSp>
        <p:nvCxnSpPr>
          <p:cNvPr id="8" name="Rechte verbindingslijn 7">
            <a:extLst>
              <a:ext uri="{FF2B5EF4-FFF2-40B4-BE49-F238E27FC236}">
                <a16:creationId xmlns:a16="http://schemas.microsoft.com/office/drawing/2014/main" id="{59A71772-9E9E-D24A-9A26-DC28DC3F18F4}"/>
              </a:ext>
            </a:extLst>
          </p:cNvPr>
          <p:cNvCxnSpPr/>
          <p:nvPr/>
        </p:nvCxnSpPr>
        <p:spPr bwMode="auto">
          <a:xfrm>
            <a:off x="4677212" y="1168400"/>
            <a:ext cx="0" cy="3670781"/>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345832801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a:t>
            </a:r>
            <a:r>
              <a:rPr lang="nl-NL" dirty="0" err="1"/>
              <a:t>Blended</a:t>
            </a:r>
            <a:r>
              <a:rPr lang="nl-NL" dirty="0"/>
              <a:t> Learning</a:t>
            </a:r>
          </a:p>
        </p:txBody>
      </p:sp>
      <p:sp>
        <p:nvSpPr>
          <p:cNvPr id="14" name="AutoShape 449"/>
          <p:cNvSpPr>
            <a:spLocks/>
          </p:cNvSpPr>
          <p:nvPr/>
        </p:nvSpPr>
        <p:spPr bwMode="auto">
          <a:xfrm>
            <a:off x="6896382" y="2237437"/>
            <a:ext cx="619800" cy="435755"/>
          </a:xfrm>
          <a:custGeom>
            <a:avLst/>
            <a:gdLst>
              <a:gd name="T0" fmla="*/ 237766708 w 21600"/>
              <a:gd name="T1" fmla="*/ 91228192 h 21600"/>
              <a:gd name="T2" fmla="*/ 294279076 w 21600"/>
              <a:gd name="T3" fmla="*/ 91228192 h 21600"/>
              <a:gd name="T4" fmla="*/ 238147574 w 21600"/>
              <a:gd name="T5" fmla="*/ 56415216 h 21600"/>
              <a:gd name="T6" fmla="*/ 238147574 w 21600"/>
              <a:gd name="T7" fmla="*/ 78232 h 21600"/>
              <a:gd name="T8" fmla="*/ 192806796 w 21600"/>
              <a:gd name="T9" fmla="*/ 78232 h 21600"/>
              <a:gd name="T10" fmla="*/ 192806796 w 21600"/>
              <a:gd name="T11" fmla="*/ 28290040 h 21600"/>
              <a:gd name="T12" fmla="*/ 147207591 w 21600"/>
              <a:gd name="T13" fmla="*/ 0 h 21600"/>
              <a:gd name="T14" fmla="*/ 0 w 21600"/>
              <a:gd name="T15" fmla="*/ 91228192 h 21600"/>
              <a:gd name="T16" fmla="*/ 54700139 w 21600"/>
              <a:gd name="T17" fmla="*/ 91228192 h 21600"/>
              <a:gd name="T18" fmla="*/ 54700139 w 21600"/>
              <a:gd name="T19" fmla="*/ 169173962 h 21600"/>
              <a:gd name="T20" fmla="*/ 120014511 w 21600"/>
              <a:gd name="T21" fmla="*/ 169173962 h 21600"/>
              <a:gd name="T22" fmla="*/ 120014511 w 21600"/>
              <a:gd name="T23" fmla="*/ 114082520 h 21600"/>
              <a:gd name="T24" fmla="*/ 174536874 w 21600"/>
              <a:gd name="T25" fmla="*/ 114082520 h 21600"/>
              <a:gd name="T26" fmla="*/ 174536874 w 21600"/>
              <a:gd name="T27" fmla="*/ 169173962 h 21600"/>
              <a:gd name="T28" fmla="*/ 237766708 w 21600"/>
              <a:gd name="T29" fmla="*/ 169173962 h 21600"/>
              <a:gd name="T30" fmla="*/ 237766708 w 21600"/>
              <a:gd name="T31" fmla="*/ 91228192 h 21600"/>
              <a:gd name="T32" fmla="*/ 237766708 w 21600"/>
              <a:gd name="T33" fmla="*/ 9122819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452" y="11648"/>
                </a:moveTo>
                <a:lnTo>
                  <a:pt x="21600" y="11648"/>
                </a:lnTo>
                <a:lnTo>
                  <a:pt x="17480" y="7203"/>
                </a:lnTo>
                <a:lnTo>
                  <a:pt x="17480" y="10"/>
                </a:lnTo>
                <a:lnTo>
                  <a:pt x="14152" y="10"/>
                </a:lnTo>
                <a:lnTo>
                  <a:pt x="14152" y="3612"/>
                </a:lnTo>
                <a:lnTo>
                  <a:pt x="10805" y="0"/>
                </a:lnTo>
                <a:lnTo>
                  <a:pt x="0" y="11648"/>
                </a:lnTo>
                <a:lnTo>
                  <a:pt x="4015" y="11648"/>
                </a:lnTo>
                <a:lnTo>
                  <a:pt x="4015" y="21600"/>
                </a:lnTo>
                <a:lnTo>
                  <a:pt x="8809" y="21600"/>
                </a:lnTo>
                <a:lnTo>
                  <a:pt x="8809" y="14566"/>
                </a:lnTo>
                <a:lnTo>
                  <a:pt x="12811" y="14566"/>
                </a:lnTo>
                <a:lnTo>
                  <a:pt x="12811" y="21600"/>
                </a:lnTo>
                <a:lnTo>
                  <a:pt x="17452" y="21600"/>
                </a:lnTo>
                <a:lnTo>
                  <a:pt x="17452" y="11648"/>
                </a:lnTo>
                <a:close/>
                <a:moveTo>
                  <a:pt x="17452" y="11648"/>
                </a:moveTo>
              </a:path>
            </a:pathLst>
          </a:custGeom>
          <a:solidFill>
            <a:srgbClr val="7192B3"/>
          </a:solidFill>
          <a:ln>
            <a:noFill/>
          </a:ln>
        </p:spPr>
        <p:txBody>
          <a:bodyPr lIns="0" tIns="0" rIns="0" bIns="0"/>
          <a:lstStyle/>
          <a:p>
            <a:endParaRPr lang="en-US"/>
          </a:p>
        </p:txBody>
      </p:sp>
      <p:sp>
        <p:nvSpPr>
          <p:cNvPr id="15" name="Pijl-omlaag 14"/>
          <p:cNvSpPr/>
          <p:nvPr/>
        </p:nvSpPr>
        <p:spPr bwMode="auto">
          <a:xfrm>
            <a:off x="7135541" y="1772756"/>
            <a:ext cx="165488" cy="31754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grpSp>
        <p:nvGrpSpPr>
          <p:cNvPr id="16" name="Group 493"/>
          <p:cNvGrpSpPr>
            <a:grpSpLocks/>
          </p:cNvGrpSpPr>
          <p:nvPr/>
        </p:nvGrpSpPr>
        <p:grpSpPr bwMode="auto">
          <a:xfrm>
            <a:off x="6831192" y="1014450"/>
            <a:ext cx="699161" cy="599197"/>
            <a:chOff x="0" y="0"/>
            <a:chExt cx="500" cy="573"/>
          </a:xfrm>
          <a:solidFill>
            <a:srgbClr val="7192B3"/>
          </a:solidFill>
        </p:grpSpPr>
        <p:sp>
          <p:nvSpPr>
            <p:cNvPr id="17" name="AutoShape 491"/>
            <p:cNvSpPr>
              <a:spLocks/>
            </p:cNvSpPr>
            <p:nvPr/>
          </p:nvSpPr>
          <p:spPr bwMode="auto">
            <a:xfrm>
              <a:off x="336" y="0"/>
              <a:ext cx="164"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0"/>
                  </a:moveTo>
                  <a:lnTo>
                    <a:pt x="0" y="21600"/>
                  </a:lnTo>
                  <a:lnTo>
                    <a:pt x="21600" y="21600"/>
                  </a:lnTo>
                  <a:lnTo>
                    <a:pt x="21600" y="0"/>
                  </a:lnTo>
                  <a:lnTo>
                    <a:pt x="0" y="0"/>
                  </a:lnTo>
                  <a:close/>
                  <a:moveTo>
                    <a:pt x="15510" y="16175"/>
                  </a:moveTo>
                  <a:lnTo>
                    <a:pt x="6046" y="16175"/>
                  </a:lnTo>
                  <a:lnTo>
                    <a:pt x="6046" y="13462"/>
                  </a:lnTo>
                  <a:lnTo>
                    <a:pt x="15510" y="13462"/>
                  </a:lnTo>
                  <a:lnTo>
                    <a:pt x="15510" y="16175"/>
                  </a:lnTo>
                  <a:close/>
                  <a:moveTo>
                    <a:pt x="15510" y="10750"/>
                  </a:moveTo>
                  <a:lnTo>
                    <a:pt x="6046" y="10750"/>
                  </a:lnTo>
                  <a:lnTo>
                    <a:pt x="6046" y="8037"/>
                  </a:lnTo>
                  <a:lnTo>
                    <a:pt x="15510" y="8037"/>
                  </a:lnTo>
                  <a:lnTo>
                    <a:pt x="15510" y="10750"/>
                  </a:lnTo>
                  <a:close/>
                  <a:moveTo>
                    <a:pt x="15510" y="5337"/>
                  </a:moveTo>
                  <a:lnTo>
                    <a:pt x="6046" y="5337"/>
                  </a:lnTo>
                  <a:lnTo>
                    <a:pt x="6046" y="2625"/>
                  </a:lnTo>
                  <a:lnTo>
                    <a:pt x="15510" y="2625"/>
                  </a:lnTo>
                  <a:lnTo>
                    <a:pt x="15510" y="5337"/>
                  </a:lnTo>
                  <a:close/>
                  <a:moveTo>
                    <a:pt x="15510" y="5337"/>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18" name="AutoShape 492"/>
            <p:cNvSpPr>
              <a:spLocks/>
            </p:cNvSpPr>
            <p:nvPr/>
          </p:nvSpPr>
          <p:spPr bwMode="auto">
            <a:xfrm>
              <a:off x="0" y="72"/>
              <a:ext cx="288" cy="4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8001" y="1045"/>
                  </a:moveTo>
                  <a:lnTo>
                    <a:pt x="10000" y="1045"/>
                  </a:lnTo>
                  <a:lnTo>
                    <a:pt x="10000" y="2787"/>
                  </a:lnTo>
                  <a:lnTo>
                    <a:pt x="5100" y="2787"/>
                  </a:lnTo>
                  <a:lnTo>
                    <a:pt x="5100" y="0"/>
                  </a:lnTo>
                  <a:lnTo>
                    <a:pt x="3300" y="0"/>
                  </a:lnTo>
                  <a:lnTo>
                    <a:pt x="3300" y="2787"/>
                  </a:lnTo>
                  <a:lnTo>
                    <a:pt x="0" y="2787"/>
                  </a:lnTo>
                  <a:lnTo>
                    <a:pt x="0" y="21600"/>
                  </a:lnTo>
                  <a:lnTo>
                    <a:pt x="21600" y="21600"/>
                  </a:lnTo>
                  <a:lnTo>
                    <a:pt x="21600" y="2787"/>
                  </a:lnTo>
                  <a:lnTo>
                    <a:pt x="18001" y="2787"/>
                  </a:lnTo>
                  <a:lnTo>
                    <a:pt x="18001" y="1045"/>
                  </a:lnTo>
                  <a:close/>
                  <a:moveTo>
                    <a:pt x="8850" y="15329"/>
                  </a:moveTo>
                  <a:lnTo>
                    <a:pt x="3450" y="15329"/>
                  </a:lnTo>
                  <a:lnTo>
                    <a:pt x="3450" y="12194"/>
                  </a:lnTo>
                  <a:lnTo>
                    <a:pt x="8850" y="12194"/>
                  </a:lnTo>
                  <a:lnTo>
                    <a:pt x="8850" y="15329"/>
                  </a:lnTo>
                  <a:close/>
                  <a:moveTo>
                    <a:pt x="8850" y="9058"/>
                  </a:moveTo>
                  <a:lnTo>
                    <a:pt x="3450" y="9058"/>
                  </a:lnTo>
                  <a:lnTo>
                    <a:pt x="3450" y="5923"/>
                  </a:lnTo>
                  <a:lnTo>
                    <a:pt x="8850" y="5923"/>
                  </a:lnTo>
                  <a:lnTo>
                    <a:pt x="8850" y="9058"/>
                  </a:lnTo>
                  <a:close/>
                  <a:moveTo>
                    <a:pt x="18000" y="15329"/>
                  </a:moveTo>
                  <a:lnTo>
                    <a:pt x="12600" y="15329"/>
                  </a:lnTo>
                  <a:lnTo>
                    <a:pt x="12600" y="12194"/>
                  </a:lnTo>
                  <a:lnTo>
                    <a:pt x="18000" y="12194"/>
                  </a:lnTo>
                  <a:lnTo>
                    <a:pt x="18000" y="15329"/>
                  </a:lnTo>
                  <a:close/>
                  <a:moveTo>
                    <a:pt x="18000" y="9058"/>
                  </a:moveTo>
                  <a:lnTo>
                    <a:pt x="12600" y="9058"/>
                  </a:lnTo>
                  <a:lnTo>
                    <a:pt x="12600" y="5923"/>
                  </a:lnTo>
                  <a:lnTo>
                    <a:pt x="18000" y="5923"/>
                  </a:lnTo>
                  <a:lnTo>
                    <a:pt x="18000" y="9058"/>
                  </a:lnTo>
                  <a:close/>
                  <a:moveTo>
                    <a:pt x="18000" y="9058"/>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grpSp>
      <p:pic>
        <p:nvPicPr>
          <p:cNvPr id="22" name="Afbeelding 21"/>
          <p:cNvPicPr>
            <a:picLocks noChangeAspect="1"/>
          </p:cNvPicPr>
          <p:nvPr/>
        </p:nvPicPr>
        <p:blipFill>
          <a:blip r:embed="rId2" cstate="screen">
            <a:duotone>
              <a:schemeClr val="accent5">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628224" y="1525666"/>
            <a:ext cx="1022433" cy="1022433"/>
          </a:xfrm>
          <a:prstGeom prst="rect">
            <a:avLst/>
          </a:prstGeom>
        </p:spPr>
      </p:pic>
      <p:sp>
        <p:nvSpPr>
          <p:cNvPr id="23" name="Tekstvak 22"/>
          <p:cNvSpPr txBox="1"/>
          <p:nvPr/>
        </p:nvSpPr>
        <p:spPr>
          <a:xfrm>
            <a:off x="335836" y="3536091"/>
            <a:ext cx="2380470" cy="646331"/>
          </a:xfrm>
          <a:prstGeom prst="rect">
            <a:avLst/>
          </a:prstGeom>
          <a:noFill/>
        </p:spPr>
        <p:txBody>
          <a:bodyPr wrap="square" rtlCol="0">
            <a:spAutoFit/>
          </a:bodyPr>
          <a:lstStyle/>
          <a:p>
            <a:r>
              <a:rPr lang="nl-NL" dirty="0"/>
              <a:t>Locatie gebonden onderwijs</a:t>
            </a:r>
          </a:p>
        </p:txBody>
      </p:sp>
      <p:sp>
        <p:nvSpPr>
          <p:cNvPr id="24" name="Tekstvak 23"/>
          <p:cNvSpPr txBox="1"/>
          <p:nvPr/>
        </p:nvSpPr>
        <p:spPr>
          <a:xfrm>
            <a:off x="6386744" y="3532013"/>
            <a:ext cx="2332493" cy="369332"/>
          </a:xfrm>
          <a:prstGeom prst="rect">
            <a:avLst/>
          </a:prstGeom>
          <a:noFill/>
        </p:spPr>
        <p:txBody>
          <a:bodyPr wrap="square" rtlCol="0">
            <a:spAutoFit/>
          </a:bodyPr>
          <a:lstStyle/>
          <a:p>
            <a:r>
              <a:rPr lang="nl-NL" dirty="0"/>
              <a:t>Afstandsonderwijs</a:t>
            </a:r>
          </a:p>
        </p:txBody>
      </p:sp>
      <p:sp>
        <p:nvSpPr>
          <p:cNvPr id="20" name="Pijl-links en -rechts 19"/>
          <p:cNvSpPr/>
          <p:nvPr/>
        </p:nvSpPr>
        <p:spPr bwMode="auto">
          <a:xfrm>
            <a:off x="330431" y="2989203"/>
            <a:ext cx="8216107" cy="326769"/>
          </a:xfrm>
          <a:prstGeom prst="leftRightArrow">
            <a:avLst>
              <a:gd name="adj1" fmla="val 3354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spTree>
    <p:extLst>
      <p:ext uri="{BB962C8B-B14F-4D97-AF65-F5344CB8AC3E}">
        <p14:creationId xmlns:p14="http://schemas.microsoft.com/office/powerpoint/2010/main" val="3795563979"/>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a:t>
            </a:r>
            <a:r>
              <a:rPr lang="nl-NL" dirty="0" err="1"/>
              <a:t>Blended</a:t>
            </a:r>
            <a:r>
              <a:rPr lang="nl-NL" dirty="0"/>
              <a:t> Learning</a:t>
            </a:r>
          </a:p>
        </p:txBody>
      </p:sp>
      <p:pic>
        <p:nvPicPr>
          <p:cNvPr id="19" name="Afbeelding 18"/>
          <p:cNvPicPr>
            <a:picLocks noChangeAspect="1"/>
          </p:cNvPicPr>
          <p:nvPr/>
        </p:nvPicPr>
        <p:blipFill>
          <a:blip r:embed="rId2"/>
          <a:stretch>
            <a:fillRect/>
          </a:stretch>
        </p:blipFill>
        <p:spPr>
          <a:xfrm>
            <a:off x="3886724" y="1141274"/>
            <a:ext cx="617677" cy="617677"/>
          </a:xfrm>
          <a:prstGeom prst="rect">
            <a:avLst/>
          </a:prstGeom>
        </p:spPr>
      </p:pic>
      <p:sp>
        <p:nvSpPr>
          <p:cNvPr id="23" name="Tekstvak 22"/>
          <p:cNvSpPr txBox="1"/>
          <p:nvPr/>
        </p:nvSpPr>
        <p:spPr>
          <a:xfrm>
            <a:off x="335836" y="3536091"/>
            <a:ext cx="2380470" cy="646331"/>
          </a:xfrm>
          <a:prstGeom prst="rect">
            <a:avLst/>
          </a:prstGeom>
          <a:noFill/>
        </p:spPr>
        <p:txBody>
          <a:bodyPr wrap="square" rtlCol="0">
            <a:spAutoFit/>
          </a:bodyPr>
          <a:lstStyle/>
          <a:p>
            <a:r>
              <a:rPr lang="nl-NL" dirty="0"/>
              <a:t>Locatie gebonden onderwijs</a:t>
            </a:r>
          </a:p>
        </p:txBody>
      </p:sp>
      <p:pic>
        <p:nvPicPr>
          <p:cNvPr id="25" name="Afbeelding 24"/>
          <p:cNvPicPr>
            <a:picLocks noChangeAspect="1"/>
          </p:cNvPicPr>
          <p:nvPr/>
        </p:nvPicPr>
        <p:blipFill>
          <a:blip r:embed="rId3" cstate="screen">
            <a:duotone>
              <a:schemeClr val="accent5">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2888010" y="1931531"/>
            <a:ext cx="953550" cy="953550"/>
          </a:xfrm>
          <a:prstGeom prst="rect">
            <a:avLst/>
          </a:prstGeom>
        </p:spPr>
      </p:pic>
      <p:sp>
        <p:nvSpPr>
          <p:cNvPr id="26" name="AutoShape 449"/>
          <p:cNvSpPr>
            <a:spLocks/>
          </p:cNvSpPr>
          <p:nvPr/>
        </p:nvSpPr>
        <p:spPr bwMode="auto">
          <a:xfrm>
            <a:off x="4593291" y="2237437"/>
            <a:ext cx="619800" cy="435755"/>
          </a:xfrm>
          <a:custGeom>
            <a:avLst/>
            <a:gdLst>
              <a:gd name="T0" fmla="*/ 237766708 w 21600"/>
              <a:gd name="T1" fmla="*/ 91228192 h 21600"/>
              <a:gd name="T2" fmla="*/ 294279076 w 21600"/>
              <a:gd name="T3" fmla="*/ 91228192 h 21600"/>
              <a:gd name="T4" fmla="*/ 238147574 w 21600"/>
              <a:gd name="T5" fmla="*/ 56415216 h 21600"/>
              <a:gd name="T6" fmla="*/ 238147574 w 21600"/>
              <a:gd name="T7" fmla="*/ 78232 h 21600"/>
              <a:gd name="T8" fmla="*/ 192806796 w 21600"/>
              <a:gd name="T9" fmla="*/ 78232 h 21600"/>
              <a:gd name="T10" fmla="*/ 192806796 w 21600"/>
              <a:gd name="T11" fmla="*/ 28290040 h 21600"/>
              <a:gd name="T12" fmla="*/ 147207591 w 21600"/>
              <a:gd name="T13" fmla="*/ 0 h 21600"/>
              <a:gd name="T14" fmla="*/ 0 w 21600"/>
              <a:gd name="T15" fmla="*/ 91228192 h 21600"/>
              <a:gd name="T16" fmla="*/ 54700139 w 21600"/>
              <a:gd name="T17" fmla="*/ 91228192 h 21600"/>
              <a:gd name="T18" fmla="*/ 54700139 w 21600"/>
              <a:gd name="T19" fmla="*/ 169173962 h 21600"/>
              <a:gd name="T20" fmla="*/ 120014511 w 21600"/>
              <a:gd name="T21" fmla="*/ 169173962 h 21600"/>
              <a:gd name="T22" fmla="*/ 120014511 w 21600"/>
              <a:gd name="T23" fmla="*/ 114082520 h 21600"/>
              <a:gd name="T24" fmla="*/ 174536874 w 21600"/>
              <a:gd name="T25" fmla="*/ 114082520 h 21600"/>
              <a:gd name="T26" fmla="*/ 174536874 w 21600"/>
              <a:gd name="T27" fmla="*/ 169173962 h 21600"/>
              <a:gd name="T28" fmla="*/ 237766708 w 21600"/>
              <a:gd name="T29" fmla="*/ 169173962 h 21600"/>
              <a:gd name="T30" fmla="*/ 237766708 w 21600"/>
              <a:gd name="T31" fmla="*/ 91228192 h 21600"/>
              <a:gd name="T32" fmla="*/ 237766708 w 21600"/>
              <a:gd name="T33" fmla="*/ 9122819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452" y="11648"/>
                </a:moveTo>
                <a:lnTo>
                  <a:pt x="21600" y="11648"/>
                </a:lnTo>
                <a:lnTo>
                  <a:pt x="17480" y="7203"/>
                </a:lnTo>
                <a:lnTo>
                  <a:pt x="17480" y="10"/>
                </a:lnTo>
                <a:lnTo>
                  <a:pt x="14152" y="10"/>
                </a:lnTo>
                <a:lnTo>
                  <a:pt x="14152" y="3612"/>
                </a:lnTo>
                <a:lnTo>
                  <a:pt x="10805" y="0"/>
                </a:lnTo>
                <a:lnTo>
                  <a:pt x="0" y="11648"/>
                </a:lnTo>
                <a:lnTo>
                  <a:pt x="4015" y="11648"/>
                </a:lnTo>
                <a:lnTo>
                  <a:pt x="4015" y="21600"/>
                </a:lnTo>
                <a:lnTo>
                  <a:pt x="8809" y="21600"/>
                </a:lnTo>
                <a:lnTo>
                  <a:pt x="8809" y="14566"/>
                </a:lnTo>
                <a:lnTo>
                  <a:pt x="12811" y="14566"/>
                </a:lnTo>
                <a:lnTo>
                  <a:pt x="12811" y="21600"/>
                </a:lnTo>
                <a:lnTo>
                  <a:pt x="17452" y="21600"/>
                </a:lnTo>
                <a:lnTo>
                  <a:pt x="17452" y="11648"/>
                </a:lnTo>
                <a:close/>
                <a:moveTo>
                  <a:pt x="17452" y="11648"/>
                </a:moveTo>
              </a:path>
            </a:pathLst>
          </a:custGeom>
          <a:solidFill>
            <a:srgbClr val="7192B3"/>
          </a:solidFill>
          <a:ln>
            <a:noFill/>
          </a:ln>
        </p:spPr>
        <p:txBody>
          <a:bodyPr lIns="0" tIns="0" rIns="0" bIns="0"/>
          <a:lstStyle/>
          <a:p>
            <a:endParaRPr lang="en-US"/>
          </a:p>
        </p:txBody>
      </p:sp>
      <p:pic>
        <p:nvPicPr>
          <p:cNvPr id="27" name="Afbeelding 26"/>
          <p:cNvPicPr>
            <a:picLocks noChangeAspect="1"/>
          </p:cNvPicPr>
          <p:nvPr/>
        </p:nvPicPr>
        <p:blipFill>
          <a:blip r:embed="rId5"/>
          <a:stretch>
            <a:fillRect/>
          </a:stretch>
        </p:blipFill>
        <p:spPr>
          <a:xfrm>
            <a:off x="3946609" y="1931530"/>
            <a:ext cx="557792" cy="422570"/>
          </a:xfrm>
          <a:prstGeom prst="rect">
            <a:avLst/>
          </a:prstGeom>
        </p:spPr>
      </p:pic>
      <p:sp>
        <p:nvSpPr>
          <p:cNvPr id="28" name="Tekstvak 27"/>
          <p:cNvSpPr txBox="1"/>
          <p:nvPr/>
        </p:nvSpPr>
        <p:spPr>
          <a:xfrm>
            <a:off x="3272237" y="3529261"/>
            <a:ext cx="2332493" cy="369332"/>
          </a:xfrm>
          <a:prstGeom prst="rect">
            <a:avLst/>
          </a:prstGeom>
          <a:noFill/>
        </p:spPr>
        <p:txBody>
          <a:bodyPr wrap="square" rtlCol="0">
            <a:spAutoFit/>
          </a:bodyPr>
          <a:lstStyle/>
          <a:p>
            <a:r>
              <a:rPr lang="nl-NL" dirty="0" err="1"/>
              <a:t>Blended</a:t>
            </a:r>
            <a:r>
              <a:rPr lang="nl-NL" dirty="0"/>
              <a:t> onderwijs</a:t>
            </a:r>
          </a:p>
        </p:txBody>
      </p:sp>
      <p:sp>
        <p:nvSpPr>
          <p:cNvPr id="30" name="Pijl-links en -rechts 29"/>
          <p:cNvSpPr/>
          <p:nvPr/>
        </p:nvSpPr>
        <p:spPr bwMode="auto">
          <a:xfrm>
            <a:off x="330431" y="2989203"/>
            <a:ext cx="8216107" cy="326769"/>
          </a:xfrm>
          <a:prstGeom prst="leftRightArrow">
            <a:avLst>
              <a:gd name="adj1" fmla="val 33540"/>
              <a:gd name="adj2" fmla="val 50000"/>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sp>
        <p:nvSpPr>
          <p:cNvPr id="31" name="Rechthoek 30"/>
          <p:cNvSpPr/>
          <p:nvPr/>
        </p:nvSpPr>
        <p:spPr>
          <a:xfrm>
            <a:off x="5427054" y="4481214"/>
            <a:ext cx="2531462" cy="369332"/>
          </a:xfrm>
          <a:prstGeom prst="rect">
            <a:avLst/>
          </a:prstGeom>
        </p:spPr>
        <p:txBody>
          <a:bodyPr wrap="non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a:t>
            </a:r>
            <a:r>
              <a:rPr lang="nl-NL" dirty="0" err="1">
                <a:latin typeface="Arial" panose="020B0604020202020204" pitchFamily="34" charset="0"/>
                <a:ea typeface="Times New Roman" panose="02020603050405020304" pitchFamily="18" charset="0"/>
                <a:cs typeface="Times New Roman" panose="02020603050405020304" pitchFamily="18" charset="0"/>
              </a:rPr>
              <a:t>Hew</a:t>
            </a:r>
            <a:r>
              <a:rPr lang="nl-NL" dirty="0">
                <a:latin typeface="Arial" panose="020B0604020202020204" pitchFamily="34" charset="0"/>
                <a:ea typeface="Times New Roman" panose="02020603050405020304" pitchFamily="18" charset="0"/>
                <a:cs typeface="Times New Roman" panose="02020603050405020304" pitchFamily="18" charset="0"/>
              </a:rPr>
              <a:t> &amp; Cheung, 2014)</a:t>
            </a:r>
            <a:endParaRPr lang="nl-NL" dirty="0"/>
          </a:p>
        </p:txBody>
      </p:sp>
      <p:pic>
        <p:nvPicPr>
          <p:cNvPr id="20" name="Afbeelding 19">
            <a:extLst>
              <a:ext uri="{FF2B5EF4-FFF2-40B4-BE49-F238E27FC236}">
                <a16:creationId xmlns:a16="http://schemas.microsoft.com/office/drawing/2014/main" id="{DCEBA533-A8CF-D54D-8AF6-D44C518452B2}"/>
              </a:ext>
            </a:extLst>
          </p:cNvPr>
          <p:cNvPicPr>
            <a:picLocks noChangeAspect="1"/>
          </p:cNvPicPr>
          <p:nvPr/>
        </p:nvPicPr>
        <p:blipFill>
          <a:blip r:embed="rId6" cstate="screen">
            <a:duotone>
              <a:schemeClr val="accent5">
                <a:shade val="45000"/>
                <a:satMod val="135000"/>
              </a:schemeClr>
              <a:prstClr val="white"/>
            </a:duotone>
            <a:extLst>
              <a:ext uri="{BEBA8EAE-BF5A-486C-A8C5-ECC9F3942E4B}">
                <a14:imgProps xmlns:a14="http://schemas.microsoft.com/office/drawing/2010/main">
                  <a14:imgLayer r:embed="rId7">
                    <a14:imgEffect>
                      <a14:sharpenSoften amount="-50000"/>
                    </a14:imgEffect>
                    <a14:imgEffect>
                      <a14:saturation sat="0"/>
                    </a14:imgEffect>
                  </a14:imgLayer>
                </a14:imgProps>
              </a:ext>
              <a:ext uri="{28A0092B-C50C-407E-A947-70E740481C1C}">
                <a14:useLocalDpi xmlns:a14="http://schemas.microsoft.com/office/drawing/2010/main"/>
              </a:ext>
            </a:extLst>
          </a:blip>
          <a:stretch>
            <a:fillRect/>
          </a:stretch>
        </p:blipFill>
        <p:spPr>
          <a:xfrm>
            <a:off x="628224" y="1525666"/>
            <a:ext cx="1022433" cy="1022433"/>
          </a:xfrm>
          <a:prstGeom prst="rect">
            <a:avLst/>
          </a:prstGeom>
        </p:spPr>
      </p:pic>
      <p:sp>
        <p:nvSpPr>
          <p:cNvPr id="21" name="AutoShape 449">
            <a:extLst>
              <a:ext uri="{FF2B5EF4-FFF2-40B4-BE49-F238E27FC236}">
                <a16:creationId xmlns:a16="http://schemas.microsoft.com/office/drawing/2014/main" id="{3D332D80-0AC3-3947-8AA3-A8265F4C093B}"/>
              </a:ext>
            </a:extLst>
          </p:cNvPr>
          <p:cNvSpPr>
            <a:spLocks/>
          </p:cNvSpPr>
          <p:nvPr/>
        </p:nvSpPr>
        <p:spPr bwMode="auto">
          <a:xfrm>
            <a:off x="6896382" y="2237437"/>
            <a:ext cx="619800" cy="435755"/>
          </a:xfrm>
          <a:custGeom>
            <a:avLst/>
            <a:gdLst>
              <a:gd name="T0" fmla="*/ 237766708 w 21600"/>
              <a:gd name="T1" fmla="*/ 91228192 h 21600"/>
              <a:gd name="T2" fmla="*/ 294279076 w 21600"/>
              <a:gd name="T3" fmla="*/ 91228192 h 21600"/>
              <a:gd name="T4" fmla="*/ 238147574 w 21600"/>
              <a:gd name="T5" fmla="*/ 56415216 h 21600"/>
              <a:gd name="T6" fmla="*/ 238147574 w 21600"/>
              <a:gd name="T7" fmla="*/ 78232 h 21600"/>
              <a:gd name="T8" fmla="*/ 192806796 w 21600"/>
              <a:gd name="T9" fmla="*/ 78232 h 21600"/>
              <a:gd name="T10" fmla="*/ 192806796 w 21600"/>
              <a:gd name="T11" fmla="*/ 28290040 h 21600"/>
              <a:gd name="T12" fmla="*/ 147207591 w 21600"/>
              <a:gd name="T13" fmla="*/ 0 h 21600"/>
              <a:gd name="T14" fmla="*/ 0 w 21600"/>
              <a:gd name="T15" fmla="*/ 91228192 h 21600"/>
              <a:gd name="T16" fmla="*/ 54700139 w 21600"/>
              <a:gd name="T17" fmla="*/ 91228192 h 21600"/>
              <a:gd name="T18" fmla="*/ 54700139 w 21600"/>
              <a:gd name="T19" fmla="*/ 169173962 h 21600"/>
              <a:gd name="T20" fmla="*/ 120014511 w 21600"/>
              <a:gd name="T21" fmla="*/ 169173962 h 21600"/>
              <a:gd name="T22" fmla="*/ 120014511 w 21600"/>
              <a:gd name="T23" fmla="*/ 114082520 h 21600"/>
              <a:gd name="T24" fmla="*/ 174536874 w 21600"/>
              <a:gd name="T25" fmla="*/ 114082520 h 21600"/>
              <a:gd name="T26" fmla="*/ 174536874 w 21600"/>
              <a:gd name="T27" fmla="*/ 169173962 h 21600"/>
              <a:gd name="T28" fmla="*/ 237766708 w 21600"/>
              <a:gd name="T29" fmla="*/ 169173962 h 21600"/>
              <a:gd name="T30" fmla="*/ 237766708 w 21600"/>
              <a:gd name="T31" fmla="*/ 91228192 h 21600"/>
              <a:gd name="T32" fmla="*/ 237766708 w 21600"/>
              <a:gd name="T33" fmla="*/ 91228192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7452" y="11648"/>
                </a:moveTo>
                <a:lnTo>
                  <a:pt x="21600" y="11648"/>
                </a:lnTo>
                <a:lnTo>
                  <a:pt x="17480" y="7203"/>
                </a:lnTo>
                <a:lnTo>
                  <a:pt x="17480" y="10"/>
                </a:lnTo>
                <a:lnTo>
                  <a:pt x="14152" y="10"/>
                </a:lnTo>
                <a:lnTo>
                  <a:pt x="14152" y="3612"/>
                </a:lnTo>
                <a:lnTo>
                  <a:pt x="10805" y="0"/>
                </a:lnTo>
                <a:lnTo>
                  <a:pt x="0" y="11648"/>
                </a:lnTo>
                <a:lnTo>
                  <a:pt x="4015" y="11648"/>
                </a:lnTo>
                <a:lnTo>
                  <a:pt x="4015" y="21600"/>
                </a:lnTo>
                <a:lnTo>
                  <a:pt x="8809" y="21600"/>
                </a:lnTo>
                <a:lnTo>
                  <a:pt x="8809" y="14566"/>
                </a:lnTo>
                <a:lnTo>
                  <a:pt x="12811" y="14566"/>
                </a:lnTo>
                <a:lnTo>
                  <a:pt x="12811" y="21600"/>
                </a:lnTo>
                <a:lnTo>
                  <a:pt x="17452" y="21600"/>
                </a:lnTo>
                <a:lnTo>
                  <a:pt x="17452" y="11648"/>
                </a:lnTo>
                <a:close/>
                <a:moveTo>
                  <a:pt x="17452" y="11648"/>
                </a:moveTo>
              </a:path>
            </a:pathLst>
          </a:custGeom>
          <a:solidFill>
            <a:srgbClr val="7192B3"/>
          </a:solidFill>
          <a:ln>
            <a:noFill/>
          </a:ln>
        </p:spPr>
        <p:txBody>
          <a:bodyPr lIns="0" tIns="0" rIns="0" bIns="0"/>
          <a:lstStyle/>
          <a:p>
            <a:endParaRPr lang="en-US"/>
          </a:p>
        </p:txBody>
      </p:sp>
      <p:sp>
        <p:nvSpPr>
          <p:cNvPr id="29" name="Pijl-omlaag 14">
            <a:extLst>
              <a:ext uri="{FF2B5EF4-FFF2-40B4-BE49-F238E27FC236}">
                <a16:creationId xmlns:a16="http://schemas.microsoft.com/office/drawing/2014/main" id="{47E7E4F5-C2B3-F246-8D0A-2F1C84B1DACF}"/>
              </a:ext>
            </a:extLst>
          </p:cNvPr>
          <p:cNvSpPr/>
          <p:nvPr/>
        </p:nvSpPr>
        <p:spPr bwMode="auto">
          <a:xfrm>
            <a:off x="7135541" y="1772756"/>
            <a:ext cx="165488" cy="317549"/>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rgbClr val="000000"/>
              </a:solidFill>
              <a:effectLst/>
              <a:latin typeface="Times" charset="0"/>
              <a:ea typeface="ＭＳ Ｐゴシック" charset="0"/>
            </a:endParaRPr>
          </a:p>
        </p:txBody>
      </p:sp>
      <p:grpSp>
        <p:nvGrpSpPr>
          <p:cNvPr id="32" name="Group 493">
            <a:extLst>
              <a:ext uri="{FF2B5EF4-FFF2-40B4-BE49-F238E27FC236}">
                <a16:creationId xmlns:a16="http://schemas.microsoft.com/office/drawing/2014/main" id="{36B2AF4C-68C1-B341-B07B-94A87D98594F}"/>
              </a:ext>
            </a:extLst>
          </p:cNvPr>
          <p:cNvGrpSpPr>
            <a:grpSpLocks/>
          </p:cNvGrpSpPr>
          <p:nvPr/>
        </p:nvGrpSpPr>
        <p:grpSpPr bwMode="auto">
          <a:xfrm>
            <a:off x="6831192" y="1014450"/>
            <a:ext cx="699161" cy="599197"/>
            <a:chOff x="0" y="0"/>
            <a:chExt cx="500" cy="573"/>
          </a:xfrm>
          <a:solidFill>
            <a:srgbClr val="7192B3"/>
          </a:solidFill>
        </p:grpSpPr>
        <p:sp>
          <p:nvSpPr>
            <p:cNvPr id="33" name="AutoShape 491">
              <a:extLst>
                <a:ext uri="{FF2B5EF4-FFF2-40B4-BE49-F238E27FC236}">
                  <a16:creationId xmlns:a16="http://schemas.microsoft.com/office/drawing/2014/main" id="{6A752205-36D3-4C45-B3A2-B929B3884BCF}"/>
                </a:ext>
              </a:extLst>
            </p:cNvPr>
            <p:cNvSpPr>
              <a:spLocks/>
            </p:cNvSpPr>
            <p:nvPr/>
          </p:nvSpPr>
          <p:spPr bwMode="auto">
            <a:xfrm>
              <a:off x="336" y="0"/>
              <a:ext cx="164" cy="57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1600" h="21600">
                  <a:moveTo>
                    <a:pt x="0" y="0"/>
                  </a:moveTo>
                  <a:lnTo>
                    <a:pt x="0" y="21600"/>
                  </a:lnTo>
                  <a:lnTo>
                    <a:pt x="21600" y="21600"/>
                  </a:lnTo>
                  <a:lnTo>
                    <a:pt x="21600" y="0"/>
                  </a:lnTo>
                  <a:lnTo>
                    <a:pt x="0" y="0"/>
                  </a:lnTo>
                  <a:close/>
                  <a:moveTo>
                    <a:pt x="15510" y="16175"/>
                  </a:moveTo>
                  <a:lnTo>
                    <a:pt x="6046" y="16175"/>
                  </a:lnTo>
                  <a:lnTo>
                    <a:pt x="6046" y="13462"/>
                  </a:lnTo>
                  <a:lnTo>
                    <a:pt x="15510" y="13462"/>
                  </a:lnTo>
                  <a:lnTo>
                    <a:pt x="15510" y="16175"/>
                  </a:lnTo>
                  <a:close/>
                  <a:moveTo>
                    <a:pt x="15510" y="10750"/>
                  </a:moveTo>
                  <a:lnTo>
                    <a:pt x="6046" y="10750"/>
                  </a:lnTo>
                  <a:lnTo>
                    <a:pt x="6046" y="8037"/>
                  </a:lnTo>
                  <a:lnTo>
                    <a:pt x="15510" y="8037"/>
                  </a:lnTo>
                  <a:lnTo>
                    <a:pt x="15510" y="10750"/>
                  </a:lnTo>
                  <a:close/>
                  <a:moveTo>
                    <a:pt x="15510" y="5337"/>
                  </a:moveTo>
                  <a:lnTo>
                    <a:pt x="6046" y="5337"/>
                  </a:lnTo>
                  <a:lnTo>
                    <a:pt x="6046" y="2625"/>
                  </a:lnTo>
                  <a:lnTo>
                    <a:pt x="15510" y="2625"/>
                  </a:lnTo>
                  <a:lnTo>
                    <a:pt x="15510" y="5337"/>
                  </a:lnTo>
                  <a:close/>
                  <a:moveTo>
                    <a:pt x="15510" y="5337"/>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sp>
          <p:nvSpPr>
            <p:cNvPr id="34" name="AutoShape 492">
              <a:extLst>
                <a:ext uri="{FF2B5EF4-FFF2-40B4-BE49-F238E27FC236}">
                  <a16:creationId xmlns:a16="http://schemas.microsoft.com/office/drawing/2014/main" id="{B55641BD-E286-D042-B66D-B8407E0F15C8}"/>
                </a:ext>
              </a:extLst>
            </p:cNvPr>
            <p:cNvSpPr>
              <a:spLocks/>
            </p:cNvSpPr>
            <p:nvPr/>
          </p:nvSpPr>
          <p:spPr bwMode="auto">
            <a:xfrm>
              <a:off x="0" y="72"/>
              <a:ext cx="288" cy="4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w 21600"/>
                <a:gd name="T61" fmla="*/ 0 h 21600"/>
                <a:gd name="T62" fmla="*/ 0 w 21600"/>
                <a:gd name="T63" fmla="*/ 0 h 21600"/>
                <a:gd name="T64" fmla="*/ 0 w 21600"/>
                <a:gd name="T65" fmla="*/ 0 h 21600"/>
                <a:gd name="T66" fmla="*/ 0 w 21600"/>
                <a:gd name="T67" fmla="*/ 0 h 2160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1600" h="21600">
                  <a:moveTo>
                    <a:pt x="18001" y="1045"/>
                  </a:moveTo>
                  <a:lnTo>
                    <a:pt x="10000" y="1045"/>
                  </a:lnTo>
                  <a:lnTo>
                    <a:pt x="10000" y="2787"/>
                  </a:lnTo>
                  <a:lnTo>
                    <a:pt x="5100" y="2787"/>
                  </a:lnTo>
                  <a:lnTo>
                    <a:pt x="5100" y="0"/>
                  </a:lnTo>
                  <a:lnTo>
                    <a:pt x="3300" y="0"/>
                  </a:lnTo>
                  <a:lnTo>
                    <a:pt x="3300" y="2787"/>
                  </a:lnTo>
                  <a:lnTo>
                    <a:pt x="0" y="2787"/>
                  </a:lnTo>
                  <a:lnTo>
                    <a:pt x="0" y="21600"/>
                  </a:lnTo>
                  <a:lnTo>
                    <a:pt x="21600" y="21600"/>
                  </a:lnTo>
                  <a:lnTo>
                    <a:pt x="21600" y="2787"/>
                  </a:lnTo>
                  <a:lnTo>
                    <a:pt x="18001" y="2787"/>
                  </a:lnTo>
                  <a:lnTo>
                    <a:pt x="18001" y="1045"/>
                  </a:lnTo>
                  <a:close/>
                  <a:moveTo>
                    <a:pt x="8850" y="15329"/>
                  </a:moveTo>
                  <a:lnTo>
                    <a:pt x="3450" y="15329"/>
                  </a:lnTo>
                  <a:lnTo>
                    <a:pt x="3450" y="12194"/>
                  </a:lnTo>
                  <a:lnTo>
                    <a:pt x="8850" y="12194"/>
                  </a:lnTo>
                  <a:lnTo>
                    <a:pt x="8850" y="15329"/>
                  </a:lnTo>
                  <a:close/>
                  <a:moveTo>
                    <a:pt x="8850" y="9058"/>
                  </a:moveTo>
                  <a:lnTo>
                    <a:pt x="3450" y="9058"/>
                  </a:lnTo>
                  <a:lnTo>
                    <a:pt x="3450" y="5923"/>
                  </a:lnTo>
                  <a:lnTo>
                    <a:pt x="8850" y="5923"/>
                  </a:lnTo>
                  <a:lnTo>
                    <a:pt x="8850" y="9058"/>
                  </a:lnTo>
                  <a:close/>
                  <a:moveTo>
                    <a:pt x="18000" y="15329"/>
                  </a:moveTo>
                  <a:lnTo>
                    <a:pt x="12600" y="15329"/>
                  </a:lnTo>
                  <a:lnTo>
                    <a:pt x="12600" y="12194"/>
                  </a:lnTo>
                  <a:lnTo>
                    <a:pt x="18000" y="12194"/>
                  </a:lnTo>
                  <a:lnTo>
                    <a:pt x="18000" y="15329"/>
                  </a:lnTo>
                  <a:close/>
                  <a:moveTo>
                    <a:pt x="18000" y="9058"/>
                  </a:moveTo>
                  <a:lnTo>
                    <a:pt x="12600" y="9058"/>
                  </a:lnTo>
                  <a:lnTo>
                    <a:pt x="12600" y="5923"/>
                  </a:lnTo>
                  <a:lnTo>
                    <a:pt x="18000" y="5923"/>
                  </a:lnTo>
                  <a:lnTo>
                    <a:pt x="18000" y="9058"/>
                  </a:lnTo>
                  <a:close/>
                  <a:moveTo>
                    <a:pt x="18000" y="9058"/>
                  </a:moveTo>
                </a:path>
              </a:pathLst>
            </a:custGeom>
            <a:grpFill/>
            <a:ln>
              <a:noFill/>
            </a:ln>
            <a:extLst>
              <a:ext uri="{91240B29-F687-4f45-9708-019B960494DF}">
                <a14:hiddenLine xmlns:a14="http://schemas.microsoft.com/office/drawing/2010/main" xmlns="" w="25400" cap="flat">
                  <a:solidFill>
                    <a:schemeClr val="tx1"/>
                  </a:solidFill>
                  <a:miter lim="800000"/>
                  <a:headEnd type="none" w="med" len="med"/>
                  <a:tailEnd type="none" w="med" len="med"/>
                </a14:hiddenLine>
              </a:ext>
            </a:extLst>
          </p:spPr>
          <p:txBody>
            <a:bodyPr lIns="0" tIns="0" rIns="0" bIns="0"/>
            <a:lstStyle/>
            <a:p>
              <a:endParaRPr lang="en-US"/>
            </a:p>
          </p:txBody>
        </p:sp>
      </p:grpSp>
      <p:sp>
        <p:nvSpPr>
          <p:cNvPr id="35" name="Tekstvak 34">
            <a:extLst>
              <a:ext uri="{FF2B5EF4-FFF2-40B4-BE49-F238E27FC236}">
                <a16:creationId xmlns:a16="http://schemas.microsoft.com/office/drawing/2014/main" id="{0A8AA43D-B2D0-8C4C-B4F1-941586FC8225}"/>
              </a:ext>
            </a:extLst>
          </p:cNvPr>
          <p:cNvSpPr txBox="1"/>
          <p:nvPr/>
        </p:nvSpPr>
        <p:spPr>
          <a:xfrm>
            <a:off x="6386744" y="3532013"/>
            <a:ext cx="2332493" cy="369332"/>
          </a:xfrm>
          <a:prstGeom prst="rect">
            <a:avLst/>
          </a:prstGeom>
          <a:noFill/>
        </p:spPr>
        <p:txBody>
          <a:bodyPr wrap="square" rtlCol="0">
            <a:spAutoFit/>
          </a:bodyPr>
          <a:lstStyle/>
          <a:p>
            <a:r>
              <a:rPr lang="nl-NL" dirty="0"/>
              <a:t>Afstandsonderwijs</a:t>
            </a:r>
          </a:p>
        </p:txBody>
      </p:sp>
    </p:spTree>
    <p:extLst>
      <p:ext uri="{BB962C8B-B14F-4D97-AF65-F5344CB8AC3E}">
        <p14:creationId xmlns:p14="http://schemas.microsoft.com/office/powerpoint/2010/main" val="438188531"/>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Definitie </a:t>
            </a:r>
            <a:r>
              <a:rPr lang="nl-NL" dirty="0" err="1"/>
              <a:t>Blended</a:t>
            </a:r>
            <a:r>
              <a:rPr lang="nl-NL" dirty="0"/>
              <a:t> Learning</a:t>
            </a:r>
          </a:p>
        </p:txBody>
      </p:sp>
      <p:pic>
        <p:nvPicPr>
          <p:cNvPr id="3" name="Afbeelding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0260" y="1081113"/>
            <a:ext cx="3448952" cy="3239218"/>
          </a:xfrm>
          <a:prstGeom prst="rect">
            <a:avLst/>
          </a:prstGeom>
        </p:spPr>
      </p:pic>
      <p:pic>
        <p:nvPicPr>
          <p:cNvPr id="4" name="Afbeelding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30055" y="1081113"/>
            <a:ext cx="2860645" cy="3423394"/>
          </a:xfrm>
          <a:prstGeom prst="rect">
            <a:avLst/>
          </a:prstGeom>
        </p:spPr>
      </p:pic>
      <p:sp>
        <p:nvSpPr>
          <p:cNvPr id="20" name="Rechthoek 19"/>
          <p:cNvSpPr/>
          <p:nvPr/>
        </p:nvSpPr>
        <p:spPr>
          <a:xfrm>
            <a:off x="5044204" y="4659952"/>
            <a:ext cx="2531462" cy="369332"/>
          </a:xfrm>
          <a:prstGeom prst="rect">
            <a:avLst/>
          </a:prstGeom>
        </p:spPr>
        <p:txBody>
          <a:bodyPr wrap="none">
            <a:spAutoFit/>
          </a:bodyPr>
          <a:lstStyle/>
          <a:p>
            <a:r>
              <a:rPr lang="nl-NL" dirty="0">
                <a:latin typeface="Arial" panose="020B0604020202020204" pitchFamily="34" charset="0"/>
                <a:ea typeface="Times New Roman" panose="02020603050405020304" pitchFamily="18" charset="0"/>
                <a:cs typeface="Times New Roman" panose="02020603050405020304" pitchFamily="18" charset="0"/>
              </a:rPr>
              <a:t>(</a:t>
            </a:r>
            <a:r>
              <a:rPr lang="nl-NL" dirty="0" err="1">
                <a:latin typeface="Arial" panose="020B0604020202020204" pitchFamily="34" charset="0"/>
                <a:ea typeface="Times New Roman" panose="02020603050405020304" pitchFamily="18" charset="0"/>
                <a:cs typeface="Times New Roman" panose="02020603050405020304" pitchFamily="18" charset="0"/>
              </a:rPr>
              <a:t>Hew</a:t>
            </a:r>
            <a:r>
              <a:rPr lang="nl-NL" dirty="0">
                <a:latin typeface="Arial" panose="020B0604020202020204" pitchFamily="34" charset="0"/>
                <a:ea typeface="Times New Roman" panose="02020603050405020304" pitchFamily="18" charset="0"/>
                <a:cs typeface="Times New Roman" panose="02020603050405020304" pitchFamily="18" charset="0"/>
              </a:rPr>
              <a:t> &amp; Cheung, 2014)</a:t>
            </a:r>
            <a:endParaRPr lang="nl-NL" dirty="0"/>
          </a:p>
        </p:txBody>
      </p:sp>
    </p:spTree>
    <p:extLst>
      <p:ext uri="{BB962C8B-B14F-4D97-AF65-F5344CB8AC3E}">
        <p14:creationId xmlns:p14="http://schemas.microsoft.com/office/powerpoint/2010/main" val="524764518"/>
      </p:ext>
    </p:extLst>
  </p:cSld>
  <p:clrMapOvr>
    <a:masterClrMapping/>
  </p:clrMapOvr>
  <p:transition spd="slow">
    <p:push/>
  </p:transition>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32682c311b49f5bc70dfee2fdf56dae9216d2154"/>
</p:tagLst>
</file>

<file path=ppt/theme/theme1.xml><?xml version="1.0" encoding="utf-8"?>
<a:theme xmlns:a="http://schemas.openxmlformats.org/drawingml/2006/main" name="Aangepast ontwer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ontys NL">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Fontys Frutiger"/>
        <a:ea typeface="ＭＳ Ｐゴシック"/>
        <a:cs typeface=""/>
      </a:majorFont>
      <a:minorFont>
        <a:latin typeface="Fontys Frutiger"/>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Times"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B1C816AA2DAA74497B7B6B03A92436B" ma:contentTypeVersion="9" ma:contentTypeDescription="Een nieuw document maken." ma:contentTypeScope="" ma:versionID="c3c02079018ed255c0bb850dbd675760">
  <xsd:schema xmlns:xsd="http://www.w3.org/2001/XMLSchema" xmlns:xs="http://www.w3.org/2001/XMLSchema" xmlns:p="http://schemas.microsoft.com/office/2006/metadata/properties" xmlns:ns2="8c2fcf90-119c-4938-a9cb-40206e5a037a" targetNamespace="http://schemas.microsoft.com/office/2006/metadata/properties" ma:root="true" ma:fieldsID="6b244140ae089df24d51fa118c626277" ns2:_="">
    <xsd:import namespace="8c2fcf90-119c-4938-a9cb-40206e5a03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2fcf90-119c-4938-a9cb-40206e5a03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E19FD95-AC68-433C-9CA6-530A4AC68AC4}">
  <ds:schemaRefs>
    <ds:schemaRef ds:uri="http://schemas.microsoft.com/sharepoint/v3/contenttype/forms"/>
  </ds:schemaRefs>
</ds:datastoreItem>
</file>

<file path=customXml/itemProps2.xml><?xml version="1.0" encoding="utf-8"?>
<ds:datastoreItem xmlns:ds="http://schemas.openxmlformats.org/officeDocument/2006/customXml" ds:itemID="{0EE13F37-150A-4183-81EA-2044743205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2fcf90-119c-4938-a9cb-40206e5a03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1BBCFB-68C4-4703-90F1-AED4DA1A48F3}">
  <ds:schemaRefs>
    <ds:schemaRef ds:uri="http://purl.org/dc/elements/1.1/"/>
    <ds:schemaRef ds:uri="http://schemas.microsoft.com/office/2006/metadata/properties"/>
    <ds:schemaRef ds:uri="http://purl.org/dc/terms/"/>
    <ds:schemaRef ds:uri="8c2fcf90-119c-4938-a9cb-40206e5a037a"/>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16</TotalTime>
  <Words>1487</Words>
  <Application>Microsoft Macintosh PowerPoint</Application>
  <PresentationFormat>Diavoorstelling (16:9)</PresentationFormat>
  <Paragraphs>158</Paragraphs>
  <Slides>26</Slides>
  <Notes>15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26</vt:i4>
      </vt:variant>
    </vt:vector>
  </HeadingPairs>
  <TitlesOfParts>
    <vt:vector size="33" baseType="lpstr">
      <vt:lpstr>Arial</vt:lpstr>
      <vt:lpstr>Calibri</vt:lpstr>
      <vt:lpstr>Fontys Frutiger</vt:lpstr>
      <vt:lpstr>Times</vt:lpstr>
      <vt:lpstr>Times New Roman</vt:lpstr>
      <vt:lpstr>Aangepast ontwerp</vt:lpstr>
      <vt:lpstr>Fontys NL</vt:lpstr>
      <vt:lpstr>Wat is Blended Learning 1?  En wat kan ik als docent hiermee?          </vt:lpstr>
      <vt:lpstr>Wat gaan we doen?</vt:lpstr>
      <vt:lpstr>Wat zijn jouw eerste gedachten bij  Blended Learning?</vt:lpstr>
      <vt:lpstr>Wat heb je al tijdens jouw stage gezien?</vt:lpstr>
      <vt:lpstr>Wat is jouw motivatie om online les te geven?</vt:lpstr>
      <vt:lpstr>Definitie Blended Learning</vt:lpstr>
      <vt:lpstr>Definitie Blended Learning</vt:lpstr>
      <vt:lpstr>Definitie Blended Learning</vt:lpstr>
      <vt:lpstr>Definitie Blended Learning</vt:lpstr>
      <vt:lpstr>De ideale online les?!</vt:lpstr>
      <vt:lpstr>De online les</vt:lpstr>
      <vt:lpstr>De online les</vt:lpstr>
      <vt:lpstr>De online les</vt:lpstr>
      <vt:lpstr>De online les</vt:lpstr>
      <vt:lpstr>De online les</vt:lpstr>
      <vt:lpstr>De online les</vt:lpstr>
      <vt:lpstr>De online les</vt:lpstr>
      <vt:lpstr>De online les</vt:lpstr>
      <vt:lpstr>De online les</vt:lpstr>
      <vt:lpstr>De online les</vt:lpstr>
      <vt:lpstr>De online les</vt:lpstr>
      <vt:lpstr>Afronding</vt:lpstr>
      <vt:lpstr>Vervolg…</vt:lpstr>
      <vt:lpstr>Bronnen </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Vincent van Brink</dc:creator>
  <cp:lastModifiedBy>Jamin,Jean J.H.A.C.</cp:lastModifiedBy>
  <cp:revision>178</cp:revision>
  <cp:lastPrinted>2015-06-02T10:43:48Z</cp:lastPrinted>
  <dcterms:created xsi:type="dcterms:W3CDTF">2014-08-06T13:54:14Z</dcterms:created>
  <dcterms:modified xsi:type="dcterms:W3CDTF">2020-11-20T13:20:29Z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0x0101002B1C816AA2DAA74497B7B6B03A92436B</vt:lpwstr>
  </property>
</Properties>
</file>