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76" r:id="rId5"/>
    <p:sldId id="278" r:id="rId6"/>
    <p:sldId id="256" r:id="rId7"/>
    <p:sldId id="283" r:id="rId8"/>
    <p:sldId id="264" r:id="rId9"/>
    <p:sldId id="268" r:id="rId10"/>
    <p:sldId id="257" r:id="rId11"/>
    <p:sldId id="265" r:id="rId12"/>
    <p:sldId id="270" r:id="rId13"/>
    <p:sldId id="258" r:id="rId14"/>
    <p:sldId id="271" r:id="rId15"/>
    <p:sldId id="266" r:id="rId16"/>
    <p:sldId id="272" r:id="rId17"/>
    <p:sldId id="260" r:id="rId18"/>
    <p:sldId id="273" r:id="rId19"/>
    <p:sldId id="262" r:id="rId20"/>
    <p:sldId id="274" r:id="rId21"/>
    <p:sldId id="263" r:id="rId22"/>
    <p:sldId id="267" r:id="rId23"/>
    <p:sldId id="275" r:id="rId24"/>
    <p:sldId id="280" r:id="rId25"/>
  </p:sldIdLst>
  <p:sldSz cx="9144000" cy="6858000" type="screen4x3"/>
  <p:notesSz cx="6669088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-3576" y="-90"/>
      </p:cViewPr>
      <p:guideLst>
        <p:guide orient="horz" pos="3110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737A-7995-4B74-B63A-80E0593C4CFC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A7392-2789-462C-8F1D-017BB83F83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496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894CF-CF29-460C-8820-A692FD564E2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3654-9A79-4B47-9CF7-D6BAF450FCC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7240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873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593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478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38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961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50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110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531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679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037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804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2B002-1032-497A-A690-67428BD6A599}" type="datetimeFigureOut">
              <a:rPr lang="nl-NL" smtClean="0"/>
              <a:t>12-10-2020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046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.fontys.nl/diensten/PenO/innovatieforganiseren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1728192"/>
          </a:xfrm>
        </p:spPr>
        <p:txBody>
          <a:bodyPr>
            <a:normAutofit fontScale="90000"/>
          </a:bodyPr>
          <a:lstStyle/>
          <a:p>
            <a:r>
              <a:rPr lang="nl-NL" sz="4000" dirty="0" smtClean="0">
                <a:solidFill>
                  <a:srgbClr val="7030A0"/>
                </a:solidFill>
              </a:rPr>
              <a:t>Welkom!</a:t>
            </a:r>
            <a:r>
              <a:rPr lang="nl-NL" sz="4000" dirty="0">
                <a:solidFill>
                  <a:srgbClr val="7030A0"/>
                </a:solidFill>
              </a:rPr>
              <a:t/>
            </a:r>
            <a:br>
              <a:rPr lang="nl-NL" sz="4000" dirty="0">
                <a:solidFill>
                  <a:srgbClr val="7030A0"/>
                </a:solidFill>
              </a:rPr>
            </a:br>
            <a:r>
              <a:rPr lang="nl-NL" sz="4000" dirty="0" smtClean="0">
                <a:solidFill>
                  <a:srgbClr val="7030A0"/>
                </a:solidFill>
              </a:rPr>
              <a:t>Academy Studiesucces</a:t>
            </a:r>
            <a:br>
              <a:rPr lang="nl-NL" sz="4000" dirty="0" smtClean="0">
                <a:solidFill>
                  <a:srgbClr val="7030A0"/>
                </a:solidFill>
              </a:rPr>
            </a:br>
            <a:endParaRPr lang="nl-NL" sz="4000" dirty="0">
              <a:solidFill>
                <a:srgbClr val="7030A0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09693" y="2852936"/>
            <a:ext cx="7632848" cy="3240360"/>
          </a:xfrm>
        </p:spPr>
        <p:txBody>
          <a:bodyPr>
            <a:normAutofit fontScale="55000" lnSpcReduction="20000"/>
          </a:bodyPr>
          <a:lstStyle/>
          <a:p>
            <a:r>
              <a:rPr lang="nl-NL" sz="6500" b="1" dirty="0" smtClean="0">
                <a:solidFill>
                  <a:schemeClr val="accent4"/>
                </a:solidFill>
              </a:rPr>
              <a:t>Workshop </a:t>
            </a:r>
          </a:p>
          <a:p>
            <a:r>
              <a:rPr lang="nl-NL" sz="6500" b="1" dirty="0" smtClean="0">
                <a:solidFill>
                  <a:schemeClr val="accent4"/>
                </a:solidFill>
              </a:rPr>
              <a:t>Teamontwikkeling richting resultaatverantwoordelijkheid</a:t>
            </a:r>
          </a:p>
          <a:p>
            <a:endParaRPr lang="nl-NL" sz="6300" dirty="0" smtClean="0">
              <a:solidFill>
                <a:srgbClr val="7030A0"/>
              </a:solidFill>
            </a:endParaRPr>
          </a:p>
          <a:p>
            <a:endParaRPr lang="nl-NL" sz="6300" dirty="0" smtClean="0">
              <a:solidFill>
                <a:srgbClr val="7030A0"/>
              </a:solidFill>
            </a:endParaRPr>
          </a:p>
          <a:p>
            <a:pPr algn="l"/>
            <a:r>
              <a:rPr lang="nl-NL" dirty="0" smtClean="0">
                <a:solidFill>
                  <a:schemeClr val="accent6">
                    <a:lumMod val="75000"/>
                  </a:schemeClr>
                </a:solidFill>
              </a:rPr>
              <a:t>9 oktober 2020</a:t>
            </a:r>
            <a:endParaRPr lang="nl-NL" dirty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nl-NL" dirty="0" smtClean="0">
                <a:solidFill>
                  <a:schemeClr val="accent6">
                    <a:lumMod val="75000"/>
                  </a:schemeClr>
                </a:solidFill>
              </a:rPr>
              <a:t>San Wojakowski, teamcoach bij  Dienst P&amp;O</a:t>
            </a:r>
            <a:endParaRPr lang="nl-NL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19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Processen en Systemen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nl-NL" dirty="0" smtClean="0"/>
              <a:t>Het team maakt -via de TL- zichtbaar aan het MT of de teamdoelen zijn bereikt binnen de (financiële) speelruimte (MARAP cyclus)</a:t>
            </a:r>
          </a:p>
          <a:p>
            <a:r>
              <a:rPr lang="nl-NL" dirty="0" smtClean="0"/>
              <a:t>Het team geeft feedback aan het MT t.a.v. knelpunten en komt met verbetervoorstellen</a:t>
            </a:r>
          </a:p>
          <a:p>
            <a:endParaRPr lang="nl-NL" dirty="0" smtClean="0"/>
          </a:p>
          <a:p>
            <a:r>
              <a:rPr lang="nl-NL" dirty="0" smtClean="0"/>
              <a:t>De processen zijn goed ingericht en worden ondersteund door systemen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0898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4658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2" name="Ovaal 1"/>
          <p:cNvSpPr/>
          <p:nvPr/>
        </p:nvSpPr>
        <p:spPr>
          <a:xfrm>
            <a:off x="5652120" y="1052736"/>
            <a:ext cx="1800200" cy="86409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828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Structuur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Grootte van de teams: (6 à 12 p</a:t>
            </a:r>
            <a:r>
              <a:rPr lang="nl-NL" dirty="0" smtClean="0"/>
              <a:t>)</a:t>
            </a:r>
          </a:p>
          <a:p>
            <a:r>
              <a:rPr lang="nl-NL" dirty="0" smtClean="0"/>
              <a:t>De onderlinge samenhang tussen de teams is helder </a:t>
            </a:r>
          </a:p>
          <a:p>
            <a:r>
              <a:rPr lang="nl-NL" dirty="0" smtClean="0"/>
              <a:t>Overlegstructuur bepalen</a:t>
            </a:r>
          </a:p>
          <a:p>
            <a:r>
              <a:rPr lang="nl-NL" dirty="0" smtClean="0"/>
              <a:t>Het </a:t>
            </a:r>
            <a:r>
              <a:rPr lang="nl-NL" dirty="0"/>
              <a:t>team moet gefaciliteerd worden om de teamresultaten te kunnen behalen (kwantiteit, kwaliteit, budget, tijd, verantwoordelijkheden….)</a:t>
            </a:r>
          </a:p>
          <a:p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89480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465864"/>
          </a:xfrm>
          <a:prstGeom prst="rect">
            <a:avLst/>
          </a:prstGeom>
        </p:spPr>
      </p:pic>
      <p:sp>
        <p:nvSpPr>
          <p:cNvPr id="2" name="Ovaal 1"/>
          <p:cNvSpPr/>
          <p:nvPr/>
        </p:nvSpPr>
        <p:spPr>
          <a:xfrm>
            <a:off x="1835696" y="2636912"/>
            <a:ext cx="1368152" cy="7920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096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Cultuur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517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l-NL" dirty="0" smtClean="0"/>
              <a:t>Het team is een lerend team in ontwikkeling en doorloopt dus ook verschillende ‘team volwassenheidsfases’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In </a:t>
            </a:r>
            <a:r>
              <a:rPr lang="nl-NL" dirty="0"/>
              <a:t>een team hebben de teamleden een onderlinge afhankelijkheid om de resultaten te </a:t>
            </a:r>
            <a:r>
              <a:rPr lang="nl-NL" dirty="0" smtClean="0"/>
              <a:t>behalen.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sz="3400" dirty="0" smtClean="0"/>
              <a:t>Hoe werken we samen? </a:t>
            </a:r>
          </a:p>
          <a:p>
            <a:r>
              <a:rPr lang="nl-NL" sz="3400" dirty="0" smtClean="0"/>
              <a:t>Hoe gaan we met elkaar om, wat verwachten we van elkaar?</a:t>
            </a:r>
          </a:p>
          <a:p>
            <a:r>
              <a:rPr lang="nl-NL" sz="3400" dirty="0" smtClean="0"/>
              <a:t>Hoe nemen we beslissingen?</a:t>
            </a:r>
          </a:p>
          <a:p>
            <a:r>
              <a:rPr lang="nl-NL" sz="3400" dirty="0" smtClean="0"/>
              <a:t>Hoe nemen we verantwoordelijkheid, laten we eigenaarschap zien?</a:t>
            </a:r>
          </a:p>
          <a:p>
            <a:r>
              <a:rPr lang="nl-NL" sz="3400" dirty="0" smtClean="0"/>
              <a:t>Spreken we open en eerlijk met elkaar, geven we feedback?</a:t>
            </a:r>
          </a:p>
          <a:p>
            <a:r>
              <a:rPr lang="nl-NL" sz="3400" dirty="0" smtClean="0"/>
              <a:t>Geven we elkaar ruimte om fouten te mogen maken?</a:t>
            </a:r>
            <a:endParaRPr lang="nl-NL" sz="3400" dirty="0"/>
          </a:p>
        </p:txBody>
      </p:sp>
    </p:spTree>
    <p:extLst>
      <p:ext uri="{BB962C8B-B14F-4D97-AF65-F5344CB8AC3E}">
        <p14:creationId xmlns:p14="http://schemas.microsoft.com/office/powerpoint/2010/main" val="86260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465864"/>
          </a:xfrm>
          <a:prstGeom prst="rect">
            <a:avLst/>
          </a:prstGeom>
        </p:spPr>
      </p:pic>
      <p:sp>
        <p:nvSpPr>
          <p:cNvPr id="2" name="Ovaal 1"/>
          <p:cNvSpPr/>
          <p:nvPr/>
        </p:nvSpPr>
        <p:spPr>
          <a:xfrm>
            <a:off x="1763688" y="4149080"/>
            <a:ext cx="1584176" cy="7920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705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Personeel: WHO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Individuele professionele ontwikkeling</a:t>
            </a:r>
          </a:p>
          <a:p>
            <a:r>
              <a:rPr lang="nl-NL" dirty="0" smtClean="0"/>
              <a:t>Ontwikkeling in houding en gedrag en persoonlijk leiderschap</a:t>
            </a:r>
          </a:p>
          <a:p>
            <a:r>
              <a:rPr lang="nl-NL" dirty="0" smtClean="0"/>
              <a:t>Reflecteren in het team: de lerende professional</a:t>
            </a:r>
          </a:p>
          <a:p>
            <a:r>
              <a:rPr lang="nl-NL" dirty="0" smtClean="0"/>
              <a:t>Hebben we de ‘juiste’ capaciteit in het team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7370"/>
            <a:ext cx="1724569" cy="159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83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465864"/>
          </a:xfrm>
          <a:prstGeom prst="rect">
            <a:avLst/>
          </a:prstGeom>
        </p:spPr>
      </p:pic>
      <p:sp>
        <p:nvSpPr>
          <p:cNvPr id="2" name="Ovaal 1"/>
          <p:cNvSpPr/>
          <p:nvPr/>
        </p:nvSpPr>
        <p:spPr>
          <a:xfrm>
            <a:off x="5652120" y="4077072"/>
            <a:ext cx="1872208" cy="86409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30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Leiderschap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Leiderschap in een veranderingsproces vraagt een verbindende rol in:</a:t>
            </a:r>
          </a:p>
          <a:p>
            <a:r>
              <a:rPr lang="nl-NL" dirty="0" smtClean="0"/>
              <a:t>visie ontwikkeling</a:t>
            </a:r>
          </a:p>
          <a:p>
            <a:r>
              <a:rPr lang="nl-NL" dirty="0"/>
              <a:t>s</a:t>
            </a:r>
            <a:r>
              <a:rPr lang="nl-NL" dirty="0" smtClean="0"/>
              <a:t>timuleren van teamgevoel</a:t>
            </a:r>
          </a:p>
          <a:p>
            <a:r>
              <a:rPr lang="nl-NL" dirty="0" smtClean="0"/>
              <a:t>het maken van goede afspraken</a:t>
            </a:r>
          </a:p>
          <a:p>
            <a:r>
              <a:rPr lang="nl-NL" dirty="0" smtClean="0"/>
              <a:t>het optreden als sparring partner voor het team en </a:t>
            </a:r>
            <a:r>
              <a:rPr lang="nl-NL" dirty="0" err="1" smtClean="0"/>
              <a:t>zonodig</a:t>
            </a:r>
            <a:r>
              <a:rPr lang="nl-NL" dirty="0" smtClean="0"/>
              <a:t> voor de individuele medewerker</a:t>
            </a:r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602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Leiderschap (2)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 smtClean="0"/>
              <a:t>TL en team moeten samen leren ontwikkelen, ieder vanuit zijn eigen rol</a:t>
            </a:r>
          </a:p>
          <a:p>
            <a:r>
              <a:rPr lang="nl-NL" dirty="0" smtClean="0"/>
              <a:t>Ondersteuning door teamcoach (in opdracht van TL en team) kan wenselijk  zijn</a:t>
            </a:r>
          </a:p>
          <a:p>
            <a:r>
              <a:rPr lang="nl-NL" dirty="0" smtClean="0"/>
              <a:t>Per onderdeel van deze Team Ontwikkel Cirkel heeft de TL een andere en veranderende rol, tevens afhankelijk van de teamfase waarin het team zich bevindt: dit vergt verschillende vaardigheden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357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63625"/>
            <a:ext cx="8229600" cy="1379145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Check-In: </a:t>
            </a:r>
            <a:br>
              <a:rPr lang="nl-NL" dirty="0" smtClean="0"/>
            </a:br>
            <a:r>
              <a:rPr lang="nl-NL" dirty="0" smtClean="0"/>
              <a:t>waarom heb je voor deze workshop gekozen en heb je een specifieke vraag over dit onderwerp?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pic>
        <p:nvPicPr>
          <p:cNvPr id="8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299" y="3132661"/>
            <a:ext cx="2873402" cy="2886404"/>
          </a:xfr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41" y="5229200"/>
            <a:ext cx="1433267" cy="1388243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990" y="4869160"/>
            <a:ext cx="1733428" cy="136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67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465864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2339752" y="5301208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Voor een uitgebreide beschrijving en (boeken) tips zie: </a:t>
            </a:r>
          </a:p>
          <a:p>
            <a:r>
              <a:rPr lang="nl-NL" dirty="0">
                <a:hlinkClick r:id="rId3"/>
              </a:rPr>
              <a:t>https://connect.fontys.nl/diensten/PenO/innovatieforganiseren/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281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5248" y="404664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Check-Out: </a:t>
            </a:r>
            <a:br>
              <a:rPr lang="nl-NL" dirty="0" smtClean="0"/>
            </a:br>
            <a:r>
              <a:rPr lang="nl-NL" dirty="0" smtClean="0"/>
              <a:t>Wat neem je mee van deze ochtend?</a:t>
            </a:r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66" y="5025385"/>
            <a:ext cx="1433267" cy="1388243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5014709"/>
            <a:ext cx="1733428" cy="1668393"/>
          </a:xfrm>
          <a:prstGeom prst="rect">
            <a:avLst/>
          </a:prstGeom>
        </p:spPr>
      </p:pic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283" y="2632388"/>
            <a:ext cx="4483246" cy="3202318"/>
          </a:xfrm>
        </p:spPr>
      </p:pic>
    </p:spTree>
    <p:extLst>
      <p:ext uri="{BB962C8B-B14F-4D97-AF65-F5344CB8AC3E}">
        <p14:creationId xmlns:p14="http://schemas.microsoft.com/office/powerpoint/2010/main" val="18831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46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92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465864"/>
          </a:xfrm>
          <a:prstGeom prst="rect">
            <a:avLst/>
          </a:prstGeom>
        </p:spPr>
      </p:pic>
      <p:sp>
        <p:nvSpPr>
          <p:cNvPr id="2" name="Ovaal 1"/>
          <p:cNvSpPr/>
          <p:nvPr/>
        </p:nvSpPr>
        <p:spPr>
          <a:xfrm>
            <a:off x="3923928" y="2420888"/>
            <a:ext cx="1224136" cy="129614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576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Missie &amp; Visie: WHY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11384"/>
            <a:ext cx="2176550" cy="2016224"/>
          </a:xfrm>
        </p:spPr>
      </p:pic>
      <p:sp>
        <p:nvSpPr>
          <p:cNvPr id="3" name="Rechthoek 2"/>
          <p:cNvSpPr/>
          <p:nvPr/>
        </p:nvSpPr>
        <p:spPr>
          <a:xfrm>
            <a:off x="2267744" y="2119496"/>
            <a:ext cx="66967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/>
              <a:t>Wat is onze WHY, onze missie, ons teamdoel?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/>
              <a:t>Waartoe zijn wij op </a:t>
            </a:r>
            <a:r>
              <a:rPr lang="nl-NL" sz="2800" dirty="0" smtClean="0"/>
              <a:t>aarde, wat is onze toegevoegde waarde? </a:t>
            </a:r>
            <a:endParaRPr lang="nl-N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/>
              <a:t>Waarvoor hebben wij elkaar nodig, wat verbindt ons als team?</a:t>
            </a:r>
          </a:p>
        </p:txBody>
      </p:sp>
    </p:spTree>
    <p:extLst>
      <p:ext uri="{BB962C8B-B14F-4D97-AF65-F5344CB8AC3E}">
        <p14:creationId xmlns:p14="http://schemas.microsoft.com/office/powerpoint/2010/main" val="276571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465864"/>
          </a:xfrm>
          <a:prstGeom prst="rect">
            <a:avLst/>
          </a:prstGeom>
        </p:spPr>
      </p:pic>
      <p:sp>
        <p:nvSpPr>
          <p:cNvPr id="5" name="Ovaal 4"/>
          <p:cNvSpPr/>
          <p:nvPr/>
        </p:nvSpPr>
        <p:spPr>
          <a:xfrm>
            <a:off x="1763688" y="980728"/>
            <a:ext cx="1584176" cy="93610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52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Strategie: </a:t>
            </a:r>
            <a:r>
              <a:rPr lang="nl-NL" dirty="0" err="1" smtClean="0"/>
              <a:t>What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25960" y="2332037"/>
            <a:ext cx="7560840" cy="3977283"/>
          </a:xfrm>
        </p:spPr>
        <p:txBody>
          <a:bodyPr>
            <a:normAutofit fontScale="77500" lnSpcReduction="20000"/>
          </a:bodyPr>
          <a:lstStyle/>
          <a:p>
            <a:r>
              <a:rPr lang="nl-NL" dirty="0" smtClean="0"/>
              <a:t>Welke doelen/speerpunten hebben wij als team?</a:t>
            </a:r>
          </a:p>
          <a:p>
            <a:r>
              <a:rPr lang="nl-NL" dirty="0" smtClean="0"/>
              <a:t>Hoe zetten we die in de tijd?</a:t>
            </a:r>
          </a:p>
          <a:p>
            <a:r>
              <a:rPr lang="nl-NL" dirty="0" smtClean="0"/>
              <a:t>Welke resultaten gaan we komend jaar behalen? Prioritering.</a:t>
            </a:r>
          </a:p>
          <a:p>
            <a:r>
              <a:rPr lang="nl-NL" dirty="0" smtClean="0"/>
              <a:t>Hoe zetten we onze middelen in om onze doelen te bereiken?</a:t>
            </a:r>
          </a:p>
          <a:p>
            <a:pPr marL="0" indent="0">
              <a:buNone/>
            </a:pPr>
            <a:endParaRPr lang="nl-NL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 De resultaatafspraken </a:t>
            </a:r>
            <a:r>
              <a:rPr lang="nl-NL" dirty="0">
                <a:sym typeface="Wingdings" panose="05000000000000000000" pitchFamily="2" charset="2"/>
              </a:rPr>
              <a:t>laten accorderen door TL/MT, hiermee sluit je wederzijds een ‘contract’ </a:t>
            </a:r>
            <a:r>
              <a:rPr lang="nl-NL" dirty="0" smtClean="0">
                <a:sym typeface="Wingdings" panose="05000000000000000000" pitchFamily="2" charset="2"/>
              </a:rPr>
              <a:t>af.</a:t>
            </a:r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  <p:pic>
        <p:nvPicPr>
          <p:cNvPr id="4" name="Tijdelijke aanduiding voor inhoud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7861"/>
            <a:ext cx="2232247" cy="206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25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Strategie: HOW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 smtClean="0"/>
              <a:t>Teamplan (concretisering van de doelen):</a:t>
            </a:r>
          </a:p>
          <a:p>
            <a:r>
              <a:rPr lang="nl-NL" dirty="0" smtClean="0"/>
              <a:t>Welke </a:t>
            </a:r>
            <a:r>
              <a:rPr lang="nl-NL" dirty="0"/>
              <a:t>collega’s gaan aan de slag met welk resultaatgebied</a:t>
            </a:r>
            <a:r>
              <a:rPr lang="nl-NL" dirty="0" smtClean="0"/>
              <a:t>? </a:t>
            </a:r>
            <a:r>
              <a:rPr lang="nl-NL" dirty="0" smtClean="0">
                <a:sym typeface="Wingdings" panose="05000000000000000000" pitchFamily="2" charset="2"/>
              </a:rPr>
              <a:t> subgroep</a:t>
            </a:r>
            <a:endParaRPr lang="nl-NL" dirty="0" smtClean="0"/>
          </a:p>
          <a:p>
            <a:r>
              <a:rPr lang="nl-NL" dirty="0" smtClean="0"/>
              <a:t>Elke subgroep maakt een plan van aanpak incl. tijdspad (team mag hier 1x op ‘schieten’)</a:t>
            </a:r>
          </a:p>
          <a:p>
            <a:r>
              <a:rPr lang="nl-NL" dirty="0"/>
              <a:t>Het team gunt de </a:t>
            </a:r>
            <a:r>
              <a:rPr lang="nl-NL" dirty="0" smtClean="0"/>
              <a:t>subgroepen </a:t>
            </a:r>
            <a:r>
              <a:rPr lang="nl-NL" dirty="0"/>
              <a:t>hun verantwoordelijkheid </a:t>
            </a:r>
            <a:endParaRPr lang="nl-NL" dirty="0" smtClean="0"/>
          </a:p>
          <a:p>
            <a:r>
              <a:rPr lang="nl-NL" dirty="0" smtClean="0"/>
              <a:t>De subgroepen leggen -op </a:t>
            </a:r>
            <a:r>
              <a:rPr lang="nl-NL" dirty="0"/>
              <a:t>afgesproken </a:t>
            </a:r>
            <a:r>
              <a:rPr lang="nl-NL" dirty="0" smtClean="0"/>
              <a:t>tijden- rekenschap af aan het team (incl. TL)</a:t>
            </a:r>
          </a:p>
          <a:p>
            <a:r>
              <a:rPr lang="nl-NL" dirty="0" smtClean="0"/>
              <a:t>Let op: Het </a:t>
            </a:r>
            <a:r>
              <a:rPr lang="nl-NL" dirty="0"/>
              <a:t>team is gezamenlijk verantwoordelijk voor het behalen van alle </a:t>
            </a:r>
            <a:r>
              <a:rPr lang="nl-NL" dirty="0" smtClean="0"/>
              <a:t>resultaten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Tijdelijke aanduiding voor inhoud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31" y="26003"/>
            <a:ext cx="1710146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62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465864"/>
          </a:xfrm>
          <a:prstGeom prst="rect">
            <a:avLst/>
          </a:prstGeom>
        </p:spPr>
      </p:pic>
      <p:sp>
        <p:nvSpPr>
          <p:cNvPr id="3" name="Ovaal 2"/>
          <p:cNvSpPr/>
          <p:nvPr/>
        </p:nvSpPr>
        <p:spPr>
          <a:xfrm>
            <a:off x="5940152" y="2564904"/>
            <a:ext cx="2232248" cy="100811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39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5F486CF9A84E4B83A1D382449A9E59" ma:contentTypeVersion="10" ma:contentTypeDescription="Een nieuw document maken." ma:contentTypeScope="" ma:versionID="c3b052f9002d56e2b94cb7abf843c468">
  <xsd:schema xmlns:xsd="http://www.w3.org/2001/XMLSchema" xmlns:xs="http://www.w3.org/2001/XMLSchema" xmlns:p="http://schemas.microsoft.com/office/2006/metadata/properties" xmlns:ns3="4dfc51d9-fd9a-4c2e-9b35-2a6b8dbf690b" targetNamespace="http://schemas.microsoft.com/office/2006/metadata/properties" ma:root="true" ma:fieldsID="5ba981587529e1a5c2ca5690d8438b16" ns3:_="">
    <xsd:import namespace="4dfc51d9-fd9a-4c2e-9b35-2a6b8dbf690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fc51d9-fd9a-4c2e-9b35-2a6b8dbf6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C7B40E-31B0-4A21-A108-1347CD6CB416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4dfc51d9-fd9a-4c2e-9b35-2a6b8dbf690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93F089-A996-438A-8A61-A2DAC2DD3A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fc51d9-fd9a-4c2e-9b35-2a6b8dbf69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634F56-9101-4DFB-B0A6-6DB88E8BA7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561</Words>
  <Application>Microsoft Office PowerPoint</Application>
  <PresentationFormat>Diavoorstelling (4:3)</PresentationFormat>
  <Paragraphs>66</Paragraphs>
  <Slides>21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4" baseType="lpstr">
      <vt:lpstr>Arial</vt:lpstr>
      <vt:lpstr>Wingdings</vt:lpstr>
      <vt:lpstr>Kantoorthema</vt:lpstr>
      <vt:lpstr>Welkom! Academy Studiesucces </vt:lpstr>
      <vt:lpstr>Check-In:  waarom heb je voor deze workshop gekozen en heb je een specifieke vraag over dit onderwerp? </vt:lpstr>
      <vt:lpstr>PowerPoint-presentatie</vt:lpstr>
      <vt:lpstr>PowerPoint-presentatie</vt:lpstr>
      <vt:lpstr>Missie &amp; Visie: WHY</vt:lpstr>
      <vt:lpstr>PowerPoint-presentatie</vt:lpstr>
      <vt:lpstr>Strategie: What</vt:lpstr>
      <vt:lpstr>Strategie: HOW</vt:lpstr>
      <vt:lpstr>PowerPoint-presentatie</vt:lpstr>
      <vt:lpstr>Processen en Systemen</vt:lpstr>
      <vt:lpstr>PowerPoint-presentatie</vt:lpstr>
      <vt:lpstr>Structuur</vt:lpstr>
      <vt:lpstr>PowerPoint-presentatie</vt:lpstr>
      <vt:lpstr>Cultuur</vt:lpstr>
      <vt:lpstr>PowerPoint-presentatie</vt:lpstr>
      <vt:lpstr>Personeel: WHO</vt:lpstr>
      <vt:lpstr>PowerPoint-presentatie</vt:lpstr>
      <vt:lpstr>Leiderschap (1)</vt:lpstr>
      <vt:lpstr>Leiderschap (2)</vt:lpstr>
      <vt:lpstr>PowerPoint-presentatie</vt:lpstr>
      <vt:lpstr>Check-Out:  Wat neem je mee van deze ochtend?</vt:lpstr>
    </vt:vector>
  </TitlesOfParts>
  <Company>Fontys Hogescholen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Wojakowski,San A.M.</dc:creator>
  <cp:lastModifiedBy>Wojakowski,San A.M.</cp:lastModifiedBy>
  <cp:revision>38</cp:revision>
  <cp:lastPrinted>2019-10-08T05:56:03Z</cp:lastPrinted>
  <dcterms:created xsi:type="dcterms:W3CDTF">2019-10-08T05:54:39Z</dcterms:created>
  <dcterms:modified xsi:type="dcterms:W3CDTF">2020-10-12T13:30:19Z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0x010100C95F486CF9A84E4B83A1D382449A9E59</vt:lpwstr>
  </property>
</Properties>
</file>