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1" r:id="rId4"/>
  </p:sldMasterIdLst>
  <p:notesMasterIdLst>
    <p:notesMasterId r:id="rId27"/>
  </p:notesMasterIdLst>
  <p:handoutMasterIdLst>
    <p:handoutMasterId r:id="rId28"/>
  </p:handoutMasterIdLst>
  <p:sldIdLst>
    <p:sldId id="295" r:id="rId5"/>
    <p:sldId id="297" r:id="rId6"/>
    <p:sldId id="332" r:id="rId7"/>
    <p:sldId id="333" r:id="rId8"/>
    <p:sldId id="313" r:id="rId9"/>
    <p:sldId id="316" r:id="rId10"/>
    <p:sldId id="334" r:id="rId11"/>
    <p:sldId id="336" r:id="rId12"/>
    <p:sldId id="337" r:id="rId13"/>
    <p:sldId id="338" r:id="rId14"/>
    <p:sldId id="339" r:id="rId15"/>
    <p:sldId id="340" r:id="rId16"/>
    <p:sldId id="341" r:id="rId17"/>
    <p:sldId id="346" r:id="rId18"/>
    <p:sldId id="325" r:id="rId19"/>
    <p:sldId id="343" r:id="rId20"/>
    <p:sldId id="344" r:id="rId21"/>
    <p:sldId id="342" r:id="rId22"/>
    <p:sldId id="331" r:id="rId23"/>
    <p:sldId id="323" r:id="rId24"/>
    <p:sldId id="335" r:id="rId25"/>
    <p:sldId id="345" r:id="rId26"/>
  </p:sldIdLst>
  <p:sldSz cx="9144000" cy="5143500" type="screen16x9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80BFA01C-CD74-7845-B021-672224978863}">
          <p14:sldIdLst>
            <p14:sldId id="295"/>
            <p14:sldId id="297"/>
            <p14:sldId id="332"/>
            <p14:sldId id="333"/>
            <p14:sldId id="313"/>
            <p14:sldId id="316"/>
            <p14:sldId id="334"/>
            <p14:sldId id="336"/>
            <p14:sldId id="337"/>
            <p14:sldId id="338"/>
            <p14:sldId id="339"/>
            <p14:sldId id="340"/>
            <p14:sldId id="341"/>
            <p14:sldId id="346"/>
            <p14:sldId id="325"/>
            <p14:sldId id="343"/>
            <p14:sldId id="344"/>
            <p14:sldId id="342"/>
            <p14:sldId id="331"/>
            <p14:sldId id="323"/>
            <p14:sldId id="335"/>
            <p14:sldId id="34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66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0255" autoAdjust="0"/>
  </p:normalViewPr>
  <p:slideViewPr>
    <p:cSldViewPr snapToGrid="0" snapToObjects="1">
      <p:cViewPr varScale="1">
        <p:scale>
          <a:sx n="100" d="100"/>
          <a:sy n="100" d="100"/>
        </p:scale>
        <p:origin x="282" y="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5046B-E3A6-4E43-9D24-8C38ABDF8202}" type="datetimeFigureOut">
              <a:t>5-12-2019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2CFB6-CBE2-1D40-B0FD-77D0D9479B87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4257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47B21-E721-E94E-8C0A-F0532555091A}" type="datetimeFigureOut">
              <a:rPr lang="nl-NL" smtClean="0"/>
              <a:t>5-12-2019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ABE2E-621C-5C4E-A155-8FB9D216AC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3600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Beide </a:t>
            </a:r>
          </a:p>
          <a:p>
            <a:r>
              <a:rPr lang="nl-NL" dirty="0" smtClean="0"/>
              <a:t>Welke ervaringen met duale carrière? Welke verwachtingen?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ABE2E-621C-5C4E-A155-8FB9D216AC83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9692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Reflectie en zelfmanagement competenties</a:t>
            </a:r>
            <a:r>
              <a:rPr lang="nl-NL" dirty="0" smtClean="0"/>
              <a:t> </a:t>
            </a:r>
            <a:r>
              <a:rPr lang="nl-N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3,6</a:t>
            </a:r>
            <a:r>
              <a:rPr lang="nl-NL" dirty="0" smtClean="0"/>
              <a:t> </a:t>
            </a:r>
            <a:r>
              <a:rPr lang="nl-N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3,4</a:t>
            </a:r>
            <a:r>
              <a:rPr lang="nl-NL" dirty="0" smtClean="0"/>
              <a:t> </a:t>
            </a:r>
            <a:r>
              <a:rPr lang="nl-N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0,2</a:t>
            </a:r>
            <a:r>
              <a:rPr lang="nl-NL" dirty="0" smtClean="0"/>
              <a:t> </a:t>
            </a:r>
          </a:p>
          <a:p>
            <a:r>
              <a:rPr lang="nl-NL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Onderhandelings- en </a:t>
            </a:r>
            <a:r>
              <a:rPr lang="nl-NL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samenwerkinsgscompetenties</a:t>
            </a:r>
            <a:r>
              <a:rPr lang="nl-NL" dirty="0" smtClean="0"/>
              <a:t> </a:t>
            </a:r>
            <a:r>
              <a:rPr lang="nl-N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4,4</a:t>
            </a:r>
            <a:r>
              <a:rPr lang="nl-NL" dirty="0" smtClean="0"/>
              <a:t> </a:t>
            </a:r>
            <a:r>
              <a:rPr lang="nl-N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4,2</a:t>
            </a:r>
            <a:r>
              <a:rPr lang="nl-NL" dirty="0" smtClean="0"/>
              <a:t> </a:t>
            </a:r>
            <a:r>
              <a:rPr lang="nl-N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0,2</a:t>
            </a:r>
            <a:r>
              <a:rPr lang="nl-NL" dirty="0" smtClean="0"/>
              <a:t> </a:t>
            </a:r>
          </a:p>
          <a:p>
            <a:r>
              <a:rPr lang="nl-NL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Organisatorische competenties</a:t>
            </a:r>
            <a:r>
              <a:rPr lang="nl-NL" dirty="0" smtClean="0"/>
              <a:t> </a:t>
            </a:r>
            <a:r>
              <a:rPr lang="nl-N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3,2</a:t>
            </a:r>
            <a:r>
              <a:rPr lang="nl-NL" dirty="0" smtClean="0"/>
              <a:t> </a:t>
            </a:r>
            <a:r>
              <a:rPr lang="nl-N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3,6</a:t>
            </a:r>
            <a:r>
              <a:rPr lang="nl-NL" dirty="0" smtClean="0"/>
              <a:t> </a:t>
            </a:r>
            <a:r>
              <a:rPr lang="nl-N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-0,4</a:t>
            </a:r>
            <a:r>
              <a:rPr lang="nl-NL" dirty="0" smtClean="0"/>
              <a:t> </a:t>
            </a:r>
          </a:p>
          <a:p>
            <a:r>
              <a:rPr lang="nl-NL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Empowerment competenties</a:t>
            </a:r>
            <a:r>
              <a:rPr lang="nl-NL" dirty="0" smtClean="0"/>
              <a:t> </a:t>
            </a:r>
            <a:r>
              <a:rPr lang="nl-N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nl-NL" dirty="0" smtClean="0"/>
              <a:t> </a:t>
            </a:r>
            <a:r>
              <a:rPr lang="nl-N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3,16666667</a:t>
            </a:r>
            <a:r>
              <a:rPr lang="nl-NL" dirty="0" smtClean="0"/>
              <a:t> </a:t>
            </a:r>
            <a:r>
              <a:rPr lang="nl-N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-0,1666667</a:t>
            </a:r>
            <a:r>
              <a:rPr lang="nl-NL" dirty="0" smtClean="0"/>
              <a:t> </a:t>
            </a:r>
          </a:p>
          <a:p>
            <a:r>
              <a:rPr lang="nl-NL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Bewustzijn van de DC topsporter zijn omgeving</a:t>
            </a:r>
            <a:r>
              <a:rPr lang="nl-NL" dirty="0" smtClean="0"/>
              <a:t> </a:t>
            </a:r>
            <a:r>
              <a:rPr lang="nl-N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nl-NL" dirty="0" smtClean="0"/>
              <a:t> </a:t>
            </a:r>
            <a:r>
              <a:rPr lang="nl-N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3,2</a:t>
            </a:r>
            <a:r>
              <a:rPr lang="nl-NL" dirty="0" smtClean="0"/>
              <a:t> </a:t>
            </a:r>
            <a:r>
              <a:rPr lang="nl-N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-0,2</a:t>
            </a:r>
            <a:r>
              <a:rPr lang="nl-NL" dirty="0" smtClean="0"/>
              <a:t> </a:t>
            </a:r>
          </a:p>
          <a:p>
            <a:r>
              <a:rPr lang="nl-NL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Relationele competenties</a:t>
            </a:r>
            <a:r>
              <a:rPr lang="nl-NL" dirty="0" smtClean="0"/>
              <a:t> </a:t>
            </a:r>
            <a:r>
              <a:rPr lang="nl-N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4,857142857</a:t>
            </a:r>
            <a:r>
              <a:rPr lang="nl-NL" dirty="0" smtClean="0"/>
              <a:t> </a:t>
            </a:r>
            <a:r>
              <a:rPr lang="nl-N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4,71428571</a:t>
            </a:r>
            <a:r>
              <a:rPr lang="nl-NL" dirty="0" smtClean="0"/>
              <a:t> </a:t>
            </a:r>
            <a:r>
              <a:rPr lang="nl-N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0,14285714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ABE2E-621C-5C4E-A155-8FB9D216AC83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6375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BELANG</a:t>
            </a:r>
            <a:r>
              <a:rPr lang="nl-NL" dirty="0" smtClean="0"/>
              <a:t> </a:t>
            </a:r>
            <a:r>
              <a:rPr lang="nl-NL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BEHEERSING</a:t>
            </a:r>
            <a:r>
              <a:rPr lang="nl-NL" dirty="0" smtClean="0"/>
              <a:t> </a:t>
            </a:r>
          </a:p>
          <a:p>
            <a:r>
              <a:rPr lang="nl-NL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Reflectie en zelfmanagement competenties</a:t>
            </a:r>
            <a:r>
              <a:rPr lang="nl-NL" dirty="0" smtClean="0"/>
              <a:t> </a:t>
            </a:r>
            <a:r>
              <a:rPr lang="nl-N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3,4</a:t>
            </a:r>
            <a:r>
              <a:rPr lang="nl-NL" dirty="0" smtClean="0"/>
              <a:t> </a:t>
            </a:r>
            <a:r>
              <a:rPr lang="nl-N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3,2</a:t>
            </a:r>
            <a:r>
              <a:rPr lang="nl-NL" dirty="0" smtClean="0"/>
              <a:t> </a:t>
            </a:r>
            <a:r>
              <a:rPr lang="nl-N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0,2</a:t>
            </a:r>
            <a:r>
              <a:rPr lang="nl-NL" dirty="0" smtClean="0"/>
              <a:t> </a:t>
            </a:r>
          </a:p>
          <a:p>
            <a:r>
              <a:rPr lang="nl-NL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Onderhandelings- en </a:t>
            </a:r>
            <a:r>
              <a:rPr lang="nl-NL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samenwerkinsgscompetenties</a:t>
            </a:r>
            <a:r>
              <a:rPr lang="nl-NL" dirty="0" smtClean="0"/>
              <a:t> </a:t>
            </a:r>
            <a:r>
              <a:rPr lang="nl-N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2,2</a:t>
            </a:r>
            <a:r>
              <a:rPr lang="nl-NL" dirty="0" smtClean="0"/>
              <a:t> </a:t>
            </a:r>
            <a:r>
              <a:rPr lang="nl-N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3,6</a:t>
            </a:r>
            <a:r>
              <a:rPr lang="nl-NL" dirty="0" smtClean="0"/>
              <a:t> </a:t>
            </a:r>
            <a:r>
              <a:rPr lang="nl-N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-1,4</a:t>
            </a:r>
            <a:r>
              <a:rPr lang="nl-NL" dirty="0" smtClean="0"/>
              <a:t> </a:t>
            </a:r>
          </a:p>
          <a:p>
            <a:r>
              <a:rPr lang="nl-NL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Organisatorische competenties</a:t>
            </a:r>
            <a:r>
              <a:rPr lang="nl-NL" dirty="0" smtClean="0"/>
              <a:t> </a:t>
            </a:r>
            <a:r>
              <a:rPr lang="nl-N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3,4</a:t>
            </a:r>
            <a:r>
              <a:rPr lang="nl-NL" dirty="0" smtClean="0"/>
              <a:t> </a:t>
            </a:r>
            <a:r>
              <a:rPr lang="nl-N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3,6</a:t>
            </a:r>
            <a:r>
              <a:rPr lang="nl-NL" dirty="0" smtClean="0"/>
              <a:t> </a:t>
            </a:r>
            <a:r>
              <a:rPr lang="nl-N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-0,2</a:t>
            </a:r>
            <a:r>
              <a:rPr lang="nl-NL" dirty="0" smtClean="0"/>
              <a:t> </a:t>
            </a:r>
          </a:p>
          <a:p>
            <a:r>
              <a:rPr lang="nl-NL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Empowerment competenties</a:t>
            </a:r>
            <a:r>
              <a:rPr lang="nl-NL" dirty="0" smtClean="0"/>
              <a:t> </a:t>
            </a:r>
            <a:r>
              <a:rPr lang="nl-N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3,5</a:t>
            </a:r>
            <a:r>
              <a:rPr lang="nl-NL" dirty="0" smtClean="0"/>
              <a:t> </a:t>
            </a:r>
            <a:r>
              <a:rPr lang="nl-N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nl-NL" dirty="0" smtClean="0"/>
              <a:t> </a:t>
            </a:r>
            <a:r>
              <a:rPr lang="nl-N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0,5</a:t>
            </a:r>
            <a:r>
              <a:rPr lang="nl-NL" dirty="0" smtClean="0"/>
              <a:t> </a:t>
            </a:r>
          </a:p>
          <a:p>
            <a:r>
              <a:rPr lang="nl-NL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Bewustzijn van de DC topsporter zijn omgeving</a:t>
            </a:r>
            <a:r>
              <a:rPr lang="nl-NL" dirty="0" smtClean="0"/>
              <a:t> </a:t>
            </a:r>
            <a:r>
              <a:rPr lang="nl-N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3,4</a:t>
            </a:r>
            <a:r>
              <a:rPr lang="nl-NL" dirty="0" smtClean="0"/>
              <a:t> </a:t>
            </a:r>
            <a:r>
              <a:rPr lang="nl-N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3,8</a:t>
            </a:r>
            <a:r>
              <a:rPr lang="nl-NL" dirty="0" smtClean="0"/>
              <a:t> </a:t>
            </a:r>
            <a:r>
              <a:rPr lang="nl-N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-0,4</a:t>
            </a:r>
            <a:r>
              <a:rPr lang="nl-NL" dirty="0" smtClean="0"/>
              <a:t> </a:t>
            </a:r>
          </a:p>
          <a:p>
            <a:r>
              <a:rPr lang="nl-NL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Relationele competenties</a:t>
            </a:r>
            <a:r>
              <a:rPr lang="nl-NL" dirty="0" smtClean="0"/>
              <a:t> </a:t>
            </a:r>
            <a:r>
              <a:rPr lang="nl-N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3,714285714</a:t>
            </a:r>
            <a:r>
              <a:rPr lang="nl-NL" dirty="0" smtClean="0"/>
              <a:t> </a:t>
            </a:r>
            <a:r>
              <a:rPr lang="nl-N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3,57142857</a:t>
            </a:r>
            <a:r>
              <a:rPr lang="nl-NL" dirty="0" smtClean="0"/>
              <a:t> </a:t>
            </a:r>
            <a:r>
              <a:rPr lang="nl-N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0,14285714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ABE2E-621C-5C4E-A155-8FB9D216AC83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3389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Bij 2: </a:t>
            </a:r>
          </a:p>
          <a:p>
            <a:r>
              <a:rPr lang="nl-NL" dirty="0" smtClean="0"/>
              <a:t>Voorbeeld van een student, die z’n eigen werk altijd</a:t>
            </a:r>
            <a:r>
              <a:rPr lang="nl-NL" baseline="0" dirty="0" smtClean="0"/>
              <a:t> op tijd af heeft, maar er moeilijk mee om kan gaan dat anderen dat niet hebben. </a:t>
            </a:r>
          </a:p>
          <a:p>
            <a:r>
              <a:rPr lang="nl-NL" baseline="0" dirty="0" smtClean="0"/>
              <a:t>Of juist andersom: een student die z’n eigen werk niet af heeft, maar wel kan incasseren dat dat niet wordt geaccepteerd.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ABE2E-621C-5C4E-A155-8FB9D216AC83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68134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Reserve-sheets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ABE2E-621C-5C4E-A155-8FB9D216AC83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0398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Onderzoek onder</a:t>
            </a:r>
            <a:r>
              <a:rPr lang="nl-NL" baseline="0" dirty="0" smtClean="0"/>
              <a:t> 3350 topsportstudenten uit 9 Europese landen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ABE2E-621C-5C4E-A155-8FB9D216AC83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1687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ABE2E-621C-5C4E-A155-8FB9D216AC83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1878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Dirma </a:t>
            </a:r>
          </a:p>
          <a:p>
            <a:endParaRPr lang="nl-NL" dirty="0" smtClean="0"/>
          </a:p>
          <a:p>
            <a:r>
              <a:rPr lang="nl-NL" dirty="0" smtClean="0"/>
              <a:t>Tijdspad:</a:t>
            </a:r>
          </a:p>
          <a:p>
            <a:pPr marL="171450" indent="-171450">
              <a:buFontTx/>
              <a:buChar char="-"/>
            </a:pPr>
            <a:r>
              <a:rPr lang="nl-NL" dirty="0" smtClean="0"/>
              <a:t>5 min. Introductie</a:t>
            </a:r>
            <a:r>
              <a:rPr lang="nl-NL" baseline="0" dirty="0" smtClean="0"/>
              <a:t> en doel &amp; inhoud workshop</a:t>
            </a:r>
          </a:p>
          <a:p>
            <a:pPr marL="171450" indent="-171450">
              <a:buFontTx/>
              <a:buChar char="-"/>
            </a:pPr>
            <a:r>
              <a:rPr lang="nl-NL" baseline="0" dirty="0" smtClean="0"/>
              <a:t>5 min. Filmpje Thom </a:t>
            </a:r>
            <a:r>
              <a:rPr lang="nl-NL" baseline="0" dirty="0" err="1" smtClean="0"/>
              <a:t>Kuus</a:t>
            </a:r>
            <a:endParaRPr lang="nl-NL" baseline="0" dirty="0" smtClean="0"/>
          </a:p>
          <a:p>
            <a:pPr marL="171450" indent="-171450">
              <a:buFontTx/>
              <a:buChar char="-"/>
            </a:pPr>
            <a:r>
              <a:rPr lang="nl-NL" baseline="0" dirty="0" smtClean="0"/>
              <a:t>15 min. Interview Mark Lemmen</a:t>
            </a:r>
          </a:p>
          <a:p>
            <a:pPr marL="171450" indent="-171450">
              <a:buFontTx/>
              <a:buChar char="-"/>
            </a:pPr>
            <a:r>
              <a:rPr lang="nl-NL" baseline="0" dirty="0" smtClean="0"/>
              <a:t>15 min. Onderzoek &amp; koppeling onderzoek met voorbeeld </a:t>
            </a:r>
          </a:p>
          <a:p>
            <a:pPr marL="171450" indent="-171450">
              <a:buFontTx/>
              <a:buChar char="-"/>
            </a:pPr>
            <a:r>
              <a:rPr lang="nl-NL" baseline="0" dirty="0" smtClean="0"/>
              <a:t>5 min. Afsluiting met enkele </a:t>
            </a:r>
            <a:r>
              <a:rPr lang="nl-NL" baseline="0" dirty="0" smtClean="0"/>
              <a:t>stellingen &amp; take home </a:t>
            </a:r>
            <a:r>
              <a:rPr lang="nl-NL" baseline="0" dirty="0" err="1" smtClean="0"/>
              <a:t>message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ABE2E-621C-5C4E-A155-8FB9D216AC83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2617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ABE2E-621C-5C4E-A155-8FB9D216AC83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4242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ABE2E-621C-5C4E-A155-8FB9D216AC83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4757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Uitgangspunt is een holistische</a:t>
            </a:r>
            <a:r>
              <a:rPr lang="nl-NL" baseline="0" dirty="0" smtClean="0"/>
              <a:t> benadering. Een individu ontwikkelt zich op meerdere vlakken en maakt per ‘vlak’ transities door van de ene fase naar de andere. </a:t>
            </a:r>
          </a:p>
          <a:p>
            <a:r>
              <a:rPr lang="nl-NL" dirty="0" smtClean="0"/>
              <a:t> </a:t>
            </a:r>
          </a:p>
          <a:p>
            <a:r>
              <a:rPr lang="nl-NL" dirty="0" smtClean="0"/>
              <a:t>Wat wordt er verwacht van een topsporter? Wat zijn de parallellen met andere studenten met een duale carrière?</a:t>
            </a:r>
            <a:r>
              <a:rPr lang="nl-NL" baseline="0" dirty="0" smtClean="0"/>
              <a:t> </a:t>
            </a:r>
            <a:endParaRPr lang="nl-NL" dirty="0" smtClean="0"/>
          </a:p>
          <a:p>
            <a:r>
              <a:rPr lang="nl-NL" dirty="0" smtClean="0"/>
              <a:t>Waar</a:t>
            </a:r>
            <a:r>
              <a:rPr lang="nl-NL" baseline="0" dirty="0" smtClean="0"/>
              <a:t> loopt een topsporter of andere student met een duale carrière tegenaan?</a:t>
            </a:r>
          </a:p>
          <a:p>
            <a:r>
              <a:rPr lang="nl-NL" dirty="0" smtClean="0"/>
              <a:t>Hoe speel je daar</a:t>
            </a:r>
            <a:r>
              <a:rPr lang="nl-NL" baseline="0" dirty="0" smtClean="0"/>
              <a:t> op in als studentcoach?</a:t>
            </a:r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ABE2E-621C-5C4E-A155-8FB9D216AC83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5619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Dirma</a:t>
            </a:r>
          </a:p>
          <a:p>
            <a:r>
              <a:rPr lang="nl-NL" dirty="0" smtClean="0"/>
              <a:t>Wat wordt er verwacht van een topsporter?</a:t>
            </a:r>
          </a:p>
          <a:p>
            <a:r>
              <a:rPr lang="nl-NL" dirty="0" smtClean="0"/>
              <a:t>Waar</a:t>
            </a:r>
            <a:r>
              <a:rPr lang="nl-NL" baseline="0" dirty="0" smtClean="0"/>
              <a:t> loopt een topsporter tegenaan?</a:t>
            </a:r>
          </a:p>
          <a:p>
            <a:r>
              <a:rPr lang="nl-NL" dirty="0" smtClean="0"/>
              <a:t>Hoe speel je daar</a:t>
            </a:r>
            <a:r>
              <a:rPr lang="nl-NL" baseline="0" dirty="0" smtClean="0"/>
              <a:t> op in als studentcoach?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ABE2E-621C-5C4E-A155-8FB9D216AC83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7941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In staat zijn om je tijd efficiënt te gebruiken 	=&gt; Duale Carrière Management</a:t>
            </a:r>
          </a:p>
          <a:p>
            <a:r>
              <a:rPr lang="nl-NL" dirty="0" smtClean="0"/>
              <a:t>In staat zijn om tegenslagen in sport en/ of studie te gebruiken als positieve stimulans =&gt; Emotioneel Bewustzijn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In staat zijn om op voorhand nauwgezet te plannen =&gt; Duale Carrière Management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In staat zijn om met stress om te gaan in studie en sport =&gt; Emotioneel Bewustzijn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ABE2E-621C-5C4E-A155-8FB9D216AC83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9664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l-N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Online vragenlijst(Limesurvey) bij 330 DC begeleiders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ABE2E-621C-5C4E-A155-8FB9D216AC83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9785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ABE2E-621C-5C4E-A155-8FB9D216AC83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4625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nl-NL" dirty="0" smtClean="0"/>
              <a:t>Titel </a:t>
            </a:r>
            <a:r>
              <a:rPr lang="nl-NL" dirty="0" err="1" smtClean="0"/>
              <a:t>volgblad</a:t>
            </a:r>
            <a:r>
              <a:rPr lang="nl-NL" dirty="0" smtClean="0"/>
              <a:t> </a:t>
            </a:r>
            <a:r>
              <a:rPr lang="nl-NL" dirty="0" err="1" smtClean="0"/>
              <a:t>Arial</a:t>
            </a:r>
            <a:r>
              <a:rPr lang="nl-NL" dirty="0" smtClean="0"/>
              <a:t> 28pt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000"/>
            </a:lvl2pPr>
          </a:lstStyle>
          <a:p>
            <a:pPr lvl="0"/>
            <a:r>
              <a:rPr lang="nl-NL" dirty="0" smtClean="0"/>
              <a:t>Klik om de tekststijl van het sjabloon te bewerken</a:t>
            </a:r>
          </a:p>
          <a:p>
            <a:pPr lvl="1"/>
            <a:r>
              <a:rPr lang="nl-NL" dirty="0" smtClean="0"/>
              <a:t>Tweede niveau</a:t>
            </a:r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912139" y="4630341"/>
            <a:ext cx="4870548" cy="273844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970292" y="4641986"/>
            <a:ext cx="829797" cy="273844"/>
          </a:xfrm>
          <a:prstGeom prst="rect">
            <a:avLst/>
          </a:prstGeom>
        </p:spPr>
        <p:txBody>
          <a:bodyPr/>
          <a:lstStyle/>
          <a:p>
            <a:fld id="{CC1A7FFB-7E9A-E347-8F80-8E2C647B3625}" type="slidenum">
              <a:rPr lang="nl-NL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0621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 smtClean="0"/>
              <a:t>Titel </a:t>
            </a:r>
            <a:r>
              <a:rPr lang="nl-NL" dirty="0" err="1" smtClean="0"/>
              <a:t>volgblad</a:t>
            </a:r>
            <a:r>
              <a:rPr lang="nl-NL" dirty="0" smtClean="0"/>
              <a:t> </a:t>
            </a:r>
            <a:r>
              <a:rPr lang="nl-NL" dirty="0" err="1" smtClean="0"/>
              <a:t>Arial</a:t>
            </a:r>
            <a:r>
              <a:rPr lang="nl-NL" dirty="0" smtClean="0"/>
              <a:t> 28pt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2894954"/>
          </a:xfr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2894955"/>
          </a:xfr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912139" y="4630341"/>
            <a:ext cx="4870548" cy="273844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970292" y="4641986"/>
            <a:ext cx="829797" cy="273844"/>
          </a:xfrm>
          <a:prstGeom prst="rect">
            <a:avLst/>
          </a:prstGeom>
        </p:spPr>
        <p:txBody>
          <a:bodyPr/>
          <a:lstStyle/>
          <a:p>
            <a:fld id="{CC1A7FFB-7E9A-E347-8F80-8E2C647B3625}" type="slidenum">
              <a:rPr lang="nl-NL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0278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 smtClean="0"/>
              <a:t>Titel </a:t>
            </a:r>
            <a:r>
              <a:rPr lang="nl-NL" dirty="0" err="1" smtClean="0"/>
              <a:t>volgblad</a:t>
            </a:r>
            <a:r>
              <a:rPr lang="nl-NL" dirty="0" smtClean="0"/>
              <a:t> </a:t>
            </a:r>
            <a:r>
              <a:rPr lang="nl-NL" dirty="0" err="1" smtClean="0"/>
              <a:t>Arial</a:t>
            </a:r>
            <a:r>
              <a:rPr lang="nl-NL" dirty="0" smtClean="0"/>
              <a:t> 28pt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285598"/>
            <a:ext cx="4040188" cy="29622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1285598"/>
            <a:ext cx="4041775" cy="29622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ED2B493-C1EE-714C-B8A9-F38F4D8CE6E7}" type="datetimeFigureOut">
              <a:rPr lang="nl-NL" smtClean="0"/>
              <a:t>5-12-2019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>
          <a:xfrm>
            <a:off x="1738642" y="4767263"/>
            <a:ext cx="4281158" cy="274637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1610267" cy="274637"/>
          </a:xfrm>
          <a:prstGeom prst="rect">
            <a:avLst/>
          </a:prstGeom>
        </p:spPr>
        <p:txBody>
          <a:bodyPr/>
          <a:lstStyle/>
          <a:p>
            <a:fld id="{F3BC6476-EA18-C04A-BD06-B622CA55CE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8157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220939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blad_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" y="2029"/>
            <a:ext cx="9134075" cy="5139440"/>
          </a:xfrm>
          <a:prstGeom prst="rect">
            <a:avLst/>
          </a:prstGeom>
        </p:spPr>
      </p:pic>
      <p:sp>
        <p:nvSpPr>
          <p:cNvPr id="9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1492468" y="4630341"/>
            <a:ext cx="6366115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046189" y="4641986"/>
            <a:ext cx="829797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C1A7FFB-7E9A-E347-8F80-8E2C647B3625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92468" y="1400775"/>
            <a:ext cx="7383518" cy="85725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2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492468" y="2221509"/>
            <a:ext cx="7383518" cy="2192807"/>
          </a:xfrm>
        </p:spPr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000"/>
            </a:lvl2pPr>
          </a:lstStyle>
          <a:p>
            <a:pPr lvl="0"/>
            <a:r>
              <a:rPr lang="nl-NL" dirty="0" smtClean="0"/>
              <a:t>Klik om de tekststijl van het sjabloon te bewerken</a:t>
            </a:r>
          </a:p>
          <a:p>
            <a:pPr lvl="1"/>
            <a:r>
              <a:rPr lang="nl-NL" dirty="0" smtClean="0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3480479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blad_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" y="2029"/>
            <a:ext cx="9134075" cy="5139439"/>
          </a:xfrm>
          <a:prstGeom prst="rect">
            <a:avLst/>
          </a:prstGeom>
        </p:spPr>
      </p:pic>
      <p:sp>
        <p:nvSpPr>
          <p:cNvPr id="9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1492468" y="4630341"/>
            <a:ext cx="6366115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046189" y="4641986"/>
            <a:ext cx="829797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C1A7FFB-7E9A-E347-8F80-8E2C647B3625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92468" y="1400775"/>
            <a:ext cx="7383518" cy="85725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2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492468" y="2221509"/>
            <a:ext cx="7383518" cy="2192807"/>
          </a:xfrm>
        </p:spPr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000"/>
            </a:lvl2pPr>
          </a:lstStyle>
          <a:p>
            <a:pPr lvl="0"/>
            <a:r>
              <a:rPr lang="nl-NL" dirty="0" smtClean="0"/>
              <a:t>Klik om de tekststijl van het sjabloon te bewerken</a:t>
            </a:r>
          </a:p>
          <a:p>
            <a:pPr lvl="1"/>
            <a:r>
              <a:rPr lang="nl-NL" dirty="0" smtClean="0"/>
              <a:t>Tweede niveau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" y="2029"/>
            <a:ext cx="9134075" cy="5139440"/>
          </a:xfrm>
          <a:prstGeom prst="rect">
            <a:avLst/>
          </a:prstGeom>
        </p:spPr>
      </p:pic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676400" y="4630341"/>
            <a:ext cx="6182182" cy="273844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046187" y="4641986"/>
            <a:ext cx="829797" cy="273844"/>
          </a:xfrm>
          <a:prstGeom prst="rect">
            <a:avLst/>
          </a:prstGeom>
        </p:spPr>
        <p:txBody>
          <a:bodyPr/>
          <a:lstStyle/>
          <a:p>
            <a:fld id="{CC1A7FFB-7E9A-E347-8F80-8E2C647B3625}" type="slidenum">
              <a:rPr lang="nl-NL"/>
              <a:t>‹nr.›</a:t>
            </a:fld>
            <a:endParaRPr lang="nl-NL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1676400" y="1204346"/>
            <a:ext cx="7199586" cy="857250"/>
          </a:xfrm>
        </p:spPr>
        <p:txBody>
          <a:bodyPr/>
          <a:lstStyle>
            <a:lvl1pPr algn="r">
              <a:defRPr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4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676400" y="2107096"/>
            <a:ext cx="7199586" cy="2447865"/>
          </a:xfrm>
        </p:spPr>
        <p:txBody>
          <a:bodyPr/>
          <a:lstStyle>
            <a:lvl1pPr algn="r">
              <a:defRPr sz="2400">
                <a:latin typeface="Arial"/>
                <a:cs typeface="Arial"/>
              </a:defRPr>
            </a:lvl1pPr>
            <a:lvl2pPr algn="r">
              <a:defRPr sz="2000"/>
            </a:lvl2pPr>
          </a:lstStyle>
          <a:p>
            <a:pPr lvl="0"/>
            <a:r>
              <a:rPr lang="nl-NL" dirty="0" smtClean="0"/>
              <a:t>Klik om de tekststijl van het sjabloon te bewerken</a:t>
            </a:r>
          </a:p>
          <a:p>
            <a:pPr lvl="1"/>
            <a:r>
              <a:rPr lang="nl-NL" dirty="0" smtClean="0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437370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" y="2030"/>
            <a:ext cx="9134076" cy="513944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Titel van presentatie, </a:t>
            </a:r>
            <a:r>
              <a:rPr lang="nl-NL" dirty="0" err="1" smtClean="0"/>
              <a:t>Arial</a:t>
            </a:r>
            <a:r>
              <a:rPr lang="nl-NL" dirty="0" smtClean="0"/>
              <a:t> 32pt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28745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tekststijl van het sjabloon te bewerken</a:t>
            </a:r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912139" y="4630341"/>
            <a:ext cx="487054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970292" y="4641986"/>
            <a:ext cx="8297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CC1A7FFB-7E9A-E347-8F80-8E2C647B3625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9956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5" r:id="rId2"/>
    <p:sldLayoutId id="2147483826" r:id="rId3"/>
    <p:sldLayoutId id="2147483830" r:id="rId4"/>
    <p:sldLayoutId id="2147483831" r:id="rId5"/>
    <p:sldLayoutId id="2147483833" r:id="rId6"/>
    <p:sldLayoutId id="2147483832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3200" b="1" kern="1200" baseline="0">
          <a:solidFill>
            <a:srgbClr val="66006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topsportbeleid@fontys.nl" TargetMode="External"/><Relationship Id="rId2" Type="http://schemas.openxmlformats.org/officeDocument/2006/relationships/hyperlink" Target="https://fontys.nl/fontyshelpt/Bijzondere-omstandigheden/Topsport-Studie-1.htm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tichtingfontys-my.sharepoint.com/personal/877723_fontys_nl/Documents/Documents/02a%20Topsport%20Onedrive/TSC%20Zichtbaarheid%20en%20positieve%20uitstraling/Videoportretten%20topsporters/Thom%20Kuus/v4_FTSR_Thom.mp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39677" y="1422027"/>
            <a:ext cx="7311540" cy="3534652"/>
          </a:xfrm>
        </p:spPr>
        <p:txBody>
          <a:bodyPr>
            <a:normAutofit fontScale="90000"/>
          </a:bodyPr>
          <a:lstStyle/>
          <a:p>
            <a:pPr algn="ctr"/>
            <a:r>
              <a:rPr lang="nl-NL" sz="2000" dirty="0" smtClean="0"/>
              <a:t>Topsport Fontys Hogescholen</a:t>
            </a:r>
            <a:r>
              <a:rPr lang="nl-NL" sz="2400" dirty="0" smtClean="0"/>
              <a:t/>
            </a:r>
            <a:br>
              <a:rPr lang="nl-NL" sz="2400" dirty="0" smtClean="0"/>
            </a:br>
            <a:r>
              <a:rPr lang="nl-NL" sz="2400" dirty="0" smtClean="0"/>
              <a:t/>
            </a:r>
            <a:br>
              <a:rPr lang="nl-NL" sz="2400" dirty="0" smtClean="0"/>
            </a:br>
            <a:r>
              <a:rPr lang="nl-NL" dirty="0" smtClean="0"/>
              <a:t>Workshop Veerkracht en Zelfsturing van studenten met een </a:t>
            </a:r>
            <a:r>
              <a:rPr lang="nl-NL" dirty="0"/>
              <a:t>D</a:t>
            </a:r>
            <a:r>
              <a:rPr lang="nl-NL" dirty="0" smtClean="0"/>
              <a:t>uale Carrière</a:t>
            </a:r>
            <a:r>
              <a:rPr lang="nl-NL" sz="2400" dirty="0" smtClean="0"/>
              <a:t/>
            </a:r>
            <a:br>
              <a:rPr lang="nl-NL" sz="2400" dirty="0" smtClean="0"/>
            </a:br>
            <a:r>
              <a:rPr lang="nl-NL" sz="2400" dirty="0" smtClean="0"/>
              <a:t/>
            </a:r>
            <a:br>
              <a:rPr lang="nl-NL" sz="2400" dirty="0" smtClean="0"/>
            </a:br>
            <a:r>
              <a:rPr lang="nl-NL" sz="2400" dirty="0"/>
              <a:t/>
            </a:r>
            <a:br>
              <a:rPr lang="nl-NL" sz="2400" dirty="0"/>
            </a:br>
            <a:r>
              <a:rPr lang="nl-NL" sz="2000" dirty="0" smtClean="0"/>
              <a:t>Academy Studiesucces</a:t>
            </a:r>
            <a:br>
              <a:rPr lang="nl-NL" sz="2000" dirty="0" smtClean="0"/>
            </a:br>
            <a:r>
              <a:rPr lang="nl-NL" sz="2000" dirty="0" smtClean="0"/>
              <a:t>6 december 2019</a:t>
            </a:r>
            <a:br>
              <a:rPr lang="nl-NL" sz="2000" dirty="0" smtClean="0"/>
            </a:br>
            <a:r>
              <a:rPr lang="nl-NL" sz="2000" dirty="0" smtClean="0"/>
              <a:t>Mark Lemmen &amp; Dirma Eisenga</a:t>
            </a:r>
            <a:r>
              <a:rPr lang="nl-NL" sz="2400" dirty="0" smtClean="0"/>
              <a:t/>
            </a:r>
            <a:br>
              <a:rPr lang="nl-NL" sz="2400" dirty="0" smtClean="0"/>
            </a:br>
            <a:endParaRPr lang="nl-NL" sz="24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6172" cy="95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8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6172" y="107066"/>
            <a:ext cx="7073865" cy="857250"/>
          </a:xfrm>
        </p:spPr>
        <p:txBody>
          <a:bodyPr>
            <a:normAutofit/>
          </a:bodyPr>
          <a:lstStyle/>
          <a:p>
            <a:pPr algn="l"/>
            <a:r>
              <a:rPr lang="nl-NL" sz="2000" dirty="0" smtClean="0"/>
              <a:t>GEES – Competenties van begeleiders van (topsport)studenten</a:t>
            </a:r>
            <a:endParaRPr lang="nl-NL" sz="2000" dirty="0"/>
          </a:p>
        </p:txBody>
      </p:sp>
      <p:sp>
        <p:nvSpPr>
          <p:cNvPr id="17" name="Rechthoek 16"/>
          <p:cNvSpPr/>
          <p:nvPr/>
        </p:nvSpPr>
        <p:spPr>
          <a:xfrm rot="16200000">
            <a:off x="-1165185" y="2656901"/>
            <a:ext cx="3732454" cy="62746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/>
              <a:t>GEES – competenties van begeleiders van (topsport)studenten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6172" cy="95010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8210" y="1104408"/>
            <a:ext cx="6812650" cy="398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9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34675" y="107066"/>
            <a:ext cx="6543696" cy="857250"/>
          </a:xfrm>
        </p:spPr>
        <p:txBody>
          <a:bodyPr>
            <a:normAutofit/>
          </a:bodyPr>
          <a:lstStyle/>
          <a:p>
            <a:pPr algn="l"/>
            <a:r>
              <a:rPr lang="nl-NL" sz="2000" dirty="0"/>
              <a:t>GEES </a:t>
            </a:r>
            <a:r>
              <a:rPr lang="nl-NL" sz="2000" dirty="0" smtClean="0"/>
              <a:t>–competenties begeleiders van </a:t>
            </a:r>
            <a:r>
              <a:rPr lang="nl-NL" sz="2000" dirty="0"/>
              <a:t>(topsport)studenten</a:t>
            </a:r>
          </a:p>
        </p:txBody>
      </p:sp>
      <p:sp>
        <p:nvSpPr>
          <p:cNvPr id="17" name="Rechthoek 16"/>
          <p:cNvSpPr/>
          <p:nvPr/>
        </p:nvSpPr>
        <p:spPr>
          <a:xfrm rot="16200000">
            <a:off x="-1165185" y="2656901"/>
            <a:ext cx="3732454" cy="62746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/>
              <a:t>GEES – competenties van begeleiders van (topsport)studenten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05" y="829994"/>
            <a:ext cx="7253353" cy="415346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34674" cy="96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3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34675" y="107066"/>
            <a:ext cx="6843566" cy="857250"/>
          </a:xfrm>
        </p:spPr>
        <p:txBody>
          <a:bodyPr>
            <a:normAutofit/>
          </a:bodyPr>
          <a:lstStyle/>
          <a:p>
            <a:pPr algn="l"/>
            <a:r>
              <a:rPr lang="nl-NL" sz="2000" dirty="0"/>
              <a:t>GEES – </a:t>
            </a:r>
            <a:r>
              <a:rPr lang="nl-NL" sz="2000" dirty="0" smtClean="0"/>
              <a:t>belang </a:t>
            </a:r>
            <a:r>
              <a:rPr lang="nl-NL" sz="2000" dirty="0" err="1" smtClean="0"/>
              <a:t>vs</a:t>
            </a:r>
            <a:r>
              <a:rPr lang="nl-NL" sz="2000" dirty="0" smtClean="0"/>
              <a:t> beheersing competenties begeleiders van </a:t>
            </a:r>
            <a:r>
              <a:rPr lang="nl-NL" sz="2000" dirty="0"/>
              <a:t>(topsport)studenten</a:t>
            </a:r>
          </a:p>
        </p:txBody>
      </p:sp>
      <p:sp>
        <p:nvSpPr>
          <p:cNvPr id="17" name="Rechthoek 16"/>
          <p:cNvSpPr/>
          <p:nvPr/>
        </p:nvSpPr>
        <p:spPr>
          <a:xfrm rot="16200000">
            <a:off x="-1165185" y="2656901"/>
            <a:ext cx="3732454" cy="62746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/>
              <a:t>GEES – competenties begeleiders van (topsport)studenten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34674" cy="96431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525" y="964316"/>
            <a:ext cx="7131716" cy="403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7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13206" y="107066"/>
            <a:ext cx="7066831" cy="857250"/>
          </a:xfrm>
        </p:spPr>
        <p:txBody>
          <a:bodyPr>
            <a:normAutofit/>
          </a:bodyPr>
          <a:lstStyle/>
          <a:p>
            <a:pPr algn="l"/>
            <a:r>
              <a:rPr lang="nl-NL" sz="2000" dirty="0"/>
              <a:t>GEES – </a:t>
            </a:r>
            <a:r>
              <a:rPr lang="nl-NL" sz="2000" dirty="0" smtClean="0"/>
              <a:t>belang </a:t>
            </a:r>
            <a:r>
              <a:rPr lang="nl-NL" sz="2000" dirty="0" err="1" smtClean="0"/>
              <a:t>vs</a:t>
            </a:r>
            <a:r>
              <a:rPr lang="nl-NL" sz="2000" dirty="0" smtClean="0"/>
              <a:t> beheersing competenties Mark </a:t>
            </a:r>
            <a:endParaRPr lang="nl-NL" sz="2000" dirty="0"/>
          </a:p>
        </p:txBody>
      </p:sp>
      <p:sp>
        <p:nvSpPr>
          <p:cNvPr id="17" name="Rechthoek 16"/>
          <p:cNvSpPr/>
          <p:nvPr/>
        </p:nvSpPr>
        <p:spPr>
          <a:xfrm rot="16200000">
            <a:off x="-1165185" y="2656901"/>
            <a:ext cx="3732454" cy="62746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/>
              <a:t>GEES – competenties van topsportstudenten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13206" cy="95361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2175" y="842905"/>
            <a:ext cx="6210300" cy="430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1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13206" y="107066"/>
            <a:ext cx="7066831" cy="857250"/>
          </a:xfrm>
        </p:spPr>
        <p:txBody>
          <a:bodyPr>
            <a:normAutofit/>
          </a:bodyPr>
          <a:lstStyle/>
          <a:p>
            <a:pPr algn="l"/>
            <a:r>
              <a:rPr lang="nl-NL" sz="2000" dirty="0"/>
              <a:t>GEES – </a:t>
            </a:r>
            <a:r>
              <a:rPr lang="nl-NL" sz="2000" dirty="0" smtClean="0"/>
              <a:t>belang </a:t>
            </a:r>
            <a:r>
              <a:rPr lang="nl-NL" sz="2000" dirty="0" err="1" smtClean="0"/>
              <a:t>vs</a:t>
            </a:r>
            <a:r>
              <a:rPr lang="nl-NL" sz="2000" dirty="0" smtClean="0"/>
              <a:t> beheersing competenties </a:t>
            </a:r>
            <a:r>
              <a:rPr lang="nl-NL" sz="2000" dirty="0" smtClean="0"/>
              <a:t>Dirma </a:t>
            </a:r>
            <a:endParaRPr lang="nl-NL" sz="2000" dirty="0"/>
          </a:p>
        </p:txBody>
      </p:sp>
      <p:sp>
        <p:nvSpPr>
          <p:cNvPr id="17" name="Rechthoek 16"/>
          <p:cNvSpPr/>
          <p:nvPr/>
        </p:nvSpPr>
        <p:spPr>
          <a:xfrm rot="16200000">
            <a:off x="-1165185" y="2656901"/>
            <a:ext cx="3732454" cy="62746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/>
              <a:t>GEES – competenties van topsportstudenten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13206" cy="95361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375" y="964316"/>
            <a:ext cx="5377026" cy="405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1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32782" y="1359091"/>
            <a:ext cx="6210886" cy="857250"/>
          </a:xfrm>
        </p:spPr>
        <p:txBody>
          <a:bodyPr>
            <a:normAutofit/>
          </a:bodyPr>
          <a:lstStyle/>
          <a:p>
            <a:pPr algn="ctr"/>
            <a:r>
              <a:rPr lang="nl-NL" sz="2000" dirty="0" smtClean="0"/>
              <a:t>Stelling 1</a:t>
            </a:r>
            <a:endParaRPr lang="nl-NL" sz="2000" dirty="0"/>
          </a:p>
        </p:txBody>
      </p:sp>
      <p:sp>
        <p:nvSpPr>
          <p:cNvPr id="17" name="Rechthoek 16"/>
          <p:cNvSpPr/>
          <p:nvPr/>
        </p:nvSpPr>
        <p:spPr>
          <a:xfrm rot="16200000">
            <a:off x="-1165185" y="2656901"/>
            <a:ext cx="3732454" cy="62746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 smtClean="0"/>
              <a:t>Stelling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idx="1"/>
          </p:nvPr>
        </p:nvSpPr>
        <p:spPr>
          <a:xfrm>
            <a:off x="1676400" y="1104408"/>
            <a:ext cx="7199586" cy="34505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nl-NL" dirty="0" smtClean="0"/>
          </a:p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endParaRPr lang="nl-NL" dirty="0" smtClean="0"/>
          </a:p>
          <a:p>
            <a:pPr marL="0" indent="0" algn="ctr">
              <a:buNone/>
            </a:pPr>
            <a:r>
              <a:rPr lang="nl-NL" dirty="0" smtClean="0"/>
              <a:t>Elke Fontys-opleiding dient open te staan voor het begeleiden van studenten met een duale carrière 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6172" cy="95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4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60917" y="1155109"/>
            <a:ext cx="6196819" cy="857250"/>
          </a:xfrm>
        </p:spPr>
        <p:txBody>
          <a:bodyPr>
            <a:normAutofit/>
          </a:bodyPr>
          <a:lstStyle/>
          <a:p>
            <a:pPr algn="ctr"/>
            <a:r>
              <a:rPr lang="nl-NL" sz="2000" dirty="0" smtClean="0"/>
              <a:t>Stelling 2</a:t>
            </a:r>
            <a:endParaRPr lang="nl-NL" sz="2000" dirty="0"/>
          </a:p>
        </p:txBody>
      </p:sp>
      <p:sp>
        <p:nvSpPr>
          <p:cNvPr id="17" name="Rechthoek 16"/>
          <p:cNvSpPr/>
          <p:nvPr/>
        </p:nvSpPr>
        <p:spPr>
          <a:xfrm rot="16200000">
            <a:off x="-1165185" y="2656901"/>
            <a:ext cx="3732454" cy="62746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 smtClean="0"/>
              <a:t>Stelling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idx="1"/>
          </p:nvPr>
        </p:nvSpPr>
        <p:spPr>
          <a:xfrm>
            <a:off x="1676400" y="1104408"/>
            <a:ext cx="7199586" cy="34505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nl-NL" dirty="0" smtClean="0"/>
          </a:p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r>
              <a:rPr lang="nl-NL" dirty="0" smtClean="0"/>
              <a:t>Een student met een duale carrière hoeft bij aanvang van een studie de competenties, die nodig zijn om beide carrières te combineren, nog niet te beheersen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6172" cy="95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8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60917" y="1155109"/>
            <a:ext cx="6196819" cy="857250"/>
          </a:xfrm>
        </p:spPr>
        <p:txBody>
          <a:bodyPr>
            <a:normAutofit/>
          </a:bodyPr>
          <a:lstStyle/>
          <a:p>
            <a:pPr algn="ctr"/>
            <a:r>
              <a:rPr lang="nl-NL" sz="2000" dirty="0" smtClean="0"/>
              <a:t>Stelling </a:t>
            </a:r>
            <a:r>
              <a:rPr lang="nl-NL" sz="2000" dirty="0" smtClean="0"/>
              <a:t>3</a:t>
            </a:r>
            <a:endParaRPr lang="nl-NL" sz="2000" dirty="0"/>
          </a:p>
        </p:txBody>
      </p:sp>
      <p:sp>
        <p:nvSpPr>
          <p:cNvPr id="17" name="Rechthoek 16"/>
          <p:cNvSpPr/>
          <p:nvPr/>
        </p:nvSpPr>
        <p:spPr>
          <a:xfrm rot="16200000">
            <a:off x="-1165185" y="2656901"/>
            <a:ext cx="3732454" cy="62746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 smtClean="0"/>
              <a:t>Stelling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idx="1"/>
          </p:nvPr>
        </p:nvSpPr>
        <p:spPr>
          <a:xfrm>
            <a:off x="1676400" y="1147676"/>
            <a:ext cx="7199586" cy="34505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nl-NL" dirty="0" smtClean="0"/>
          </a:p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r>
              <a:rPr lang="nl-NL" dirty="0" smtClean="0"/>
              <a:t>De begeleider van een </a:t>
            </a:r>
            <a:r>
              <a:rPr lang="nl-NL" dirty="0" smtClean="0"/>
              <a:t>student met een duale carrière </a:t>
            </a:r>
            <a:r>
              <a:rPr lang="nl-NL" dirty="0" smtClean="0"/>
              <a:t>dient wel alle competenties te beheersen, </a:t>
            </a:r>
            <a:r>
              <a:rPr lang="nl-NL" dirty="0" smtClean="0"/>
              <a:t>die nodig zijn </a:t>
            </a:r>
            <a:r>
              <a:rPr lang="nl-NL" dirty="0" smtClean="0"/>
              <a:t>voor het begeleiden van een student </a:t>
            </a:r>
            <a:r>
              <a:rPr lang="nl-NL" dirty="0" smtClean="0"/>
              <a:t>met een duale </a:t>
            </a:r>
            <a:r>
              <a:rPr lang="nl-NL" dirty="0" smtClean="0"/>
              <a:t>carrière</a:t>
            </a:r>
            <a:endParaRPr lang="nl-NL" dirty="0" smtClean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6172" cy="95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7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6172" y="107066"/>
            <a:ext cx="7073865" cy="857250"/>
          </a:xfrm>
        </p:spPr>
        <p:txBody>
          <a:bodyPr>
            <a:normAutofit/>
          </a:bodyPr>
          <a:lstStyle/>
          <a:p>
            <a:pPr algn="l"/>
            <a:r>
              <a:rPr lang="nl-NL" sz="2000" dirty="0" smtClean="0"/>
              <a:t>Take home </a:t>
            </a:r>
            <a:r>
              <a:rPr lang="nl-NL" sz="2000" dirty="0" err="1" smtClean="0"/>
              <a:t>message</a:t>
            </a:r>
            <a:endParaRPr lang="nl-NL" sz="2000" dirty="0"/>
          </a:p>
        </p:txBody>
      </p:sp>
      <p:sp>
        <p:nvSpPr>
          <p:cNvPr id="17" name="Rechthoek 16"/>
          <p:cNvSpPr/>
          <p:nvPr/>
        </p:nvSpPr>
        <p:spPr>
          <a:xfrm rot="16200000">
            <a:off x="-1165185" y="2656901"/>
            <a:ext cx="3732454" cy="62746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 smtClean="0"/>
              <a:t>Doel &amp; inhoud workshop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idx="1"/>
          </p:nvPr>
        </p:nvSpPr>
        <p:spPr>
          <a:xfrm>
            <a:off x="1676400" y="1172954"/>
            <a:ext cx="7199586" cy="3382007"/>
          </a:xfrm>
        </p:spPr>
        <p:txBody>
          <a:bodyPr>
            <a:norm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nl-NL" dirty="0" smtClean="0"/>
              <a:t>De ervaring is dat duale-carrièrestudenten relatief vaak veerkracht en zelfsturing tonen. </a:t>
            </a:r>
            <a:endParaRPr lang="nl-NL" dirty="0"/>
          </a:p>
          <a:p>
            <a:pPr marL="457200" indent="-457200" algn="l">
              <a:buFont typeface="+mj-lt"/>
              <a:buAutoNum type="arabicPeriod"/>
            </a:pPr>
            <a:r>
              <a:rPr lang="nl-NL" dirty="0" smtClean="0"/>
              <a:t>Een duale-carrièrestudent kan v</a:t>
            </a:r>
            <a:r>
              <a:rPr lang="nl-NL" dirty="0" smtClean="0"/>
              <a:t>eerkracht </a:t>
            </a:r>
            <a:r>
              <a:rPr lang="nl-NL" dirty="0" smtClean="0"/>
              <a:t>en zelfsturing </a:t>
            </a:r>
            <a:r>
              <a:rPr lang="nl-NL" dirty="0" smtClean="0"/>
              <a:t>laten zien in de ene competentiefactor, terwijl het in de andere competentiefactor (nog) ontbreekt.</a:t>
            </a:r>
          </a:p>
          <a:p>
            <a:pPr marL="457200" indent="-457200" algn="l">
              <a:buFont typeface="+mj-lt"/>
              <a:buAutoNum type="arabicPeriod"/>
            </a:pPr>
            <a:r>
              <a:rPr lang="nl-NL" dirty="0" smtClean="0"/>
              <a:t>De begeleider van een duale-carrièrestudent moet eigenlijk een jongleur zijn.</a:t>
            </a:r>
            <a:endParaRPr lang="nl-NL" dirty="0" smtClean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6172" cy="95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7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/>
          <p:cNvSpPr/>
          <p:nvPr/>
        </p:nvSpPr>
        <p:spPr>
          <a:xfrm rot="16200000">
            <a:off x="-1165185" y="2656901"/>
            <a:ext cx="3732454" cy="62746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 smtClean="0"/>
              <a:t>Voor meer informatie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idx="1"/>
          </p:nvPr>
        </p:nvSpPr>
        <p:spPr>
          <a:xfrm>
            <a:off x="1676400" y="2268071"/>
            <a:ext cx="7199586" cy="2286890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nl-NL" sz="2000" dirty="0" smtClean="0"/>
              <a:t>Voor meer informatie:</a:t>
            </a:r>
          </a:p>
          <a:p>
            <a:pPr marL="0" indent="0" algn="l">
              <a:buNone/>
            </a:pPr>
            <a:endParaRPr lang="nl-NL" sz="2000" dirty="0"/>
          </a:p>
          <a:p>
            <a:pPr marL="0" indent="0" algn="l">
              <a:buNone/>
            </a:pPr>
            <a:r>
              <a:rPr lang="nl-NL" sz="2000" dirty="0" smtClean="0"/>
              <a:t>Topsport &amp; Studie </a:t>
            </a:r>
            <a:r>
              <a:rPr lang="nl-NL" sz="2000" dirty="0"/>
              <a:t>bij </a:t>
            </a:r>
            <a:r>
              <a:rPr lang="nl-NL" sz="2000" dirty="0" smtClean="0"/>
              <a:t>Fontys (</a:t>
            </a:r>
            <a:r>
              <a:rPr lang="nl-NL" sz="2000" dirty="0" err="1" smtClean="0"/>
              <a:t>FontysHelpt</a:t>
            </a:r>
            <a:r>
              <a:rPr lang="nl-NL" sz="2000" dirty="0" smtClean="0"/>
              <a:t>): </a:t>
            </a:r>
            <a:r>
              <a:rPr lang="nl-NL" sz="2000" dirty="0">
                <a:hlinkClick r:id="rId2"/>
              </a:rPr>
              <a:t>https://</a:t>
            </a:r>
            <a:r>
              <a:rPr lang="nl-NL" sz="2000" dirty="0" smtClean="0">
                <a:hlinkClick r:id="rId2"/>
              </a:rPr>
              <a:t>fontys.nl/fontyshelpt/Bijzondere-omstandigheden/Topsport-Studie-1.htm</a:t>
            </a:r>
            <a:r>
              <a:rPr lang="nl-NL" sz="2000" dirty="0" smtClean="0"/>
              <a:t> </a:t>
            </a:r>
          </a:p>
          <a:p>
            <a:pPr marL="0" indent="0" algn="l">
              <a:buNone/>
            </a:pPr>
            <a:endParaRPr lang="nl-NL" sz="2000" dirty="0"/>
          </a:p>
          <a:p>
            <a:pPr marL="0" indent="0" algn="l">
              <a:buNone/>
            </a:pPr>
            <a:r>
              <a:rPr lang="nl-NL" sz="2000" dirty="0" smtClean="0"/>
              <a:t>Dirma Eisenga: </a:t>
            </a:r>
            <a:r>
              <a:rPr lang="nl-NL" sz="2000" dirty="0" smtClean="0">
                <a:hlinkClick r:id="rId3"/>
              </a:rPr>
              <a:t>topsportbeleid@fontys.nl</a:t>
            </a:r>
            <a:r>
              <a:rPr lang="nl-NL" sz="2000" dirty="0" smtClean="0"/>
              <a:t> 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Dank voor jullie aandacht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0240" cy="957120"/>
          </a:xfrm>
          <a:prstGeom prst="rect">
            <a:avLst/>
          </a:prstGeom>
        </p:spPr>
      </p:pic>
      <p:pic>
        <p:nvPicPr>
          <p:cNvPr id="6" name="Picture 8" descr="Afbeeldingsresultaat voor instagr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735" y="2789660"/>
            <a:ext cx="927403" cy="92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/>
        </p:nvSpPr>
        <p:spPr>
          <a:xfrm>
            <a:off x="7394040" y="3713372"/>
            <a:ext cx="1720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/>
              <a:t>Fontys_topsport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0745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34678" y="107066"/>
            <a:ext cx="7045359" cy="857250"/>
          </a:xfrm>
        </p:spPr>
        <p:txBody>
          <a:bodyPr>
            <a:normAutofit/>
          </a:bodyPr>
          <a:lstStyle/>
          <a:p>
            <a:pPr algn="l"/>
            <a:r>
              <a:rPr lang="nl-NL" sz="2000" dirty="0" smtClean="0"/>
              <a:t>Doel &amp; inhoud workshop</a:t>
            </a:r>
            <a:endParaRPr lang="nl-NL" sz="2000" dirty="0"/>
          </a:p>
        </p:txBody>
      </p:sp>
      <p:sp>
        <p:nvSpPr>
          <p:cNvPr id="17" name="Rechthoek 16"/>
          <p:cNvSpPr/>
          <p:nvPr/>
        </p:nvSpPr>
        <p:spPr>
          <a:xfrm rot="16200000">
            <a:off x="-1165185" y="2656901"/>
            <a:ext cx="3732454" cy="62746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 smtClean="0"/>
              <a:t>Doel &amp; inhoud workshop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idx="1"/>
          </p:nvPr>
        </p:nvSpPr>
        <p:spPr>
          <a:xfrm>
            <a:off x="1676400" y="964316"/>
            <a:ext cx="7199586" cy="3382007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nl-NL" dirty="0" smtClean="0"/>
              <a:t>Doel: inkijkje in de competenties die bijdragen aan veerkracht en zelfsturing bij studenten met een duale carrière, als ook in de competenties van studentcoaches die hen daarbij begeleiden.</a:t>
            </a:r>
            <a:endParaRPr lang="nl-NL" sz="2000" dirty="0" smtClean="0"/>
          </a:p>
        </p:txBody>
      </p:sp>
      <p:sp>
        <p:nvSpPr>
          <p:cNvPr id="7" name="Afgeronde rechthoek 6"/>
          <p:cNvSpPr/>
          <p:nvPr/>
        </p:nvSpPr>
        <p:spPr>
          <a:xfrm>
            <a:off x="4418534" y="2582701"/>
            <a:ext cx="4261232" cy="239790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271" y="2713996"/>
            <a:ext cx="3829048" cy="218623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34678" cy="96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9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50724" y="107066"/>
            <a:ext cx="7029313" cy="857250"/>
          </a:xfrm>
        </p:spPr>
        <p:txBody>
          <a:bodyPr>
            <a:normAutofit/>
          </a:bodyPr>
          <a:lstStyle/>
          <a:p>
            <a:pPr algn="l"/>
            <a:r>
              <a:rPr lang="nl-NL" sz="2000" dirty="0" smtClean="0"/>
              <a:t>Gold in </a:t>
            </a:r>
            <a:r>
              <a:rPr lang="nl-NL" sz="2000" dirty="0" err="1" smtClean="0"/>
              <a:t>Education</a:t>
            </a:r>
            <a:r>
              <a:rPr lang="nl-NL" sz="2000" dirty="0" smtClean="0"/>
              <a:t> </a:t>
            </a:r>
            <a:r>
              <a:rPr lang="nl-NL" sz="2000" dirty="0" err="1" smtClean="0"/>
              <a:t>and</a:t>
            </a:r>
            <a:r>
              <a:rPr lang="nl-NL" sz="2000" dirty="0" smtClean="0"/>
              <a:t> Elite Sport (GEES)</a:t>
            </a:r>
            <a:endParaRPr lang="nl-NL" sz="2000" dirty="0"/>
          </a:p>
        </p:txBody>
      </p:sp>
      <p:sp>
        <p:nvSpPr>
          <p:cNvPr id="17" name="Rechthoek 16"/>
          <p:cNvSpPr/>
          <p:nvPr/>
        </p:nvSpPr>
        <p:spPr>
          <a:xfrm rot="16200000">
            <a:off x="-1165185" y="2656901"/>
            <a:ext cx="3732454" cy="62746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/>
              <a:t>GEES – competenties van topsportstudenten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654" y="964316"/>
            <a:ext cx="7197158" cy="387914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98"/>
            <a:ext cx="1950724" cy="97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9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6172" y="107066"/>
            <a:ext cx="7073865" cy="857250"/>
          </a:xfrm>
        </p:spPr>
        <p:txBody>
          <a:bodyPr>
            <a:normAutofit/>
          </a:bodyPr>
          <a:lstStyle/>
          <a:p>
            <a:pPr algn="l"/>
            <a:r>
              <a:rPr lang="nl-NL" sz="2000" dirty="0" smtClean="0"/>
              <a:t>GEES – Competenties van (topsport)studenten</a:t>
            </a:r>
            <a:endParaRPr lang="nl-NL" sz="2000" dirty="0"/>
          </a:p>
        </p:txBody>
      </p:sp>
      <p:sp>
        <p:nvSpPr>
          <p:cNvPr id="17" name="Rechthoek 16"/>
          <p:cNvSpPr/>
          <p:nvPr/>
        </p:nvSpPr>
        <p:spPr>
          <a:xfrm rot="16200000">
            <a:off x="-1165185" y="2656901"/>
            <a:ext cx="3732454" cy="62746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/>
              <a:t>GEES – competenties van (topsport)studenten</a:t>
            </a:r>
          </a:p>
        </p:txBody>
      </p:sp>
      <p:pic>
        <p:nvPicPr>
          <p:cNvPr id="5" name="Afbeelding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702" y="950108"/>
            <a:ext cx="6858000" cy="4193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6172" cy="95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1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6172" y="107066"/>
            <a:ext cx="7073865" cy="857250"/>
          </a:xfrm>
        </p:spPr>
        <p:txBody>
          <a:bodyPr>
            <a:normAutofit/>
          </a:bodyPr>
          <a:lstStyle/>
          <a:p>
            <a:pPr algn="l"/>
            <a:r>
              <a:rPr lang="nl-NL" sz="2000" dirty="0" smtClean="0"/>
              <a:t>GEES – Competenties van </a:t>
            </a:r>
            <a:r>
              <a:rPr lang="nl-NL" sz="2000" dirty="0" smtClean="0"/>
              <a:t>begeleiders van (topsport)studenten</a:t>
            </a:r>
            <a:endParaRPr lang="nl-NL" sz="2000" dirty="0"/>
          </a:p>
        </p:txBody>
      </p:sp>
      <p:sp>
        <p:nvSpPr>
          <p:cNvPr id="17" name="Rechthoek 16"/>
          <p:cNvSpPr/>
          <p:nvPr/>
        </p:nvSpPr>
        <p:spPr>
          <a:xfrm rot="16200000">
            <a:off x="-1165185" y="2656901"/>
            <a:ext cx="3732454" cy="62746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/>
              <a:t>GEES – competenties </a:t>
            </a:r>
            <a:r>
              <a:rPr lang="nl-NL" sz="1400" dirty="0" smtClean="0"/>
              <a:t>van begeleiders van </a:t>
            </a:r>
            <a:r>
              <a:rPr lang="nl-NL" sz="1400" dirty="0" smtClean="0"/>
              <a:t>(topsport)studenten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6172" cy="95010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125" y="1028440"/>
            <a:ext cx="7086599" cy="411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1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34678" y="107066"/>
            <a:ext cx="7045359" cy="857250"/>
          </a:xfrm>
        </p:spPr>
        <p:txBody>
          <a:bodyPr>
            <a:normAutofit/>
          </a:bodyPr>
          <a:lstStyle/>
          <a:p>
            <a:pPr algn="l"/>
            <a:r>
              <a:rPr lang="nl-NL" sz="2000" dirty="0" smtClean="0"/>
              <a:t>Voorbeeld Thom </a:t>
            </a:r>
            <a:r>
              <a:rPr lang="nl-NL" sz="2000" dirty="0" err="1" smtClean="0"/>
              <a:t>Kuus</a:t>
            </a:r>
            <a:r>
              <a:rPr lang="nl-NL" sz="2000" dirty="0" smtClean="0"/>
              <a:t>: topsporter én blind</a:t>
            </a:r>
            <a:endParaRPr lang="nl-NL" sz="2000" dirty="0"/>
          </a:p>
        </p:txBody>
      </p:sp>
      <p:sp>
        <p:nvSpPr>
          <p:cNvPr id="17" name="Rechthoek 16"/>
          <p:cNvSpPr/>
          <p:nvPr/>
        </p:nvSpPr>
        <p:spPr>
          <a:xfrm rot="16200000">
            <a:off x="-1165185" y="2656901"/>
            <a:ext cx="3732454" cy="62746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 smtClean="0"/>
              <a:t>Voorbeeld Thom </a:t>
            </a:r>
            <a:r>
              <a:rPr lang="nl-NL" sz="1600" dirty="0" err="1" smtClean="0"/>
              <a:t>Kuus</a:t>
            </a:r>
            <a:endParaRPr lang="nl-NL" sz="1600" dirty="0" smtClean="0"/>
          </a:p>
        </p:txBody>
      </p:sp>
      <p:pic>
        <p:nvPicPr>
          <p:cNvPr id="3" name="Tijdelijke aanduiding voor inhoud 2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613" y="1188696"/>
            <a:ext cx="6014154" cy="3382962"/>
          </a:xfr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34678" cy="96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2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50725" y="107066"/>
            <a:ext cx="7029312" cy="857250"/>
          </a:xfrm>
        </p:spPr>
        <p:txBody>
          <a:bodyPr>
            <a:normAutofit/>
          </a:bodyPr>
          <a:lstStyle/>
          <a:p>
            <a:pPr algn="l"/>
            <a:r>
              <a:rPr lang="nl-NL" sz="2000" dirty="0" smtClean="0"/>
              <a:t>Ervaringen Mark Lemmen, SLB-er Thom </a:t>
            </a:r>
            <a:r>
              <a:rPr lang="nl-NL" sz="2000" dirty="0" err="1" smtClean="0"/>
              <a:t>Kuus</a:t>
            </a:r>
            <a:endParaRPr lang="nl-NL" sz="2000" dirty="0"/>
          </a:p>
        </p:txBody>
      </p:sp>
      <p:sp>
        <p:nvSpPr>
          <p:cNvPr id="17" name="Rechthoek 16"/>
          <p:cNvSpPr/>
          <p:nvPr/>
        </p:nvSpPr>
        <p:spPr>
          <a:xfrm rot="16200000">
            <a:off x="-1165185" y="2656901"/>
            <a:ext cx="3732454" cy="62746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 smtClean="0"/>
              <a:t>Ervaringen 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idx="1"/>
          </p:nvPr>
        </p:nvSpPr>
        <p:spPr>
          <a:xfrm>
            <a:off x="1624897" y="1119155"/>
            <a:ext cx="7199586" cy="3382007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nl-NL" dirty="0" smtClean="0"/>
              <a:t>Wat zijn de ervaringen die Mark heeft opgedaan in de begeleiding van Thom?</a:t>
            </a:r>
          </a:p>
          <a:p>
            <a:pPr algn="l"/>
            <a:r>
              <a:rPr lang="nl-NL" sz="2000" dirty="0" smtClean="0"/>
              <a:t>Wat werk wel, wat werkt niet?</a:t>
            </a:r>
          </a:p>
          <a:p>
            <a:pPr algn="l"/>
            <a:r>
              <a:rPr lang="nl-NL" sz="2000" dirty="0" smtClean="0"/>
              <a:t>Wat maakt Thom succesvol in zijn duale carrière? Welke competenties?</a:t>
            </a:r>
          </a:p>
          <a:p>
            <a:pPr algn="l"/>
            <a:r>
              <a:rPr lang="nl-NL" sz="2000" dirty="0" smtClean="0"/>
              <a:t>Wat vraagt het van Mark om Thom te begeleiden? Welke competenties?</a:t>
            </a:r>
          </a:p>
          <a:p>
            <a:pPr algn="l"/>
            <a:r>
              <a:rPr lang="nl-NL" sz="2000" dirty="0" smtClean="0"/>
              <a:t>Welke ‘</a:t>
            </a:r>
            <a:r>
              <a:rPr lang="nl-NL" sz="2000" dirty="0" err="1" smtClean="0"/>
              <a:t>lessons</a:t>
            </a:r>
            <a:r>
              <a:rPr lang="nl-NL" sz="2000" dirty="0" smtClean="0"/>
              <a:t> </a:t>
            </a:r>
            <a:r>
              <a:rPr lang="nl-NL" sz="2000" dirty="0" err="1" smtClean="0"/>
              <a:t>learned</a:t>
            </a:r>
            <a:r>
              <a:rPr lang="nl-NL" sz="2000" dirty="0" smtClean="0"/>
              <a:t>’ wil Mark meegeven aan andere docenten en/ of studentcoaches? 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997"/>
            <a:ext cx="1950724" cy="97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4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34678" y="107066"/>
            <a:ext cx="7045359" cy="857250"/>
          </a:xfrm>
        </p:spPr>
        <p:txBody>
          <a:bodyPr>
            <a:normAutofit/>
          </a:bodyPr>
          <a:lstStyle/>
          <a:p>
            <a:pPr algn="l"/>
            <a:r>
              <a:rPr lang="nl-NL" sz="2000" dirty="0" smtClean="0"/>
              <a:t>Gold in </a:t>
            </a:r>
            <a:r>
              <a:rPr lang="nl-NL" sz="2000" dirty="0" err="1" smtClean="0"/>
              <a:t>Education</a:t>
            </a:r>
            <a:r>
              <a:rPr lang="nl-NL" sz="2000" dirty="0" smtClean="0"/>
              <a:t> </a:t>
            </a:r>
            <a:r>
              <a:rPr lang="nl-NL" sz="2000" dirty="0" err="1" smtClean="0"/>
              <a:t>and</a:t>
            </a:r>
            <a:r>
              <a:rPr lang="nl-NL" sz="2000" dirty="0" smtClean="0"/>
              <a:t> Elite Sport (GEES)</a:t>
            </a:r>
            <a:endParaRPr lang="nl-NL" sz="2000" dirty="0"/>
          </a:p>
        </p:txBody>
      </p:sp>
      <p:sp>
        <p:nvSpPr>
          <p:cNvPr id="17" name="Rechthoek 16"/>
          <p:cNvSpPr/>
          <p:nvPr/>
        </p:nvSpPr>
        <p:spPr>
          <a:xfrm rot="16200000">
            <a:off x="-1165185" y="2656901"/>
            <a:ext cx="3732454" cy="62746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/>
              <a:t>GEES – competenties van topsportstudenten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597" y="964316"/>
            <a:ext cx="6842924" cy="4030568"/>
          </a:xfrm>
          <a:prstGeom prst="rect">
            <a:avLst/>
          </a:prstGeom>
        </p:spPr>
      </p:pic>
      <p:sp>
        <p:nvSpPr>
          <p:cNvPr id="4" name="Ovaal 3"/>
          <p:cNvSpPr/>
          <p:nvPr/>
        </p:nvSpPr>
        <p:spPr>
          <a:xfrm>
            <a:off x="4881282" y="1324535"/>
            <a:ext cx="1243853" cy="31802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34678" cy="96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89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34678" y="107066"/>
            <a:ext cx="7045359" cy="857250"/>
          </a:xfrm>
        </p:spPr>
        <p:txBody>
          <a:bodyPr>
            <a:normAutofit/>
          </a:bodyPr>
          <a:lstStyle/>
          <a:p>
            <a:pPr algn="l"/>
            <a:r>
              <a:rPr lang="nl-NL" sz="2000" dirty="0" smtClean="0"/>
              <a:t>GEES – Competenties van (topsport)studenten</a:t>
            </a:r>
            <a:endParaRPr lang="nl-NL" sz="2000" dirty="0"/>
          </a:p>
        </p:txBody>
      </p:sp>
      <p:sp>
        <p:nvSpPr>
          <p:cNvPr id="17" name="Rechthoek 16"/>
          <p:cNvSpPr/>
          <p:nvPr/>
        </p:nvSpPr>
        <p:spPr>
          <a:xfrm rot="16200000">
            <a:off x="-1165185" y="2656901"/>
            <a:ext cx="3732454" cy="62746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/>
              <a:t>GEES – competenties van (topsport)studenten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502" y="964316"/>
            <a:ext cx="7000740" cy="394388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34678" cy="96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58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34674" y="107066"/>
            <a:ext cx="7045363" cy="857250"/>
          </a:xfrm>
        </p:spPr>
        <p:txBody>
          <a:bodyPr>
            <a:normAutofit/>
          </a:bodyPr>
          <a:lstStyle/>
          <a:p>
            <a:pPr algn="l"/>
            <a:r>
              <a:rPr lang="nl-NL" sz="2000" dirty="0"/>
              <a:t>GEES – </a:t>
            </a:r>
            <a:r>
              <a:rPr lang="nl-NL" sz="2000" dirty="0" smtClean="0"/>
              <a:t>belang </a:t>
            </a:r>
            <a:r>
              <a:rPr lang="nl-NL" sz="2000" dirty="0" err="1" smtClean="0"/>
              <a:t>vs</a:t>
            </a:r>
            <a:r>
              <a:rPr lang="nl-NL" sz="2000" dirty="0" smtClean="0"/>
              <a:t> beheersing competenties </a:t>
            </a:r>
            <a:r>
              <a:rPr lang="nl-NL" sz="2000" dirty="0"/>
              <a:t>van (topsport)studenten</a:t>
            </a:r>
          </a:p>
        </p:txBody>
      </p:sp>
      <p:sp>
        <p:nvSpPr>
          <p:cNvPr id="17" name="Rechthoek 16"/>
          <p:cNvSpPr/>
          <p:nvPr/>
        </p:nvSpPr>
        <p:spPr>
          <a:xfrm rot="16200000">
            <a:off x="-1165185" y="2656901"/>
            <a:ext cx="3732454" cy="62746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/>
              <a:t>GEES – competenties van (topsport)studenten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343" y="964315"/>
            <a:ext cx="7009027" cy="395558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34674" cy="96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82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6172" y="107066"/>
            <a:ext cx="7073865" cy="857250"/>
          </a:xfrm>
        </p:spPr>
        <p:txBody>
          <a:bodyPr>
            <a:normAutofit/>
          </a:bodyPr>
          <a:lstStyle/>
          <a:p>
            <a:pPr algn="l"/>
            <a:r>
              <a:rPr lang="nl-NL" sz="2000" dirty="0" smtClean="0"/>
              <a:t>Gold in </a:t>
            </a:r>
            <a:r>
              <a:rPr lang="nl-NL" sz="2000" dirty="0" err="1" smtClean="0"/>
              <a:t>Education</a:t>
            </a:r>
            <a:r>
              <a:rPr lang="nl-NL" sz="2000" dirty="0" smtClean="0"/>
              <a:t> </a:t>
            </a:r>
            <a:r>
              <a:rPr lang="nl-NL" sz="2000" dirty="0" err="1" smtClean="0"/>
              <a:t>and</a:t>
            </a:r>
            <a:r>
              <a:rPr lang="nl-NL" sz="2000" dirty="0" smtClean="0"/>
              <a:t> Elite Sport (GEES)</a:t>
            </a:r>
            <a:endParaRPr lang="nl-NL" sz="2000" dirty="0"/>
          </a:p>
        </p:txBody>
      </p:sp>
      <p:sp>
        <p:nvSpPr>
          <p:cNvPr id="17" name="Rechthoek 16"/>
          <p:cNvSpPr/>
          <p:nvPr/>
        </p:nvSpPr>
        <p:spPr>
          <a:xfrm rot="16200000">
            <a:off x="-1165185" y="2656901"/>
            <a:ext cx="3732454" cy="62746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/>
              <a:t>GEES – competenties van topsportstudenten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954" y="699247"/>
            <a:ext cx="7245133" cy="435376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6172" cy="95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2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13206" y="107066"/>
            <a:ext cx="7066831" cy="857250"/>
          </a:xfrm>
        </p:spPr>
        <p:txBody>
          <a:bodyPr>
            <a:normAutofit/>
          </a:bodyPr>
          <a:lstStyle/>
          <a:p>
            <a:pPr algn="l"/>
            <a:r>
              <a:rPr lang="nl-NL" sz="2000" dirty="0"/>
              <a:t>GEES – </a:t>
            </a:r>
            <a:r>
              <a:rPr lang="nl-NL" sz="2000" dirty="0" smtClean="0"/>
              <a:t>belang </a:t>
            </a:r>
            <a:r>
              <a:rPr lang="nl-NL" sz="2000" dirty="0" err="1" smtClean="0"/>
              <a:t>vs</a:t>
            </a:r>
            <a:r>
              <a:rPr lang="nl-NL" sz="2000" dirty="0" smtClean="0"/>
              <a:t> beheersing competenties Thom </a:t>
            </a:r>
            <a:endParaRPr lang="nl-NL" sz="2000" dirty="0"/>
          </a:p>
        </p:txBody>
      </p:sp>
      <p:sp>
        <p:nvSpPr>
          <p:cNvPr id="17" name="Rechthoek 16"/>
          <p:cNvSpPr/>
          <p:nvPr/>
        </p:nvSpPr>
        <p:spPr>
          <a:xfrm rot="16200000">
            <a:off x="-1165185" y="2656901"/>
            <a:ext cx="3732454" cy="62746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/>
              <a:t>GEES – competenties van topsportstudenten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13206" cy="95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0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5F486CF9A84E4B83A1D382449A9E59" ma:contentTypeVersion="11" ma:contentTypeDescription="Een nieuw document maken." ma:contentTypeScope="" ma:versionID="9f69f64737512c62647257dcc415e01f">
  <xsd:schema xmlns:xsd="http://www.w3.org/2001/XMLSchema" xmlns:xs="http://www.w3.org/2001/XMLSchema" xmlns:p="http://schemas.microsoft.com/office/2006/metadata/properties" xmlns:ns3="4dfc51d9-fd9a-4c2e-9b35-2a6b8dbf690b" xmlns:ns4="305d9c35-e4e7-46dc-b696-2e0d98cbe4ff" targetNamespace="http://schemas.microsoft.com/office/2006/metadata/properties" ma:root="true" ma:fieldsID="f6393b3a933bfe2adfd9ad5b2689c43f" ns3:_="" ns4:_="">
    <xsd:import namespace="4dfc51d9-fd9a-4c2e-9b35-2a6b8dbf690b"/>
    <xsd:import namespace="305d9c35-e4e7-46dc-b696-2e0d98cbe4f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fc51d9-fd9a-4c2e-9b35-2a6b8dbf69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5d9c35-e4e7-46dc-b696-2e0d98cbe4f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5D886BC-EC41-47FF-8D02-D6D6D911937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64F8E34-C6EC-4169-BE57-C6A14E5047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fc51d9-fd9a-4c2e-9b35-2a6b8dbf690b"/>
    <ds:schemaRef ds:uri="305d9c35-e4e7-46dc-b696-2e0d98cbe4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3538B9C-7932-4B68-9996-9633E94EC94B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305d9c35-e4e7-46dc-b696-2e0d98cbe4ff"/>
    <ds:schemaRef ds:uri="http://purl.org/dc/elements/1.1/"/>
    <ds:schemaRef ds:uri="http://schemas.microsoft.com/office/2006/metadata/properties"/>
    <ds:schemaRef ds:uri="4dfc51d9-fd9a-4c2e-9b35-2a6b8dbf690b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PPT_Fontys_NL_universeel</Template>
  <TotalTime>0</TotalTime>
  <Words>795</Words>
  <Application>Microsoft Office PowerPoint</Application>
  <PresentationFormat>Diavoorstelling (16:9)</PresentationFormat>
  <Paragraphs>127</Paragraphs>
  <Slides>22</Slides>
  <Notes>15</Notes>
  <HiddenSlides>2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5" baseType="lpstr">
      <vt:lpstr>Arial</vt:lpstr>
      <vt:lpstr>Calibri</vt:lpstr>
      <vt:lpstr>Aangepast ontwerp</vt:lpstr>
      <vt:lpstr>Topsport Fontys Hogescholen  Workshop Veerkracht en Zelfsturing van studenten met een Duale Carrière   Academy Studiesucces 6 december 2019 Mark Lemmen &amp; Dirma Eisenga </vt:lpstr>
      <vt:lpstr>Doel &amp; inhoud workshop</vt:lpstr>
      <vt:lpstr>Voorbeeld Thom Kuus: topsporter én blind</vt:lpstr>
      <vt:lpstr>Ervaringen Mark Lemmen, SLB-er Thom Kuus</vt:lpstr>
      <vt:lpstr>Gold in Education and Elite Sport (GEES)</vt:lpstr>
      <vt:lpstr>GEES – Competenties van (topsport)studenten</vt:lpstr>
      <vt:lpstr>GEES – belang vs beheersing competenties van (topsport)studenten</vt:lpstr>
      <vt:lpstr>Gold in Education and Elite Sport (GEES)</vt:lpstr>
      <vt:lpstr>GEES – belang vs beheersing competenties Thom </vt:lpstr>
      <vt:lpstr>GEES – Competenties van begeleiders van (topsport)studenten</vt:lpstr>
      <vt:lpstr>GEES –competenties begeleiders van (topsport)studenten</vt:lpstr>
      <vt:lpstr>GEES – belang vs beheersing competenties begeleiders van (topsport)studenten</vt:lpstr>
      <vt:lpstr>GEES – belang vs beheersing competenties Mark </vt:lpstr>
      <vt:lpstr>GEES – belang vs beheersing competenties Dirma </vt:lpstr>
      <vt:lpstr>Stelling 1</vt:lpstr>
      <vt:lpstr>Stelling 2</vt:lpstr>
      <vt:lpstr>Stelling 3</vt:lpstr>
      <vt:lpstr>Take home message</vt:lpstr>
      <vt:lpstr>Dank voor jullie aandacht</vt:lpstr>
      <vt:lpstr>Gold in Education and Elite Sport (GEES)</vt:lpstr>
      <vt:lpstr>GEES – Competenties van (topsport)studenten</vt:lpstr>
      <vt:lpstr>GEES – Competenties van begeleiders van (topsport)studenten</vt:lpstr>
    </vt:vector>
  </TitlesOfParts>
  <Company>Fontys Hogescholen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Eisenga,Dirma D.M.</dc:creator>
  <cp:lastModifiedBy>Eisenga,Dirma D.M.</cp:lastModifiedBy>
  <cp:revision>133</cp:revision>
  <cp:lastPrinted>2014-08-19T14:33:34Z</cp:lastPrinted>
  <dcterms:created xsi:type="dcterms:W3CDTF">2018-11-14T09:14:03Z</dcterms:created>
  <dcterms:modified xsi:type="dcterms:W3CDTF">2019-12-05T14:18:47Z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0x010100C95F486CF9A84E4B83A1D382449A9E59</vt:lpwstr>
  </property>
</Properties>
</file>