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21"/>
  </p:notesMasterIdLst>
  <p:handoutMasterIdLst>
    <p:handoutMasterId r:id="rId22"/>
  </p:handoutMasterIdLst>
  <p:sldIdLst>
    <p:sldId id="293" r:id="rId5"/>
    <p:sldId id="315" r:id="rId6"/>
    <p:sldId id="319" r:id="rId7"/>
    <p:sldId id="305" r:id="rId8"/>
    <p:sldId id="320" r:id="rId9"/>
    <p:sldId id="261" r:id="rId10"/>
    <p:sldId id="307" r:id="rId11"/>
    <p:sldId id="311" r:id="rId12"/>
    <p:sldId id="314" r:id="rId13"/>
    <p:sldId id="298" r:id="rId14"/>
    <p:sldId id="297" r:id="rId15"/>
    <p:sldId id="309" r:id="rId16"/>
    <p:sldId id="313" r:id="rId17"/>
    <p:sldId id="317" r:id="rId18"/>
    <p:sldId id="318" r:id="rId19"/>
    <p:sldId id="288" r:id="rId20"/>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FA01C-CD74-7845-B021-672224978863}">
          <p14:sldIdLst/>
        </p14:section>
        <p14:section name="Titelblad" id="{D1F76B3F-649D-FC44-94A7-44991C91A21E}">
          <p14:sldIdLst>
            <p14:sldId id="293"/>
          </p14:sldIdLst>
        </p14:section>
        <p14:section name="Voorblad" id="{97379956-3CDE-ED48-9E51-F6C755702701}">
          <p14:sldIdLst/>
        </p14:section>
        <p14:section name="Vervolgpagina's" id="{5340CDD0-595C-6B45-948C-613B8A743863}">
          <p14:sldIdLst>
            <p14:sldId id="315"/>
            <p14:sldId id="319"/>
            <p14:sldId id="305"/>
            <p14:sldId id="320"/>
            <p14:sldId id="261"/>
            <p14:sldId id="307"/>
            <p14:sldId id="311"/>
            <p14:sldId id="314"/>
            <p14:sldId id="298"/>
            <p14:sldId id="297"/>
            <p14:sldId id="309"/>
            <p14:sldId id="313"/>
            <p14:sldId id="317"/>
            <p14:sldId id="318"/>
          </p14:sldIdLst>
        </p14:section>
        <p14:section name="Slotpagina" id="{DCF6B1C8-8F8D-CA43-BF58-CD235A34CF77}">
          <p14:sldIdLst>
            <p14:sldId id="288"/>
          </p14:sldIdLst>
        </p14:section>
      </p14:sectionLst>
    </p:ext>
    <p:ext uri="{EFAFB233-063F-42B5-8137-9DF3F51BA10A}">
      <p15:sldGuideLst xmlns:p15="http://schemas.microsoft.com/office/powerpoint/2012/main">
        <p15:guide id="2" pos="544" userDrawn="1">
          <p15:clr>
            <a:srgbClr val="A4A3A4"/>
          </p15:clr>
        </p15:guide>
        <p15:guide id="3" pos="4604" userDrawn="1">
          <p15:clr>
            <a:srgbClr val="A4A3A4"/>
          </p15:clr>
        </p15:guide>
        <p15:guide id="4" orient="horz" pos="962" userDrawn="1">
          <p15:clr>
            <a:srgbClr val="A4A3A4"/>
          </p15:clr>
        </p15:guide>
        <p15:guide id="5" pos="1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7F7F7F"/>
    <a:srgbClr val="000000"/>
    <a:srgbClr val="5B9BD5"/>
    <a:srgbClr val="2A6EC4"/>
    <a:srgbClr val="45B552"/>
    <a:srgbClr val="FF9900"/>
    <a:srgbClr val="E6007E"/>
    <a:srgbClr val="D9AF25"/>
    <a:srgbClr val="CB397D"/>
    <a:srgbClr val="2369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2518" autoAdjust="0"/>
  </p:normalViewPr>
  <p:slideViewPr>
    <p:cSldViewPr snapToGrid="0" snapToObjects="1">
      <p:cViewPr>
        <p:scale>
          <a:sx n="100" d="100"/>
          <a:sy n="100" d="100"/>
        </p:scale>
        <p:origin x="678" y="-270"/>
      </p:cViewPr>
      <p:guideLst>
        <p:guide pos="544"/>
        <p:guide pos="4604"/>
        <p:guide orient="horz" pos="962"/>
        <p:guide pos="18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os-Beckers" userId="767acb9b-f668-429f-b52e-bf151984a7b0" providerId="ADAL" clId="{36AEA4E1-89E1-CD4F-8C0A-4F0CD5FBA63B}"/>
    <pc:docChg chg="custSel modSld modMainMaster">
      <pc:chgData name="Bianca Vos-Beckers" userId="767acb9b-f668-429f-b52e-bf151984a7b0" providerId="ADAL" clId="{36AEA4E1-89E1-CD4F-8C0A-4F0CD5FBA63B}" dt="2021-05-19T12:28:36.654" v="6" actId="478"/>
      <pc:docMkLst>
        <pc:docMk/>
      </pc:docMkLst>
      <pc:sldChg chg="addSp delSp modSp mod">
        <pc:chgData name="Bianca Vos-Beckers" userId="767acb9b-f668-429f-b52e-bf151984a7b0" providerId="ADAL" clId="{36AEA4E1-89E1-CD4F-8C0A-4F0CD5FBA63B}" dt="2021-05-19T12:28:36.654" v="6" actId="478"/>
        <pc:sldMkLst>
          <pc:docMk/>
          <pc:sldMk cId="1385064971" sldId="293"/>
        </pc:sldMkLst>
        <pc:spChg chg="add del mod">
          <ac:chgData name="Bianca Vos-Beckers" userId="767acb9b-f668-429f-b52e-bf151984a7b0" providerId="ADAL" clId="{36AEA4E1-89E1-CD4F-8C0A-4F0CD5FBA63B}" dt="2021-05-19T12:23:40.744" v="2" actId="478"/>
          <ac:spMkLst>
            <pc:docMk/>
            <pc:sldMk cId="1385064971" sldId="293"/>
            <ac:spMk id="3" creationId="{7DAE26B7-9448-1D4C-91EE-9166F60D2D63}"/>
          </ac:spMkLst>
        </pc:spChg>
        <pc:spChg chg="add del mod">
          <ac:chgData name="Bianca Vos-Beckers" userId="767acb9b-f668-429f-b52e-bf151984a7b0" providerId="ADAL" clId="{36AEA4E1-89E1-CD4F-8C0A-4F0CD5FBA63B}" dt="2021-05-19T12:28:36.654" v="6" actId="478"/>
          <ac:spMkLst>
            <pc:docMk/>
            <pc:sldMk cId="1385064971" sldId="293"/>
            <ac:spMk id="5" creationId="{74809D95-3932-8845-AD23-3B379A42A086}"/>
          </ac:spMkLst>
        </pc:spChg>
      </pc:sldChg>
      <pc:sldMasterChg chg="modSp">
        <pc:chgData name="Bianca Vos-Beckers" userId="767acb9b-f668-429f-b52e-bf151984a7b0" providerId="ADAL" clId="{36AEA4E1-89E1-CD4F-8C0A-4F0CD5FBA63B}" dt="2021-05-19T12:27:14.998" v="4" actId="16037"/>
        <pc:sldMasterMkLst>
          <pc:docMk/>
          <pc:sldMasterMk cId="3299562382" sldId="2147483821"/>
        </pc:sldMasterMkLst>
        <pc:spChg chg="mod">
          <ac:chgData name="Bianca Vos-Beckers" userId="767acb9b-f668-429f-b52e-bf151984a7b0" providerId="ADAL" clId="{36AEA4E1-89E1-CD4F-8C0A-4F0CD5FBA63B}" dt="2021-05-19T12:24:49.916" v="3" actId="2711"/>
          <ac:spMkLst>
            <pc:docMk/>
            <pc:sldMasterMk cId="3299562382" sldId="2147483821"/>
            <ac:spMk id="2" creationId="{00000000-0000-0000-0000-000000000000}"/>
          </ac:spMkLst>
        </pc:spChg>
        <pc:spChg chg="mod">
          <ac:chgData name="Bianca Vos-Beckers" userId="767acb9b-f668-429f-b52e-bf151984a7b0" providerId="ADAL" clId="{36AEA4E1-89E1-CD4F-8C0A-4F0CD5FBA63B}" dt="2021-05-19T12:27:14.998" v="4" actId="16037"/>
          <ac:spMkLst>
            <pc:docMk/>
            <pc:sldMasterMk cId="3299562382" sldId="2147483821"/>
            <ac:spMk id="3" creationId="{00000000-0000-0000-0000-000000000000}"/>
          </ac:spMkLst>
        </pc:spChg>
      </pc:sldMasterChg>
    </pc:docChg>
  </pc:docChgLst>
  <pc:docChgLst>
    <pc:chgData name="Bianca Vos-Beckers" userId="767acb9b-f668-429f-b52e-bf151984a7b0" providerId="ADAL" clId="{B6344864-74A6-4B49-B6F8-BF81E28E4907}"/>
    <pc:docChg chg="modMainMaster">
      <pc:chgData name="Bianca Vos-Beckers" userId="767acb9b-f668-429f-b52e-bf151984a7b0" providerId="ADAL" clId="{B6344864-74A6-4B49-B6F8-BF81E28E4907}" dt="2021-06-10T06:27:17.119" v="6" actId="1076"/>
      <pc:docMkLst>
        <pc:docMk/>
      </pc:docMkLst>
      <pc:sldMasterChg chg="modSldLayout">
        <pc:chgData name="Bianca Vos-Beckers" userId="767acb9b-f668-429f-b52e-bf151984a7b0" providerId="ADAL" clId="{B6344864-74A6-4B49-B6F8-BF81E28E4907}" dt="2021-06-10T06:27:17.119" v="6" actId="1076"/>
        <pc:sldMasterMkLst>
          <pc:docMk/>
          <pc:sldMasterMk cId="3299562382" sldId="2147483821"/>
        </pc:sldMasterMkLst>
        <pc:sldLayoutChg chg="modSp mod">
          <pc:chgData name="Bianca Vos-Beckers" userId="767acb9b-f668-429f-b52e-bf151984a7b0" providerId="ADAL" clId="{B6344864-74A6-4B49-B6F8-BF81E28E4907}" dt="2021-06-10T06:26:13.892" v="3" actId="1076"/>
          <pc:sldLayoutMkLst>
            <pc:docMk/>
            <pc:sldMasterMk cId="3299562382" sldId="2147483821"/>
            <pc:sldLayoutMk cId="274206542" sldId="2147483858"/>
          </pc:sldLayoutMkLst>
          <pc:picChg chg="mod">
            <ac:chgData name="Bianca Vos-Beckers" userId="767acb9b-f668-429f-b52e-bf151984a7b0" providerId="ADAL" clId="{B6344864-74A6-4B49-B6F8-BF81E28E4907}" dt="2021-06-10T06:26:13.892" v="3" actId="1076"/>
            <ac:picMkLst>
              <pc:docMk/>
              <pc:sldMasterMk cId="3299562382" sldId="2147483821"/>
              <pc:sldLayoutMk cId="274206542" sldId="2147483858"/>
              <ac:picMk id="7" creationId="{E9DCE907-6FE3-5043-979C-0F06E4E9AA48}"/>
            </ac:picMkLst>
          </pc:picChg>
        </pc:sldLayoutChg>
        <pc:sldLayoutChg chg="modSp mod">
          <pc:chgData name="Bianca Vos-Beckers" userId="767acb9b-f668-429f-b52e-bf151984a7b0" providerId="ADAL" clId="{B6344864-74A6-4B49-B6F8-BF81E28E4907}" dt="2021-06-10T06:26:55.095" v="5" actId="1076"/>
          <pc:sldLayoutMkLst>
            <pc:docMk/>
            <pc:sldMasterMk cId="3299562382" sldId="2147483821"/>
            <pc:sldLayoutMk cId="3737434158" sldId="2147483871"/>
          </pc:sldLayoutMkLst>
          <pc:picChg chg="mod">
            <ac:chgData name="Bianca Vos-Beckers" userId="767acb9b-f668-429f-b52e-bf151984a7b0" providerId="ADAL" clId="{B6344864-74A6-4B49-B6F8-BF81E28E4907}" dt="2021-06-10T06:26:55.095" v="5" actId="1076"/>
            <ac:picMkLst>
              <pc:docMk/>
              <pc:sldMasterMk cId="3299562382" sldId="2147483821"/>
              <pc:sldLayoutMk cId="3737434158" sldId="2147483871"/>
              <ac:picMk id="6" creationId="{F72AD303-BDFF-934F-9145-CB4C92C73CB3}"/>
            </ac:picMkLst>
          </pc:picChg>
        </pc:sldLayoutChg>
        <pc:sldLayoutChg chg="modSp mod">
          <pc:chgData name="Bianca Vos-Beckers" userId="767acb9b-f668-429f-b52e-bf151984a7b0" providerId="ADAL" clId="{B6344864-74A6-4B49-B6F8-BF81E28E4907}" dt="2021-06-10T06:26:45.159" v="4" actId="1076"/>
          <pc:sldLayoutMkLst>
            <pc:docMk/>
            <pc:sldMasterMk cId="3299562382" sldId="2147483821"/>
            <pc:sldLayoutMk cId="3775236614" sldId="2147483872"/>
          </pc:sldLayoutMkLst>
          <pc:picChg chg="mod">
            <ac:chgData name="Bianca Vos-Beckers" userId="767acb9b-f668-429f-b52e-bf151984a7b0" providerId="ADAL" clId="{B6344864-74A6-4B49-B6F8-BF81E28E4907}" dt="2021-06-10T06:26:45.159" v="4" actId="1076"/>
            <ac:picMkLst>
              <pc:docMk/>
              <pc:sldMasterMk cId="3299562382" sldId="2147483821"/>
              <pc:sldLayoutMk cId="3775236614" sldId="2147483872"/>
              <ac:picMk id="6" creationId="{8F7D3028-9F69-4644-A249-2E8432A5DE9C}"/>
            </ac:picMkLst>
          </pc:picChg>
        </pc:sldLayoutChg>
        <pc:sldLayoutChg chg="modSp mod">
          <pc:chgData name="Bianca Vos-Beckers" userId="767acb9b-f668-429f-b52e-bf151984a7b0" providerId="ADAL" clId="{B6344864-74A6-4B49-B6F8-BF81E28E4907}" dt="2021-06-10T06:27:17.119" v="6" actId="1076"/>
          <pc:sldLayoutMkLst>
            <pc:docMk/>
            <pc:sldMasterMk cId="3299562382" sldId="2147483821"/>
            <pc:sldLayoutMk cId="3178633478" sldId="2147483873"/>
          </pc:sldLayoutMkLst>
          <pc:picChg chg="mod">
            <ac:chgData name="Bianca Vos-Beckers" userId="767acb9b-f668-429f-b52e-bf151984a7b0" providerId="ADAL" clId="{B6344864-74A6-4B49-B6F8-BF81E28E4907}" dt="2021-06-10T06:27:17.119" v="6" actId="1076"/>
            <ac:picMkLst>
              <pc:docMk/>
              <pc:sldMasterMk cId="3299562382" sldId="2147483821"/>
              <pc:sldLayoutMk cId="3178633478" sldId="2147483873"/>
              <ac:picMk id="7" creationId="{6F667120-90A3-E741-801D-CCE9CA950AB2}"/>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medewerker.fontys.local\mgdata\DienstSV\Onderzoek\Project%20Online%20proefstuderen\Data%20vragenlijst%20sneak%20preview\figuur%20intentie%20om%20op%20locatie%20te%20orienterenxls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edewerker.fontys.local\mgdata\DienstSV\Onderzoek\Project%20Online%20proefstuderen\Orientatie-opdracht%20vo-mbo\Dr%20Knippenbergcollege\Resultaten%20knippenbergcolleg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edewerker.fontys.local\mgdata\DienstSV\Onderzoek\Project%20Online%20proefstuderen\Orientatie-opdracht%20vo-mbo\Dr%20Knippenbergcollege\Resultaten%20knippenbergcolleg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663366">
                    <a:lumMod val="65000"/>
                    <a:lumOff val="35000"/>
                  </a:srgbClr>
                </a:solidFill>
                <a:latin typeface="+mn-lt"/>
                <a:ea typeface="+mn-ea"/>
                <a:cs typeface="+mn-cs"/>
              </a:defRPr>
            </a:pPr>
            <a:r>
              <a:rPr lang="nl-NL" sz="750" b="1" i="0" baseline="0" dirty="0" smtClean="0">
                <a:solidFill>
                  <a:schemeClr val="tx2">
                    <a:lumMod val="75000"/>
                  </a:schemeClr>
                </a:solidFill>
                <a:effectLst/>
                <a:latin typeface="Ebrima" panose="02000000000000000000" pitchFamily="2" charset="0"/>
                <a:ea typeface="Ebrima" panose="02000000000000000000" pitchFamily="2" charset="0"/>
                <a:cs typeface="Ebrima" panose="02000000000000000000" pitchFamily="2" charset="0"/>
              </a:rPr>
              <a:t>Ga je n.a.v. deze sneakpreview studieweek je aanmelden voor een (online) open dag, meeloopdag of proefstudeerdag van deze opleiding?</a:t>
            </a:r>
            <a:endParaRPr lang="nl-NL" sz="750" b="1" dirty="0" smtClean="0">
              <a:solidFill>
                <a:schemeClr val="tx2">
                  <a:lumMod val="75000"/>
                </a:schemeClr>
              </a:solidFill>
              <a:effectLst/>
              <a:latin typeface="Ebrima" panose="02000000000000000000" pitchFamily="2" charset="0"/>
              <a:ea typeface="Ebrima" panose="02000000000000000000" pitchFamily="2" charset="0"/>
              <a:cs typeface="Ebrima"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rgbClr val="663366">
                    <a:lumMod val="65000"/>
                    <a:lumOff val="35000"/>
                  </a:srgbClr>
                </a:solidFill>
              </a:defRPr>
            </a:pPr>
            <a:endParaRPr lang="nl-NL" sz="750" dirty="0">
              <a:solidFill>
                <a:srgbClr val="000000"/>
              </a:solidFill>
            </a:endParaRPr>
          </a:p>
        </c:rich>
      </c:tx>
      <c:layout>
        <c:manualLayout>
          <c:xMode val="edge"/>
          <c:yMode val="edge"/>
          <c:x val="0.10809304038189015"/>
          <c:y val="4.930055836495577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663366">
                  <a:lumMod val="65000"/>
                  <a:lumOff val="35000"/>
                </a:srgbClr>
              </a:solidFill>
              <a:latin typeface="+mn-lt"/>
              <a:ea typeface="+mn-ea"/>
              <a:cs typeface="+mn-cs"/>
            </a:defRPr>
          </a:pPr>
          <a:endParaRPr lang="nl-NL"/>
        </a:p>
      </c:txPr>
    </c:title>
    <c:autoTitleDeleted val="0"/>
    <c:plotArea>
      <c:layout>
        <c:manualLayout>
          <c:layoutTarget val="inner"/>
          <c:xMode val="edge"/>
          <c:yMode val="edge"/>
          <c:x val="7.2919364055430452E-2"/>
          <c:y val="0.40819235150204802"/>
          <c:w val="0.84717974688523301"/>
          <c:h val="0.48234597346192104"/>
        </c:manualLayout>
      </c:layout>
      <c:barChart>
        <c:barDir val="bar"/>
        <c:grouping val="clustered"/>
        <c:varyColors val="0"/>
        <c:ser>
          <c:idx val="0"/>
          <c:order val="0"/>
          <c:spPr>
            <a:solidFill>
              <a:schemeClr val="accent1"/>
            </a:solidFill>
            <a:ln>
              <a:noFill/>
            </a:ln>
            <a:effectLst/>
          </c:spPr>
          <c:invertIfNegative val="0"/>
          <c:dLbls>
            <c:dLbl>
              <c:idx val="0"/>
              <c:layout/>
              <c:tx>
                <c:rich>
                  <a:bodyPr/>
                  <a:lstStyle/>
                  <a:p>
                    <a:r>
                      <a:rPr lang="en-US" smtClean="0"/>
                      <a:t>3%</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878-49E3-93D8-D2F5D3B6D7C1}"/>
                </c:ext>
              </c:extLst>
            </c:dLbl>
            <c:dLbl>
              <c:idx val="1"/>
              <c:layout/>
              <c:tx>
                <c:rich>
                  <a:bodyPr/>
                  <a:lstStyle/>
                  <a:p>
                    <a:r>
                      <a:rPr lang="en-US" smtClean="0"/>
                      <a:t>19%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878-49E3-93D8-D2F5D3B6D7C1}"/>
                </c:ext>
              </c:extLst>
            </c:dLbl>
            <c:dLbl>
              <c:idx val="2"/>
              <c:layout/>
              <c:tx>
                <c:rich>
                  <a:bodyPr/>
                  <a:lstStyle/>
                  <a:p>
                    <a:r>
                      <a:rPr lang="en-US" smtClean="0"/>
                      <a:t>6%</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878-49E3-93D8-D2F5D3B6D7C1}"/>
                </c:ext>
              </c:extLst>
            </c:dLbl>
            <c:dLbl>
              <c:idx val="3"/>
              <c:layout/>
              <c:tx>
                <c:rich>
                  <a:bodyPr/>
                  <a:lstStyle/>
                  <a:p>
                    <a:r>
                      <a:rPr lang="en-US" smtClean="0"/>
                      <a:t>18%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878-49E3-93D8-D2F5D3B6D7C1}"/>
                </c:ext>
              </c:extLst>
            </c:dLbl>
            <c:dLbl>
              <c:idx val="4"/>
              <c:layout/>
              <c:tx>
                <c:rich>
                  <a:bodyPr/>
                  <a:lstStyle/>
                  <a:p>
                    <a:r>
                      <a:rPr lang="en-US" smtClean="0"/>
                      <a:t>55%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878-49E3-93D8-D2F5D3B6D7C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7F7F7F"/>
                    </a:solidFill>
                    <a:latin typeface="Ebrima" panose="02000000000000000000" pitchFamily="2" charset="0"/>
                    <a:ea typeface="Ebrima" panose="02000000000000000000" pitchFamily="2" charset="0"/>
                    <a:cs typeface="Ebrima" panose="02000000000000000000" pitchFamily="2" charset="0"/>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Blad1!$A$5:$A$9</c:f>
              <c:numCache>
                <c:formatCode>General</c:formatCode>
                <c:ptCount val="5"/>
                <c:pt idx="0">
                  <c:v>5</c:v>
                </c:pt>
                <c:pt idx="1">
                  <c:v>4</c:v>
                </c:pt>
                <c:pt idx="2">
                  <c:v>3</c:v>
                </c:pt>
                <c:pt idx="3">
                  <c:v>2</c:v>
                </c:pt>
                <c:pt idx="4">
                  <c:v>1</c:v>
                </c:pt>
              </c:numCache>
            </c:numRef>
          </c:cat>
          <c:val>
            <c:numRef>
              <c:f>Blad1!$B$5:$B$9</c:f>
              <c:numCache>
                <c:formatCode>0.0%</c:formatCode>
                <c:ptCount val="5"/>
                <c:pt idx="0">
                  <c:v>0.03</c:v>
                </c:pt>
                <c:pt idx="1">
                  <c:v>0.188</c:v>
                </c:pt>
                <c:pt idx="2">
                  <c:v>0.06</c:v>
                </c:pt>
                <c:pt idx="3">
                  <c:v>0.17799999999999999</c:v>
                </c:pt>
                <c:pt idx="4">
                  <c:v>0.54700000000000004</c:v>
                </c:pt>
              </c:numCache>
            </c:numRef>
          </c:val>
          <c:extLst>
            <c:ext xmlns:c16="http://schemas.microsoft.com/office/drawing/2014/chart" uri="{C3380CC4-5D6E-409C-BE32-E72D297353CC}">
              <c16:uniqueId val="{00000000-D878-49E3-93D8-D2F5D3B6D7C1}"/>
            </c:ext>
          </c:extLst>
        </c:ser>
        <c:dLbls>
          <c:showLegendKey val="0"/>
          <c:showVal val="0"/>
          <c:showCatName val="0"/>
          <c:showSerName val="0"/>
          <c:showPercent val="0"/>
          <c:showBubbleSize val="0"/>
        </c:dLbls>
        <c:gapWidth val="182"/>
        <c:axId val="353441568"/>
        <c:axId val="353440256"/>
      </c:barChart>
      <c:catAx>
        <c:axId val="35344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2"/>
                </a:solidFill>
                <a:latin typeface="Ebrima" panose="02000000000000000000" pitchFamily="2" charset="0"/>
                <a:ea typeface="Ebrima" panose="02000000000000000000" pitchFamily="2" charset="0"/>
                <a:cs typeface="Ebrima" panose="02000000000000000000" pitchFamily="2" charset="0"/>
              </a:defRPr>
            </a:pPr>
            <a:endParaRPr lang="nl-NL"/>
          </a:p>
        </c:txPr>
        <c:crossAx val="353440256"/>
        <c:crosses val="autoZero"/>
        <c:auto val="1"/>
        <c:lblAlgn val="ctr"/>
        <c:lblOffset val="100"/>
        <c:noMultiLvlLbl val="0"/>
      </c:catAx>
      <c:valAx>
        <c:axId val="353440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rgbClr val="000000"/>
                </a:solidFill>
                <a:latin typeface="Ebrima" panose="02000000000000000000" pitchFamily="2" charset="0"/>
                <a:ea typeface="Ebrima" panose="02000000000000000000" pitchFamily="2" charset="0"/>
                <a:cs typeface="Ebrima" panose="02000000000000000000" pitchFamily="2" charset="0"/>
              </a:defRPr>
            </a:pPr>
            <a:endParaRPr lang="nl-NL"/>
          </a:p>
        </c:txPr>
        <c:crossAx val="35344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50" b="0" i="0" u="none" strike="noStrike" kern="1200" spc="0" baseline="0">
                <a:solidFill>
                  <a:schemeClr val="tx2"/>
                </a:solidFill>
                <a:latin typeface="+mn-lt"/>
                <a:ea typeface="+mn-ea"/>
                <a:cs typeface="+mn-cs"/>
              </a:defRPr>
            </a:pPr>
            <a:r>
              <a:rPr lang="nl-NL" sz="1100" b="1" dirty="0" smtClean="0">
                <a:solidFill>
                  <a:schemeClr val="tx2"/>
                </a:solidFill>
                <a:latin typeface="Ebrima" panose="02000000000000000000" pitchFamily="2" charset="0"/>
                <a:ea typeface="Ebrima" panose="02000000000000000000" pitchFamily="2" charset="0"/>
                <a:cs typeface="Ebrima" panose="02000000000000000000" pitchFamily="2" charset="0"/>
              </a:rPr>
              <a:t>Na het bekijken van de sneakpreview studieweek ben ik meer te weten gekomen over: </a:t>
            </a:r>
            <a:endParaRPr lang="nl-NL" sz="1100" b="1" dirty="0">
              <a:solidFill>
                <a:schemeClr val="tx2"/>
              </a:solidFill>
              <a:latin typeface="Ebrima" panose="02000000000000000000" pitchFamily="2" charset="0"/>
              <a:ea typeface="Ebrima" panose="02000000000000000000" pitchFamily="2" charset="0"/>
              <a:cs typeface="Ebrima" panose="02000000000000000000" pitchFamily="2" charset="0"/>
            </a:endParaRPr>
          </a:p>
        </c:rich>
      </c:tx>
      <c:layout>
        <c:manualLayout>
          <c:xMode val="edge"/>
          <c:yMode val="edge"/>
          <c:x val="0.14323560618752443"/>
          <c:y val="6.9304686050711731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2"/>
              </a:solidFill>
              <a:latin typeface="+mn-lt"/>
              <a:ea typeface="+mn-ea"/>
              <a:cs typeface="+mn-cs"/>
            </a:defRPr>
          </a:pPr>
          <a:endParaRPr lang="nl-NL"/>
        </a:p>
      </c:txPr>
    </c:title>
    <c:autoTitleDeleted val="0"/>
    <c:plotArea>
      <c:layout>
        <c:manualLayout>
          <c:layoutTarget val="inner"/>
          <c:xMode val="edge"/>
          <c:yMode val="edge"/>
          <c:x val="0.51631177751717205"/>
          <c:y val="0.21344925634295717"/>
          <c:w val="0.4373761657452393"/>
          <c:h val="0.43049358413531641"/>
        </c:manualLayout>
      </c:layout>
      <c:barChart>
        <c:barDir val="bar"/>
        <c:grouping val="clustered"/>
        <c:varyColors val="0"/>
        <c:ser>
          <c:idx val="0"/>
          <c:order val="0"/>
          <c:spPr>
            <a:solidFill>
              <a:schemeClr val="accent1"/>
            </a:solidFill>
            <a:ln>
              <a:solidFill>
                <a:schemeClr val="accent1"/>
              </a:solidFill>
            </a:ln>
            <a:effectLst/>
          </c:spPr>
          <c:invertIfNegative val="0"/>
          <c:dLbls>
            <c:dLbl>
              <c:idx val="0"/>
              <c:layout/>
              <c:tx>
                <c:rich>
                  <a:bodyPr/>
                  <a:lstStyle/>
                  <a:p>
                    <a:r>
                      <a:rPr lang="en-US" dirty="0" smtClean="0"/>
                      <a:t>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52-4EA3-84E3-163ADA7683EC}"/>
                </c:ext>
              </c:extLst>
            </c:dLbl>
            <c:dLbl>
              <c:idx val="1"/>
              <c:layout/>
              <c:tx>
                <c:rich>
                  <a:bodyPr/>
                  <a:lstStyle/>
                  <a:p>
                    <a:r>
                      <a:rPr lang="en-US" dirty="0" smtClean="0"/>
                      <a:t>32%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552-4EA3-84E3-163ADA7683EC}"/>
                </c:ext>
              </c:extLst>
            </c:dLbl>
            <c:dLbl>
              <c:idx val="2"/>
              <c:layout/>
              <c:tx>
                <c:rich>
                  <a:bodyPr/>
                  <a:lstStyle/>
                  <a:p>
                    <a:r>
                      <a:rPr lang="en-US" dirty="0" smtClean="0"/>
                      <a:t>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552-4EA3-84E3-163ADA7683EC}"/>
                </c:ext>
              </c:extLst>
            </c:dLbl>
            <c:dLbl>
              <c:idx val="3"/>
              <c:layout/>
              <c:tx>
                <c:rich>
                  <a:bodyPr/>
                  <a:lstStyle/>
                  <a:p>
                    <a:r>
                      <a:rPr lang="en-US" dirty="0" smtClean="0"/>
                      <a:t>18%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552-4EA3-84E3-163ADA7683EC}"/>
                </c:ext>
              </c:extLst>
            </c:dLbl>
            <c:dLbl>
              <c:idx val="4"/>
              <c:layout/>
              <c:tx>
                <c:rich>
                  <a:bodyPr/>
                  <a:lstStyle/>
                  <a:p>
                    <a:r>
                      <a:rPr lang="en-US" dirty="0" smtClean="0"/>
                      <a:t>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52-4EA3-84E3-163ADA7683EC}"/>
                </c:ext>
              </c:extLst>
            </c:dLbl>
            <c:dLbl>
              <c:idx val="5"/>
              <c:layout/>
              <c:tx>
                <c:rich>
                  <a:bodyPr/>
                  <a:lstStyle/>
                  <a:p>
                    <a:r>
                      <a:rPr lang="en-US" dirty="0" smtClean="0"/>
                      <a:t>57%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552-4EA3-84E3-163ADA7683E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Ebrima" panose="02000000000000000000" pitchFamily="2" charset="0"/>
                    <a:ea typeface="Ebrima" panose="02000000000000000000" pitchFamily="2" charset="0"/>
                    <a:cs typeface="Ebrima" panose="02000000000000000000" pitchFamily="2" charset="0"/>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Blad1!$I$35:$I$40</c:f>
              <c:strCache>
                <c:ptCount val="6"/>
                <c:pt idx="0">
                  <c:v>Hoe het is om te studeren op het hbo</c:v>
                </c:pt>
                <c:pt idx="1">
                  <c:v>De manier van werken op de opleiding</c:v>
                </c:pt>
                <c:pt idx="2">
                  <c:v>De sfeer op de opleiding</c:v>
                </c:pt>
                <c:pt idx="3">
                  <c:v>Het niveau van de opleiding</c:v>
                </c:pt>
                <c:pt idx="4">
                  <c:v>De beroepen na de opleiding</c:v>
                </c:pt>
                <c:pt idx="5">
                  <c:v>De inhoud van de opleiding</c:v>
                </c:pt>
              </c:strCache>
            </c:strRef>
          </c:cat>
          <c:val>
            <c:numRef>
              <c:f>Blad1!$J$35:$J$40</c:f>
              <c:numCache>
                <c:formatCode>0.00%</c:formatCode>
                <c:ptCount val="6"/>
                <c:pt idx="0">
                  <c:v>0.20599999999999999</c:v>
                </c:pt>
                <c:pt idx="1">
                  <c:v>0.317</c:v>
                </c:pt>
                <c:pt idx="2">
                  <c:v>0.39700000000000002</c:v>
                </c:pt>
                <c:pt idx="3">
                  <c:v>0.17499999999999999</c:v>
                </c:pt>
                <c:pt idx="4">
                  <c:v>0.127</c:v>
                </c:pt>
                <c:pt idx="5">
                  <c:v>0.57099999999999995</c:v>
                </c:pt>
              </c:numCache>
            </c:numRef>
          </c:val>
          <c:extLst>
            <c:ext xmlns:c16="http://schemas.microsoft.com/office/drawing/2014/chart" uri="{C3380CC4-5D6E-409C-BE32-E72D297353CC}">
              <c16:uniqueId val="{00000000-4552-4EA3-84E3-163ADA7683EC}"/>
            </c:ext>
          </c:extLst>
        </c:ser>
        <c:dLbls>
          <c:showLegendKey val="0"/>
          <c:showVal val="0"/>
          <c:showCatName val="0"/>
          <c:showSerName val="0"/>
          <c:showPercent val="0"/>
          <c:showBubbleSize val="0"/>
        </c:dLbls>
        <c:gapWidth val="182"/>
        <c:axId val="403849248"/>
        <c:axId val="403844656"/>
      </c:barChart>
      <c:catAx>
        <c:axId val="403849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2"/>
                </a:solidFill>
                <a:latin typeface="Ebrima" panose="02000000000000000000" pitchFamily="2" charset="0"/>
                <a:ea typeface="Ebrima" panose="02000000000000000000" pitchFamily="2" charset="0"/>
                <a:cs typeface="Ebrima" panose="02000000000000000000" pitchFamily="2" charset="0"/>
              </a:defRPr>
            </a:pPr>
            <a:endParaRPr lang="nl-NL"/>
          </a:p>
        </c:txPr>
        <c:crossAx val="403844656"/>
        <c:crosses val="autoZero"/>
        <c:auto val="1"/>
        <c:lblAlgn val="ctr"/>
        <c:lblOffset val="100"/>
        <c:noMultiLvlLbl val="0"/>
      </c:catAx>
      <c:valAx>
        <c:axId val="403844656"/>
        <c:scaling>
          <c:orientation val="minMax"/>
          <c:max val="0.65000000000000013"/>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50000"/>
                  </a:schemeClr>
                </a:solidFill>
                <a:latin typeface="Ebrima" panose="02000000000000000000" pitchFamily="2" charset="0"/>
                <a:ea typeface="Ebrima" panose="02000000000000000000" pitchFamily="2" charset="0"/>
                <a:cs typeface="Ebrima" panose="02000000000000000000" pitchFamily="2" charset="0"/>
              </a:defRPr>
            </a:pPr>
            <a:endParaRPr lang="nl-NL"/>
          </a:p>
        </c:txPr>
        <c:crossAx val="40384924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effectLst>
                  <a:outerShdw blurRad="38100" dist="38100" dir="2700000" algn="tl">
                    <a:srgbClr val="000000">
                      <a:alpha val="43137"/>
                    </a:srgbClr>
                  </a:outerShdw>
                </a:effectLst>
                <a:latin typeface="+mn-lt"/>
                <a:ea typeface="+mn-ea"/>
                <a:cs typeface="+mn-cs"/>
              </a:defRPr>
            </a:pPr>
            <a:r>
              <a:rPr lang="nl-NL" sz="1100" b="1" dirty="0" smtClean="0">
                <a:solidFill>
                  <a:schemeClr val="tx1"/>
                </a:solidFill>
                <a:effectLst/>
                <a:latin typeface="Ebrima" panose="02000000000000000000" pitchFamily="2" charset="0"/>
                <a:ea typeface="Ebrima" panose="02000000000000000000" pitchFamily="2" charset="0"/>
                <a:cs typeface="Ebrima" panose="02000000000000000000" pitchFamily="2" charset="0"/>
              </a:rPr>
              <a:t>Waar wil je graag meer over te weten komen met de </a:t>
            </a:r>
            <a:endParaRPr lang="nl-NL" sz="1100" b="1" dirty="0" smtClean="0">
              <a:solidFill>
                <a:schemeClr val="tx1"/>
              </a:solidFill>
              <a:effectLst/>
              <a:latin typeface="Ebrima" panose="02000000000000000000" pitchFamily="2" charset="0"/>
              <a:ea typeface="Ebrima" panose="02000000000000000000" pitchFamily="2" charset="0"/>
              <a:cs typeface="Ebrima" panose="02000000000000000000" pitchFamily="2" charset="0"/>
            </a:endParaRPr>
          </a:p>
          <a:p>
            <a:pPr>
              <a:defRPr sz="1200" b="1">
                <a:solidFill>
                  <a:schemeClr val="tx1"/>
                </a:solidFill>
                <a:effectLst>
                  <a:outerShdw blurRad="38100" dist="38100" dir="2700000" algn="tl">
                    <a:srgbClr val="000000">
                      <a:alpha val="43137"/>
                    </a:srgbClr>
                  </a:outerShdw>
                </a:effectLst>
              </a:defRPr>
            </a:pPr>
            <a:r>
              <a:rPr lang="nl-NL" sz="1100" b="1" dirty="0" smtClean="0">
                <a:solidFill>
                  <a:schemeClr val="tx1"/>
                </a:solidFill>
                <a:effectLst/>
                <a:latin typeface="Ebrima" panose="02000000000000000000" pitchFamily="2" charset="0"/>
                <a:ea typeface="Ebrima" panose="02000000000000000000" pitchFamily="2" charset="0"/>
                <a:cs typeface="Ebrima" panose="02000000000000000000" pitchFamily="2" charset="0"/>
              </a:rPr>
              <a:t>sneakpreview</a:t>
            </a:r>
            <a:r>
              <a:rPr lang="nl-NL" sz="1100" b="1" baseline="0" dirty="0" smtClean="0">
                <a:solidFill>
                  <a:schemeClr val="tx1"/>
                </a:solidFill>
                <a:effectLst/>
                <a:latin typeface="Ebrima" panose="02000000000000000000" pitchFamily="2" charset="0"/>
                <a:ea typeface="Ebrima" panose="02000000000000000000" pitchFamily="2" charset="0"/>
                <a:cs typeface="Ebrima" panose="02000000000000000000" pitchFamily="2" charset="0"/>
              </a:rPr>
              <a:t> van een studieweek</a:t>
            </a:r>
            <a:r>
              <a:rPr lang="nl-NL" sz="1100" b="1" dirty="0" smtClean="0">
                <a:solidFill>
                  <a:schemeClr val="tx1"/>
                </a:solidFill>
                <a:effectLst/>
                <a:latin typeface="Ebrima" panose="02000000000000000000" pitchFamily="2" charset="0"/>
                <a:ea typeface="Ebrima" panose="02000000000000000000" pitchFamily="2" charset="0"/>
                <a:cs typeface="Ebrima" panose="02000000000000000000" pitchFamily="2" charset="0"/>
              </a:rPr>
              <a:t>?</a:t>
            </a:r>
            <a:endParaRPr lang="nl-NL" sz="1100" b="1" dirty="0">
              <a:solidFill>
                <a:schemeClr val="tx1"/>
              </a:solidFill>
              <a:effectLst/>
              <a:latin typeface="Ebrima" panose="02000000000000000000" pitchFamily="2" charset="0"/>
              <a:ea typeface="Ebrima" panose="02000000000000000000" pitchFamily="2" charset="0"/>
              <a:cs typeface="Ebrima" panose="02000000000000000000" pitchFamily="2"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effectLst>
                <a:outerShdw blurRad="38100" dist="38100" dir="2700000" algn="tl">
                  <a:srgbClr val="000000">
                    <a:alpha val="43137"/>
                  </a:srgbClr>
                </a:outerShdw>
              </a:effectLst>
              <a:latin typeface="+mn-lt"/>
              <a:ea typeface="+mn-ea"/>
              <a:cs typeface="+mn-cs"/>
            </a:defRPr>
          </a:pPr>
          <a:endParaRPr lang="nl-NL"/>
        </a:p>
      </c:txPr>
    </c:title>
    <c:autoTitleDeleted val="0"/>
    <c:plotArea>
      <c:layout>
        <c:manualLayout>
          <c:layoutTarget val="inner"/>
          <c:xMode val="edge"/>
          <c:yMode val="edge"/>
          <c:x val="0.40428710086856973"/>
          <c:y val="0.15810874556438945"/>
          <c:w val="0.55155803323295427"/>
          <c:h val="0.68114069519888065"/>
        </c:manualLayout>
      </c:layout>
      <c:barChart>
        <c:barDir val="bar"/>
        <c:grouping val="clustered"/>
        <c:varyColors val="0"/>
        <c:ser>
          <c:idx val="0"/>
          <c:order val="0"/>
          <c:tx>
            <c:strRef>
              <c:f>Blad2!$K$6</c:f>
              <c:strCache>
                <c:ptCount val="1"/>
                <c:pt idx="0">
                  <c:v>Keuze gemaakt</c:v>
                </c:pt>
              </c:strCache>
            </c:strRef>
          </c:tx>
          <c:spPr>
            <a:solidFill>
              <a:schemeClr val="accent1"/>
            </a:solidFill>
            <a:ln>
              <a:noFill/>
            </a:ln>
            <a:effectLst/>
          </c:spPr>
          <c:invertIfNegative val="0"/>
          <c:dLbls>
            <c:dLbl>
              <c:idx val="4"/>
              <c:layout>
                <c:manualLayout>
                  <c:x val="-4.878159328365894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9E4-40E3-B511-B80CBD2EB7B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accent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Blad2!$J$7:$J$13</c:f>
              <c:strCache>
                <c:ptCount val="7"/>
                <c:pt idx="0">
                  <c:v>Geen van bovenstaande </c:v>
                </c:pt>
                <c:pt idx="1">
                  <c:v>Hoe het is om te studeren op het hbo</c:v>
                </c:pt>
                <c:pt idx="2">
                  <c:v>De manier van werken op de opleiding</c:v>
                </c:pt>
                <c:pt idx="3">
                  <c:v>De sfeer op de opleiding</c:v>
                </c:pt>
                <c:pt idx="4">
                  <c:v>Het niveau van de opleiding</c:v>
                </c:pt>
                <c:pt idx="5">
                  <c:v>De beroepen die ik na de opleiding kan doen</c:v>
                </c:pt>
                <c:pt idx="6">
                  <c:v>De inhoud van de opleiding</c:v>
                </c:pt>
              </c:strCache>
            </c:strRef>
          </c:cat>
          <c:val>
            <c:numRef>
              <c:f>Blad2!$K$7:$K$13</c:f>
              <c:numCache>
                <c:formatCode>0.0%</c:formatCode>
                <c:ptCount val="7"/>
                <c:pt idx="0">
                  <c:v>0.28599999999999998</c:v>
                </c:pt>
                <c:pt idx="1">
                  <c:v>7.0999999999999994E-2</c:v>
                </c:pt>
                <c:pt idx="2">
                  <c:v>0.28599999999999998</c:v>
                </c:pt>
                <c:pt idx="3">
                  <c:v>0.5</c:v>
                </c:pt>
                <c:pt idx="4">
                  <c:v>0</c:v>
                </c:pt>
                <c:pt idx="5">
                  <c:v>0.14299999999999999</c:v>
                </c:pt>
                <c:pt idx="6">
                  <c:v>0.214</c:v>
                </c:pt>
              </c:numCache>
            </c:numRef>
          </c:val>
          <c:extLst>
            <c:ext xmlns:c16="http://schemas.microsoft.com/office/drawing/2014/chart" uri="{C3380CC4-5D6E-409C-BE32-E72D297353CC}">
              <c16:uniqueId val="{00000000-89E4-40E3-B511-B80CBD2EB7BD}"/>
            </c:ext>
          </c:extLst>
        </c:ser>
        <c:ser>
          <c:idx val="1"/>
          <c:order val="1"/>
          <c:tx>
            <c:strRef>
              <c:f>Blad2!$L$6</c:f>
              <c:strCache>
                <c:ptCount val="1"/>
                <c:pt idx="0">
                  <c:v>Knoop doorhakken</c:v>
                </c:pt>
              </c:strCache>
            </c:strRef>
          </c:tx>
          <c:spPr>
            <a:solidFill>
              <a:schemeClr val="accent2"/>
            </a:solidFill>
            <a:ln>
              <a:noFill/>
            </a:ln>
            <a:effectLst/>
          </c:spPr>
          <c:invertIfNegative val="0"/>
          <c:dLbls>
            <c:dLbl>
              <c:idx val="2"/>
              <c:layout>
                <c:manualLayout>
                  <c:x val="0"/>
                  <c:y val="9.621221839618020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E4-40E3-B511-B80CBD2EB7B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70C0"/>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Blad2!$J$7:$J$13</c:f>
              <c:strCache>
                <c:ptCount val="7"/>
                <c:pt idx="0">
                  <c:v>Geen van bovenstaande </c:v>
                </c:pt>
                <c:pt idx="1">
                  <c:v>Hoe het is om te studeren op het hbo</c:v>
                </c:pt>
                <c:pt idx="2">
                  <c:v>De manier van werken op de opleiding</c:v>
                </c:pt>
                <c:pt idx="3">
                  <c:v>De sfeer op de opleiding</c:v>
                </c:pt>
                <c:pt idx="4">
                  <c:v>Het niveau van de opleiding</c:v>
                </c:pt>
                <c:pt idx="5">
                  <c:v>De beroepen die ik na de opleiding kan doen</c:v>
                </c:pt>
                <c:pt idx="6">
                  <c:v>De inhoud van de opleiding</c:v>
                </c:pt>
              </c:strCache>
            </c:strRef>
          </c:cat>
          <c:val>
            <c:numRef>
              <c:f>Blad2!$L$7:$L$13</c:f>
              <c:numCache>
                <c:formatCode>0.0%</c:formatCode>
                <c:ptCount val="7"/>
                <c:pt idx="0">
                  <c:v>8.3000000000000004E-2</c:v>
                </c:pt>
                <c:pt idx="1">
                  <c:v>0.29199999999999998</c:v>
                </c:pt>
                <c:pt idx="2">
                  <c:v>0.45800000000000002</c:v>
                </c:pt>
                <c:pt idx="3">
                  <c:v>0.375</c:v>
                </c:pt>
                <c:pt idx="4">
                  <c:v>0.29199999999999998</c:v>
                </c:pt>
                <c:pt idx="5">
                  <c:v>8.3000000000000004E-2</c:v>
                </c:pt>
                <c:pt idx="6">
                  <c:v>0.75</c:v>
                </c:pt>
              </c:numCache>
            </c:numRef>
          </c:val>
          <c:extLst>
            <c:ext xmlns:c16="http://schemas.microsoft.com/office/drawing/2014/chart" uri="{C3380CC4-5D6E-409C-BE32-E72D297353CC}">
              <c16:uniqueId val="{00000001-89E4-40E3-B511-B80CBD2EB7BD}"/>
            </c:ext>
          </c:extLst>
        </c:ser>
        <c:ser>
          <c:idx val="2"/>
          <c:order val="2"/>
          <c:tx>
            <c:strRef>
              <c:f>Blad2!$M$6</c:f>
              <c:strCache>
                <c:ptCount val="1"/>
                <c:pt idx="0">
                  <c:v>Verdiepen</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accent3">
                        <a:lumMod val="7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Blad2!$J$7:$J$13</c:f>
              <c:strCache>
                <c:ptCount val="7"/>
                <c:pt idx="0">
                  <c:v>Geen van bovenstaande </c:v>
                </c:pt>
                <c:pt idx="1">
                  <c:v>Hoe het is om te studeren op het hbo</c:v>
                </c:pt>
                <c:pt idx="2">
                  <c:v>De manier van werken op de opleiding</c:v>
                </c:pt>
                <c:pt idx="3">
                  <c:v>De sfeer op de opleiding</c:v>
                </c:pt>
                <c:pt idx="4">
                  <c:v>Het niveau van de opleiding</c:v>
                </c:pt>
                <c:pt idx="5">
                  <c:v>De beroepen die ik na de opleiding kan doen</c:v>
                </c:pt>
                <c:pt idx="6">
                  <c:v>De inhoud van de opleiding</c:v>
                </c:pt>
              </c:strCache>
            </c:strRef>
          </c:cat>
          <c:val>
            <c:numRef>
              <c:f>Blad2!$M$7:$M$13</c:f>
              <c:numCache>
                <c:formatCode>0.0%</c:formatCode>
                <c:ptCount val="7"/>
                <c:pt idx="0">
                  <c:v>0</c:v>
                </c:pt>
                <c:pt idx="1">
                  <c:v>0.23499999999999999</c:v>
                </c:pt>
                <c:pt idx="2">
                  <c:v>0.58799999999999997</c:v>
                </c:pt>
                <c:pt idx="3">
                  <c:v>0.29399999999999998</c:v>
                </c:pt>
                <c:pt idx="4">
                  <c:v>0.23499999999999999</c:v>
                </c:pt>
                <c:pt idx="5">
                  <c:v>0.47099999999999997</c:v>
                </c:pt>
                <c:pt idx="6">
                  <c:v>0.70599999999999996</c:v>
                </c:pt>
              </c:numCache>
            </c:numRef>
          </c:val>
          <c:extLst>
            <c:ext xmlns:c16="http://schemas.microsoft.com/office/drawing/2014/chart" uri="{C3380CC4-5D6E-409C-BE32-E72D297353CC}">
              <c16:uniqueId val="{00000002-89E4-40E3-B511-B80CBD2EB7BD}"/>
            </c:ext>
          </c:extLst>
        </c:ser>
        <c:ser>
          <c:idx val="3"/>
          <c:order val="3"/>
          <c:tx>
            <c:strRef>
              <c:f>Blad2!$N$6</c:f>
              <c:strCache>
                <c:ptCount val="1"/>
                <c:pt idx="0">
                  <c:v>Verkennen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accent4"/>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Blad2!$J$7:$J$13</c:f>
              <c:strCache>
                <c:ptCount val="7"/>
                <c:pt idx="0">
                  <c:v>Geen van bovenstaande </c:v>
                </c:pt>
                <c:pt idx="1">
                  <c:v>Hoe het is om te studeren op het hbo</c:v>
                </c:pt>
                <c:pt idx="2">
                  <c:v>De manier van werken op de opleiding</c:v>
                </c:pt>
                <c:pt idx="3">
                  <c:v>De sfeer op de opleiding</c:v>
                </c:pt>
                <c:pt idx="4">
                  <c:v>Het niveau van de opleiding</c:v>
                </c:pt>
                <c:pt idx="5">
                  <c:v>De beroepen die ik na de opleiding kan doen</c:v>
                </c:pt>
                <c:pt idx="6">
                  <c:v>De inhoud van de opleiding</c:v>
                </c:pt>
              </c:strCache>
            </c:strRef>
          </c:cat>
          <c:val>
            <c:numRef>
              <c:f>Blad2!$N$7:$N$13</c:f>
              <c:numCache>
                <c:formatCode>0.0%</c:formatCode>
                <c:ptCount val="7"/>
                <c:pt idx="0">
                  <c:v>0.16700000000000001</c:v>
                </c:pt>
                <c:pt idx="1">
                  <c:v>0.16700000000000001</c:v>
                </c:pt>
                <c:pt idx="2">
                  <c:v>0.33300000000000002</c:v>
                </c:pt>
                <c:pt idx="3">
                  <c:v>0.66700000000000004</c:v>
                </c:pt>
                <c:pt idx="4">
                  <c:v>0.16700000000000001</c:v>
                </c:pt>
                <c:pt idx="5">
                  <c:v>0.33300000000000002</c:v>
                </c:pt>
                <c:pt idx="6">
                  <c:v>0.5</c:v>
                </c:pt>
              </c:numCache>
            </c:numRef>
          </c:val>
          <c:extLst>
            <c:ext xmlns:c16="http://schemas.microsoft.com/office/drawing/2014/chart" uri="{C3380CC4-5D6E-409C-BE32-E72D297353CC}">
              <c16:uniqueId val="{00000003-89E4-40E3-B511-B80CBD2EB7BD}"/>
            </c:ext>
          </c:extLst>
        </c:ser>
        <c:dLbls>
          <c:showLegendKey val="0"/>
          <c:showVal val="0"/>
          <c:showCatName val="0"/>
          <c:showSerName val="0"/>
          <c:showPercent val="0"/>
          <c:showBubbleSize val="0"/>
        </c:dLbls>
        <c:gapWidth val="182"/>
        <c:axId val="524314424"/>
        <c:axId val="524316392"/>
      </c:barChart>
      <c:catAx>
        <c:axId val="524314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524316392"/>
        <c:crosses val="autoZero"/>
        <c:auto val="1"/>
        <c:lblAlgn val="ctr"/>
        <c:lblOffset val="100"/>
        <c:noMultiLvlLbl val="0"/>
      </c:catAx>
      <c:valAx>
        <c:axId val="524316392"/>
        <c:scaling>
          <c:orientation val="minMax"/>
          <c:max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524314424"/>
        <c:crosses val="autoZero"/>
        <c:crossBetween val="between"/>
        <c:majorUnit val="0.2"/>
      </c:valAx>
      <c:spPr>
        <a:noFill/>
        <a:ln>
          <a:noFill/>
        </a:ln>
        <a:effectLst/>
      </c:spPr>
    </c:plotArea>
    <c:legend>
      <c:legendPos val="b"/>
      <c:layout>
        <c:manualLayout>
          <c:xMode val="edge"/>
          <c:yMode val="edge"/>
          <c:x val="0.32237093817144091"/>
          <c:y val="0.90808703398054558"/>
          <c:w val="0.6544708527247538"/>
          <c:h val="5.115131429425686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rPr lang="nl-NL"/>
              <a:t>18-4-2022</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rPr/>
              <a:t>‹nr.›</a:t>
            </a:fld>
            <a:endParaRPr lang="nl-NL" dirty="0"/>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18-4-2022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dirty="0"/>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0F246EA-2CA6-A949-8C74-EFA4609F5646}"/>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84548843-C499-E245-95D4-C33008F15DE1}"/>
              </a:ext>
            </a:extLst>
          </p:cNvPr>
          <p:cNvSpPr>
            <a:spLocks noGrp="1"/>
          </p:cNvSpPr>
          <p:nvPr>
            <p:ph type="title" hasCustomPrompt="1"/>
          </p:nvPr>
        </p:nvSpPr>
        <p:spPr>
          <a:xfrm>
            <a:off x="212400" y="1400400"/>
            <a:ext cx="8722800" cy="85680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sp>
        <p:nvSpPr>
          <p:cNvPr id="10" name="Tijdelijke aanduiding voor inhoud 1">
            <a:extLst>
              <a:ext uri="{FF2B5EF4-FFF2-40B4-BE49-F238E27FC236}">
                <a16:creationId xmlns:a16="http://schemas.microsoft.com/office/drawing/2014/main" id="{C3A00F72-3AB5-E14B-B4B6-C3FE088A9D7C}"/>
              </a:ext>
            </a:extLst>
          </p:cNvPr>
          <p:cNvSpPr>
            <a:spLocks noGrp="1"/>
          </p:cNvSpPr>
          <p:nvPr>
            <p:ph idx="1"/>
          </p:nvPr>
        </p:nvSpPr>
        <p:spPr>
          <a:xfrm>
            <a:off x="212400" y="2331719"/>
            <a:ext cx="8722799" cy="1743013"/>
          </a:xfrm>
        </p:spPr>
        <p:txBody>
          <a:bodyPr/>
          <a:lstStyle>
            <a:lvl1pPr>
              <a:buFontTx/>
              <a:buNone/>
              <a:defRPr sz="1800" baseline="0">
                <a:solidFill>
                  <a:schemeClr val="bg1"/>
                </a:solidFill>
              </a:defRPr>
            </a:lvl1pPr>
          </a:lstStyle>
          <a:p>
            <a:pPr lvl="0"/>
            <a:r>
              <a:rPr lang="nl-NL" smtClean="0"/>
              <a:t>Tekststijl van het model bewerken</a:t>
            </a:r>
          </a:p>
        </p:txBody>
      </p:sp>
      <p:pic>
        <p:nvPicPr>
          <p:cNvPr id="11" name="Afbeelding 10">
            <a:extLst>
              <a:ext uri="{FF2B5EF4-FFF2-40B4-BE49-F238E27FC236}">
                <a16:creationId xmlns:a16="http://schemas.microsoft.com/office/drawing/2014/main" id="{F10A5C45-3525-4B49-ADF7-2EF353ADB3E4}"/>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F72AD303-BDFF-934F-9145-CB4C92C73CB3}"/>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374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otpagin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8A9C812-2E58-0645-A293-BECF92250576}"/>
              </a:ext>
            </a:extLst>
          </p:cNvPr>
          <p:cNvSpPr/>
          <p:nvPr userDrawn="1"/>
        </p:nvSpPr>
        <p:spPr>
          <a:xfrm>
            <a:off x="0" y="0"/>
            <a:ext cx="9144000" cy="4089600"/>
          </a:xfrm>
          <a:prstGeom prst="rect">
            <a:avLst/>
          </a:prstGeom>
          <a:solidFill>
            <a:srgbClr val="66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1">
            <a:extLst>
              <a:ext uri="{FF2B5EF4-FFF2-40B4-BE49-F238E27FC236}">
                <a16:creationId xmlns:a16="http://schemas.microsoft.com/office/drawing/2014/main" id="{E6F7F96C-6BFF-6F43-9987-44ED1DB5F462}"/>
              </a:ext>
            </a:extLst>
          </p:cNvPr>
          <p:cNvSpPr>
            <a:spLocks noGrp="1"/>
          </p:cNvSpPr>
          <p:nvPr>
            <p:ph idx="1"/>
          </p:nvPr>
        </p:nvSpPr>
        <p:spPr>
          <a:xfrm>
            <a:off x="212400" y="1200151"/>
            <a:ext cx="8722799" cy="2874582"/>
          </a:xfrm>
        </p:spPr>
        <p:txBody>
          <a:bodyPr/>
          <a:lstStyle>
            <a:lvl1pPr>
              <a:buFontTx/>
              <a:buNone/>
              <a:defRPr>
                <a:solidFill>
                  <a:schemeClr val="bg1"/>
                </a:solidFill>
              </a:defRPr>
            </a:lvl1pPr>
          </a:lstStyle>
          <a:p>
            <a:pPr lvl="0"/>
            <a:r>
              <a:rPr lang="nl-NL" smtClean="0"/>
              <a:t>Tekststijl van het model bewerken</a:t>
            </a:r>
          </a:p>
        </p:txBody>
      </p:sp>
      <p:sp>
        <p:nvSpPr>
          <p:cNvPr id="24" name="Tijdelijke aanduiding voor inhoud 2">
            <a:extLst>
              <a:ext uri="{FF2B5EF4-FFF2-40B4-BE49-F238E27FC236}">
                <a16:creationId xmlns:a16="http://schemas.microsoft.com/office/drawing/2014/main" id="{FC0CC26D-4375-804A-A98F-81E6E01505AC}"/>
              </a:ext>
            </a:extLst>
          </p:cNvPr>
          <p:cNvSpPr txBox="1">
            <a:spLocks/>
          </p:cNvSpPr>
          <p:nvPr userDrawn="1"/>
        </p:nvSpPr>
        <p:spPr>
          <a:xfrm>
            <a:off x="2769607" y="4236031"/>
            <a:ext cx="6183880" cy="746170"/>
          </a:xfrm>
          <a:prstGeom prst="rect">
            <a:avLst/>
          </a:prstGeom>
        </p:spPr>
        <p:txBody>
          <a:bodyPr anchor="ctr" anchorCtr="0">
            <a:normAutofit/>
          </a:bodyPr>
          <a:lstStyle>
            <a:lvl1pPr marL="0" indent="0" algn="l" defTabSz="457200" rtl="0" eaLnBrk="1" latinLnBrk="0" hangingPunct="1">
              <a:spcBef>
                <a:spcPct val="20000"/>
              </a:spcBef>
              <a:buFontTx/>
              <a:buNone/>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nl-NL" dirty="0"/>
          </a:p>
        </p:txBody>
      </p:sp>
      <p:sp>
        <p:nvSpPr>
          <p:cNvPr id="10" name="Tijdelijke aanduiding voor inhoud 3">
            <a:extLst>
              <a:ext uri="{FF2B5EF4-FFF2-40B4-BE49-F238E27FC236}">
                <a16:creationId xmlns:a16="http://schemas.microsoft.com/office/drawing/2014/main" id="{CFDF3A75-0FAB-4F4F-9617-610FEDF2CE7A}"/>
              </a:ext>
            </a:extLst>
          </p:cNvPr>
          <p:cNvSpPr>
            <a:spLocks noGrp="1"/>
          </p:cNvSpPr>
          <p:nvPr>
            <p:ph sz="half" idx="2" hasCustomPrompt="1"/>
          </p:nvPr>
        </p:nvSpPr>
        <p:spPr>
          <a:xfrm>
            <a:off x="3443591" y="4272566"/>
            <a:ext cx="5509896" cy="673100"/>
          </a:xfrm>
        </p:spPr>
        <p:txBody>
          <a:bodyPr anchor="ctr" anchorCtr="0">
            <a:normAutofit/>
          </a:bodyPr>
          <a:lstStyle>
            <a:lvl1pPr marL="0" indent="0">
              <a:buFontTx/>
              <a:buNone/>
              <a:defRPr sz="1200">
                <a:latin typeface="Arial"/>
                <a:cs typeface="Arial"/>
              </a:defRPr>
            </a:lvl1pPr>
            <a:lvl2pPr marL="457200" indent="0">
              <a:buFontTx/>
              <a:buNone/>
              <a:defRPr sz="12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Gegevens afzender (denk aan: naam, contactgegevens, opleiding, enz.)</a:t>
            </a:r>
          </a:p>
        </p:txBody>
      </p:sp>
      <p:pic>
        <p:nvPicPr>
          <p:cNvPr id="7" name="Afbeelding 6">
            <a:extLst>
              <a:ext uri="{FF2B5EF4-FFF2-40B4-BE49-F238E27FC236}">
                <a16:creationId xmlns:a16="http://schemas.microsoft.com/office/drawing/2014/main" id="{6F667120-90A3-E741-801D-CCE9CA950AB2}"/>
              </a:ext>
            </a:extLst>
          </p:cNvPr>
          <p:cNvPicPr>
            <a:picLocks noChangeAspect="1"/>
          </p:cNvPicPr>
          <p:nvPr userDrawn="1"/>
        </p:nvPicPr>
        <p:blipFill>
          <a:blip r:embed="rId2"/>
          <a:srcRect/>
          <a:stretch/>
        </p:blipFill>
        <p:spPr>
          <a:xfrm>
            <a:off x="864000" y="4269391"/>
            <a:ext cx="1082675" cy="676275"/>
          </a:xfrm>
          <a:prstGeom prst="rect">
            <a:avLst/>
          </a:prstGeom>
        </p:spPr>
      </p:pic>
    </p:spTree>
    <p:extLst>
      <p:ext uri="{BB962C8B-B14F-4D97-AF65-F5344CB8AC3E}">
        <p14:creationId xmlns:p14="http://schemas.microsoft.com/office/powerpoint/2010/main" val="31786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3">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308C1A-2923-C64E-B68B-9EEA862187A2}"/>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651403BA-E744-2547-B84E-67A9F03F502F}"/>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pic>
        <p:nvPicPr>
          <p:cNvPr id="5" name="Afbeelding 4">
            <a:extLst>
              <a:ext uri="{FF2B5EF4-FFF2-40B4-BE49-F238E27FC236}">
                <a16:creationId xmlns:a16="http://schemas.microsoft.com/office/drawing/2014/main" id="{F28BE7C8-DFA0-BF4B-B29B-CB6594498ADF}"/>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8F7D3028-9F69-4644-A249-2E8432A5DE9C}"/>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752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fot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485B2E-A8FA-EE4D-AC7A-FBA782AF405D}"/>
              </a:ext>
            </a:extLst>
          </p:cNvPr>
          <p:cNvPicPr>
            <a:picLocks noChangeAspect="1"/>
          </p:cNvPicPr>
          <p:nvPr userDrawn="1"/>
        </p:nvPicPr>
        <p:blipFill>
          <a:blip r:embed="rId2"/>
          <a:srcRect/>
          <a:stretch/>
        </p:blipFill>
        <p:spPr>
          <a:xfrm>
            <a:off x="1" y="0"/>
            <a:ext cx="9143998" cy="5143499"/>
          </a:xfrm>
          <a:prstGeom prst="rect">
            <a:avLst/>
          </a:prstGeom>
        </p:spPr>
      </p:pic>
      <p:sp>
        <p:nvSpPr>
          <p:cNvPr id="4" name="Tijdelijke aanduiding voor afbeelding 4">
            <a:extLst>
              <a:ext uri="{FF2B5EF4-FFF2-40B4-BE49-F238E27FC236}">
                <a16:creationId xmlns:a16="http://schemas.microsoft.com/office/drawing/2014/main" id="{8AEE0225-7956-3A4F-8287-786BC27D76DD}"/>
              </a:ext>
            </a:extLst>
          </p:cNvPr>
          <p:cNvSpPr>
            <a:spLocks noGrp="1"/>
          </p:cNvSpPr>
          <p:nvPr>
            <p:ph type="pic" sz="quarter" idx="10" hasCustomPrompt="1"/>
          </p:nvPr>
        </p:nvSpPr>
        <p:spPr>
          <a:xfrm>
            <a:off x="0" y="1051200"/>
            <a:ext cx="9144000" cy="4107600"/>
          </a:xfrm>
          <a:blipFill>
            <a:blip r:embed="rId3"/>
            <a:stretch>
              <a:fillRect/>
            </a:stretch>
          </a:blipFill>
        </p:spPr>
        <p:txBody>
          <a:bodyPr tIns="1188000" anchor="t" anchorCtr="0"/>
          <a:lstStyle>
            <a:lvl1pPr algn="ctr">
              <a:defRPr>
                <a:solidFill>
                  <a:srgbClr val="663366"/>
                </a:solidFill>
              </a:defRPr>
            </a:lvl1pPr>
          </a:lstStyle>
          <a:p>
            <a:r>
              <a:rPr lang="nl-NL" dirty="0"/>
              <a:t>Eigen voorblad maken: klik op het pictogram hieronder en voeg een eigen afbeelding toe</a:t>
            </a:r>
          </a:p>
        </p:txBody>
      </p:sp>
      <p:pic>
        <p:nvPicPr>
          <p:cNvPr id="7" name="Afbeelding 6">
            <a:extLst>
              <a:ext uri="{FF2B5EF4-FFF2-40B4-BE49-F238E27FC236}">
                <a16:creationId xmlns:a16="http://schemas.microsoft.com/office/drawing/2014/main" id="{E9DCE907-6FE3-5043-979C-0F06E4E9AA48}"/>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2742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smtClean="0"/>
              <a:t>Klik om de stijl te bewerken</a:t>
            </a:r>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12"/>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32" r:id="rId4"/>
    <p:sldLayoutId id="2147483834" r:id="rId5"/>
    <p:sldLayoutId id="2147483833" r:id="rId6"/>
    <p:sldLayoutId id="2147483823" r:id="rId7"/>
    <p:sldLayoutId id="2147483825" r:id="rId8"/>
    <p:sldLayoutId id="2147483830" r:id="rId9"/>
    <p:sldLayoutId id="2147483873" r:id="rId10"/>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datastudio.google.com/s/hT5Yu2AaGP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ntys.nl/KennisNetwerk/Ontwikkelingen/Studiesucces-1/Tools-en-inzichten/Online-proefstuderen.ht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c.deetman@fontys.nl" TargetMode="External"/><Relationship Id="rId7" Type="http://schemas.openxmlformats.org/officeDocument/2006/relationships/hyperlink" Target="http://www.fontys.nl/onderzoekstudiesucces" TargetMode="External"/><Relationship Id="rId2" Type="http://schemas.openxmlformats.org/officeDocument/2006/relationships/hyperlink" Target="mailto:%20l.oosterwijk@fontys.nl" TargetMode="External"/><Relationship Id="rId1" Type="http://schemas.openxmlformats.org/officeDocument/2006/relationships/slideLayout" Target="../slideLayouts/slideLayout10.xml"/><Relationship Id="rId6" Type="http://schemas.openxmlformats.org/officeDocument/2006/relationships/hyperlink" Target="https://datastudio.google.com/reporting/101SQI--PmM5Et7QSZXGIrY914QvNGoTr/page/nPSg?s=oEL3AIHsimM" TargetMode="External"/><Relationship Id="rId5" Type="http://schemas.openxmlformats.org/officeDocument/2006/relationships/hyperlink" Target="https://fontys.nl/KennisNetwerk/Ontwikkelingen/Studiesucces-1/Tools-en-inzichten/Online-proefstuderen.htm" TargetMode="External"/><Relationship Id="rId4" Type="http://schemas.openxmlformats.org/officeDocument/2006/relationships/hyperlink" Target="https://fontys.nl/Studeren/Studie-kiezen/Opleidingen-met-een-sneakpreview-studieweek.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fontys.nl/KennisNetwerk/Ontwikkelingen/Studiesucces-1/Tools-en-inzichten/Online-proefstuderen.ht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hyperlink" Target="https://fontys.nl/KennisNetwerk/Ontwikkelingen/Studiesucces-1/Tools-en-inzichten/Online-proefstuderen.htm"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F0111-0BF8-8649-9589-62F20F859285}"/>
              </a:ext>
            </a:extLst>
          </p:cNvPr>
          <p:cNvSpPr>
            <a:spLocks noGrp="1"/>
          </p:cNvSpPr>
          <p:nvPr>
            <p:ph type="title"/>
          </p:nvPr>
        </p:nvSpPr>
        <p:spPr>
          <a:xfrm>
            <a:off x="212400" y="1400400"/>
            <a:ext cx="8722800" cy="856800"/>
          </a:xfrm>
        </p:spPr>
        <p:txBody>
          <a:bodyPr>
            <a:noAutofit/>
          </a:bodyPr>
          <a:lstStyle/>
          <a:p>
            <a:r>
              <a:rPr lang="nl-NL" dirty="0" smtClean="0">
                <a:latin typeface="Ebrima" panose="02000000000000000000" pitchFamily="2" charset="0"/>
                <a:ea typeface="Ebrima" panose="02000000000000000000" pitchFamily="2" charset="0"/>
                <a:cs typeface="Ebrima" panose="02000000000000000000" pitchFamily="2" charset="0"/>
              </a:rPr>
              <a:t>Online proefstuderen </a:t>
            </a:r>
            <a:br>
              <a:rPr lang="nl-NL" dirty="0" smtClean="0">
                <a:latin typeface="Ebrima" panose="02000000000000000000" pitchFamily="2" charset="0"/>
                <a:ea typeface="Ebrima" panose="02000000000000000000" pitchFamily="2" charset="0"/>
                <a:cs typeface="Ebrima" panose="02000000000000000000" pitchFamily="2" charset="0"/>
              </a:rPr>
            </a:br>
            <a:r>
              <a:rPr lang="nl-NL" sz="2000" dirty="0" smtClean="0">
                <a:latin typeface="Ebrima" panose="02000000000000000000" pitchFamily="2" charset="0"/>
                <a:ea typeface="Ebrima" panose="02000000000000000000" pitchFamily="2" charset="0"/>
                <a:cs typeface="Ebrima" panose="02000000000000000000" pitchFamily="2" charset="0"/>
              </a:rPr>
              <a:t>BEWUSTER KIEZEN Met een sneakpreview van een studieweek</a:t>
            </a:r>
            <a:endParaRPr lang="nl-NL" sz="2800" dirty="0">
              <a:latin typeface="Ebrima" panose="02000000000000000000" pitchFamily="2" charset="0"/>
              <a:ea typeface="Ebrima" panose="02000000000000000000" pitchFamily="2" charset="0"/>
              <a:cs typeface="Ebrima" panose="02000000000000000000" pitchFamily="2" charset="0"/>
            </a:endParaRPr>
          </a:p>
        </p:txBody>
      </p:sp>
      <p:sp>
        <p:nvSpPr>
          <p:cNvPr id="6" name="Tijdelijke aanduiding voor inhoud 5">
            <a:extLst>
              <a:ext uri="{FF2B5EF4-FFF2-40B4-BE49-F238E27FC236}">
                <a16:creationId xmlns:a16="http://schemas.microsoft.com/office/drawing/2014/main" id="{46BA08F7-426B-E842-B4C0-336E00AFC444}"/>
              </a:ext>
            </a:extLst>
          </p:cNvPr>
          <p:cNvSpPr>
            <a:spLocks noGrp="1"/>
          </p:cNvSpPr>
          <p:nvPr>
            <p:ph idx="1"/>
          </p:nvPr>
        </p:nvSpPr>
        <p:spPr>
          <a:xfrm>
            <a:off x="212400" y="2331719"/>
            <a:ext cx="8598225" cy="2630806"/>
          </a:xfrm>
        </p:spPr>
        <p:txBody>
          <a:bodyPr>
            <a:normAutofit/>
          </a:bodyPr>
          <a:lstStyle/>
          <a:p>
            <a:r>
              <a:rPr lang="nl-NL" dirty="0" smtClean="0">
                <a:latin typeface="Ebrima" panose="02000000000000000000" pitchFamily="2" charset="0"/>
                <a:ea typeface="Ebrima" panose="02000000000000000000" pitchFamily="2" charset="0"/>
                <a:cs typeface="Ebrima" panose="02000000000000000000" pitchFamily="2" charset="0"/>
              </a:rPr>
              <a:t>Programma Studiesucces</a:t>
            </a:r>
          </a:p>
          <a:p>
            <a:r>
              <a:rPr lang="nl-NL" dirty="0" smtClean="0">
                <a:latin typeface="Ebrima" panose="02000000000000000000" pitchFamily="2" charset="0"/>
                <a:ea typeface="Ebrima" panose="02000000000000000000" pitchFamily="2" charset="0"/>
                <a:cs typeface="Ebrima" panose="02000000000000000000" pitchFamily="2" charset="0"/>
              </a:rPr>
              <a:t>Resultaten overkoepelend onderzoek 2019-2021</a:t>
            </a:r>
          </a:p>
          <a:p>
            <a:endParaRPr lang="nl-NL" sz="1400" dirty="0" smtClean="0"/>
          </a:p>
          <a:p>
            <a:endParaRPr lang="nl-NL" sz="1400" dirty="0" smtClean="0"/>
          </a:p>
          <a:p>
            <a:endParaRPr lang="nl-NL" sz="1400" dirty="0" smtClean="0"/>
          </a:p>
          <a:p>
            <a:endParaRPr lang="nl-NL" sz="1100" dirty="0">
              <a:latin typeface="Ebrima" panose="02000000000000000000" pitchFamily="2" charset="0"/>
              <a:ea typeface="Ebrima" panose="02000000000000000000" pitchFamily="2" charset="0"/>
              <a:cs typeface="Ebrima" panose="02000000000000000000" pitchFamily="2" charset="0"/>
            </a:endParaRPr>
          </a:p>
          <a:p>
            <a:pPr algn="r"/>
            <a:r>
              <a:rPr lang="nl-NL" sz="1100" b="1" dirty="0" smtClean="0">
                <a:latin typeface="Ebrima" panose="02000000000000000000" pitchFamily="2" charset="0"/>
                <a:ea typeface="Ebrima" panose="02000000000000000000" pitchFamily="2" charset="0"/>
                <a:cs typeface="Ebrima" panose="02000000000000000000" pitchFamily="2" charset="0"/>
              </a:rPr>
              <a:t>Linda Oosterwijk </a:t>
            </a:r>
          </a:p>
          <a:p>
            <a:pPr algn="r"/>
            <a:r>
              <a:rPr lang="nl-NL" sz="1100" dirty="0" smtClean="0">
                <a:latin typeface="Ebrima" panose="02000000000000000000" pitchFamily="2" charset="0"/>
                <a:ea typeface="Ebrima" panose="02000000000000000000" pitchFamily="2" charset="0"/>
                <a:cs typeface="Ebrima" panose="02000000000000000000" pitchFamily="2" charset="0"/>
              </a:rPr>
              <a:t>Onderzoeker </a:t>
            </a:r>
            <a:r>
              <a:rPr lang="nl-NL" sz="1100" dirty="0" smtClean="0">
                <a:latin typeface="Ebrima" panose="02000000000000000000" pitchFamily="2" charset="0"/>
                <a:ea typeface="Ebrima" panose="02000000000000000000" pitchFamily="2" charset="0"/>
                <a:cs typeface="Ebrima" panose="02000000000000000000" pitchFamily="2" charset="0"/>
              </a:rPr>
              <a:t>Online proefstuderen</a:t>
            </a:r>
            <a:endParaRPr lang="nl-NL" sz="1100" dirty="0">
              <a:latin typeface="Ebrima" panose="02000000000000000000" pitchFamily="2" charset="0"/>
              <a:ea typeface="Ebrima" panose="02000000000000000000" pitchFamily="2" charset="0"/>
              <a:cs typeface="Ebrima" panose="02000000000000000000" pitchFamily="2" charset="0"/>
            </a:endParaRPr>
          </a:p>
          <a:p>
            <a:pPr algn="r"/>
            <a:r>
              <a:rPr lang="nl-NL" sz="1100" b="1" dirty="0" smtClean="0">
                <a:latin typeface="Ebrima" panose="02000000000000000000" pitchFamily="2" charset="0"/>
                <a:ea typeface="Ebrima" panose="02000000000000000000" pitchFamily="2" charset="0"/>
                <a:cs typeface="Ebrima" panose="02000000000000000000" pitchFamily="2" charset="0"/>
              </a:rPr>
              <a:t>Cindy Deetman</a:t>
            </a:r>
          </a:p>
          <a:p>
            <a:pPr algn="r"/>
            <a:r>
              <a:rPr lang="nl-NL" sz="1100" dirty="0" smtClean="0">
                <a:latin typeface="Ebrima" panose="02000000000000000000" pitchFamily="2" charset="0"/>
                <a:ea typeface="Ebrima" panose="02000000000000000000" pitchFamily="2" charset="0"/>
                <a:cs typeface="Ebrima" panose="02000000000000000000" pitchFamily="2" charset="0"/>
              </a:rPr>
              <a:t>Projectleider Online proefstuderen</a:t>
            </a:r>
          </a:p>
        </p:txBody>
      </p:sp>
      <p:cxnSp>
        <p:nvCxnSpPr>
          <p:cNvPr id="4" name="Rechte verbindingslijn 3">
            <a:extLst>
              <a:ext uri="{FF2B5EF4-FFF2-40B4-BE49-F238E27FC236}">
                <a16:creationId xmlns:a16="http://schemas.microsoft.com/office/drawing/2014/main" id="{44D83DC2-2CB7-934A-8DC2-34F209686690}"/>
              </a:ext>
            </a:extLst>
          </p:cNvPr>
          <p:cNvCxnSpPr/>
          <p:nvPr/>
        </p:nvCxnSpPr>
        <p:spPr>
          <a:xfrm>
            <a:off x="212400" y="2247922"/>
            <a:ext cx="8722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06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044321" y="119085"/>
            <a:ext cx="7690104" cy="857250"/>
          </a:xfrm>
        </p:spPr>
        <p:txBody>
          <a:bodyPr>
            <a:normAutofit fontScale="90000"/>
          </a:bodyPr>
          <a:lstStyle/>
          <a:p>
            <a:r>
              <a:rPr lang="nl-NL" sz="2200" dirty="0" smtClean="0">
                <a:solidFill>
                  <a:schemeClr val="bg1"/>
                </a:solidFill>
              </a:rPr>
              <a:t>2b</a:t>
            </a:r>
            <a:r>
              <a:rPr lang="nl-NL" sz="2200" dirty="0" smtClean="0">
                <a:solidFill>
                  <a:schemeClr val="bg1"/>
                </a:solidFill>
              </a:rPr>
              <a:t>. </a:t>
            </a:r>
            <a:r>
              <a:rPr lang="nl-NL" sz="2200" dirty="0" smtClean="0">
                <a:solidFill>
                  <a:schemeClr val="bg1"/>
                </a:solidFill>
              </a:rPr>
              <a:t>Oriëntatieopdracht voor LOB in het voortgezet </a:t>
            </a:r>
            <a:r>
              <a:rPr lang="nl-NL" sz="2200" dirty="0">
                <a:solidFill>
                  <a:schemeClr val="bg1"/>
                </a:solidFill>
              </a:rPr>
              <a:t>onderwijs</a:t>
            </a:r>
            <a:r>
              <a:rPr lang="nl-NL" sz="2800" dirty="0">
                <a:solidFill>
                  <a:schemeClr val="bg1"/>
                </a:solidFill>
              </a:rPr>
              <a:t/>
            </a:r>
            <a:br>
              <a:rPr lang="nl-NL" sz="2800" dirty="0">
                <a:solidFill>
                  <a:schemeClr val="bg1"/>
                </a:solidFill>
              </a:rPr>
            </a:br>
            <a:r>
              <a:rPr lang="nl-NL" sz="1400" dirty="0" smtClean="0">
                <a:solidFill>
                  <a:schemeClr val="bg1"/>
                </a:solidFill>
              </a:rPr>
              <a:t>Behoeften per studiekeuzefase</a:t>
            </a:r>
            <a:endParaRPr lang="nl-NL" sz="1400" dirty="0">
              <a:solidFill>
                <a:schemeClr val="bg1"/>
              </a:solidFill>
            </a:endParaRPr>
          </a:p>
        </p:txBody>
      </p:sp>
      <p:sp>
        <p:nvSpPr>
          <p:cNvPr id="12" name="Rechthoek 11"/>
          <p:cNvSpPr/>
          <p:nvPr/>
        </p:nvSpPr>
        <p:spPr>
          <a:xfrm>
            <a:off x="5555060" y="1803289"/>
            <a:ext cx="2162424" cy="507831"/>
          </a:xfrm>
          <a:prstGeom prst="rect">
            <a:avLst/>
          </a:prstGeom>
          <a:ln w="3175">
            <a:solidFill>
              <a:srgbClr val="2369C2"/>
            </a:solidFill>
            <a:prstDash val="dash"/>
          </a:ln>
        </p:spPr>
        <p:txBody>
          <a:bodyPr wrap="square">
            <a:spAutoFit/>
          </a:bodyPr>
          <a:lstStyle/>
          <a:p>
            <a:r>
              <a:rPr lang="nl-NL" sz="900" dirty="0">
                <a:solidFill>
                  <a:srgbClr val="2A6EC4"/>
                </a:solidFill>
                <a:latin typeface="Franklin Gothic Demi Cond" panose="020B0706030402020204" pitchFamily="34" charset="0"/>
                <a:cs typeface="Calibri Light" panose="020F0302020204030204" pitchFamily="34" charset="0"/>
              </a:rPr>
              <a:t>De </a:t>
            </a:r>
            <a:r>
              <a:rPr lang="nl-NL" sz="900" dirty="0" smtClean="0">
                <a:solidFill>
                  <a:srgbClr val="2A6EC4"/>
                </a:solidFill>
                <a:latin typeface="Franklin Gothic Demi Cond" panose="020B0706030402020204" pitchFamily="34" charset="0"/>
                <a:cs typeface="Calibri Light" panose="020F0302020204030204" pitchFamily="34" charset="0"/>
              </a:rPr>
              <a:t>leerling die de knoop aan het doorhakken is over zijn studiekeuze, wil vooral nog meer over de inhoud van de opleiding weten</a:t>
            </a:r>
            <a:endParaRPr lang="nl-NL" sz="900" dirty="0">
              <a:solidFill>
                <a:srgbClr val="2A6EC4"/>
              </a:solidFill>
              <a:latin typeface="Franklin Gothic Demi Cond" panose="020B0706030402020204" pitchFamily="34" charset="0"/>
              <a:cs typeface="Calibri Light" panose="020F0302020204030204" pitchFamily="34" charset="0"/>
            </a:endParaRPr>
          </a:p>
        </p:txBody>
      </p:sp>
      <p:graphicFrame>
        <p:nvGraphicFramePr>
          <p:cNvPr id="16" name="Grafiek 15"/>
          <p:cNvGraphicFramePr>
            <a:graphicFrameLocks/>
          </p:cNvGraphicFramePr>
          <p:nvPr>
            <p:extLst>
              <p:ext uri="{D42A27DB-BD31-4B8C-83A1-F6EECF244321}">
                <p14:modId xmlns:p14="http://schemas.microsoft.com/office/powerpoint/2010/main" val="864976511"/>
              </p:ext>
            </p:extLst>
          </p:nvPr>
        </p:nvGraphicFramePr>
        <p:xfrm>
          <a:off x="109983" y="1076260"/>
          <a:ext cx="6027150" cy="4067239"/>
        </p:xfrm>
        <a:graphic>
          <a:graphicData uri="http://schemas.openxmlformats.org/drawingml/2006/chart">
            <c:chart xmlns:c="http://schemas.openxmlformats.org/drawingml/2006/chart" xmlns:r="http://schemas.openxmlformats.org/officeDocument/2006/relationships" r:id="rId2"/>
          </a:graphicData>
        </a:graphic>
      </p:graphicFrame>
      <p:pic>
        <p:nvPicPr>
          <p:cNvPr id="17" name="Afbeelding 16"/>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0046" t="11283" r="20083"/>
          <a:stretch/>
        </p:blipFill>
        <p:spPr>
          <a:xfrm rot="16556044">
            <a:off x="4877670" y="2555242"/>
            <a:ext cx="211747" cy="547153"/>
          </a:xfrm>
          <a:prstGeom prst="rect">
            <a:avLst/>
          </a:prstGeom>
        </p:spPr>
      </p:pic>
      <p:sp>
        <p:nvSpPr>
          <p:cNvPr id="18" name="Rechthoek 17"/>
          <p:cNvSpPr/>
          <p:nvPr/>
        </p:nvSpPr>
        <p:spPr>
          <a:xfrm>
            <a:off x="5314459" y="2695228"/>
            <a:ext cx="2369589" cy="369332"/>
          </a:xfrm>
          <a:prstGeom prst="rect">
            <a:avLst/>
          </a:prstGeom>
          <a:ln w="3175">
            <a:solidFill>
              <a:schemeClr val="accent4"/>
            </a:solidFill>
            <a:prstDash val="dash"/>
          </a:ln>
        </p:spPr>
        <p:txBody>
          <a:bodyPr wrap="square">
            <a:spAutoFit/>
          </a:bodyPr>
          <a:lstStyle/>
          <a:p>
            <a:r>
              <a:rPr lang="nl-NL" sz="900" dirty="0" smtClean="0">
                <a:solidFill>
                  <a:schemeClr val="accent4"/>
                </a:solidFill>
                <a:latin typeface="Franklin Gothic Demi Cond" panose="020B0706030402020204" pitchFamily="34" charset="0"/>
                <a:cs typeface="Calibri Light" panose="020F0302020204030204" pitchFamily="34" charset="0"/>
              </a:rPr>
              <a:t>De verkennende leerling wil de sfeer van een opleiding proeven</a:t>
            </a:r>
            <a:endParaRPr lang="nl-NL" sz="900" dirty="0">
              <a:solidFill>
                <a:schemeClr val="accent4"/>
              </a:solidFill>
              <a:latin typeface="Franklin Gothic Demi Cond" panose="020B0706030402020204" pitchFamily="34" charset="0"/>
              <a:cs typeface="Calibri Light" panose="020F0302020204030204" pitchFamily="34" charset="0"/>
            </a:endParaRPr>
          </a:p>
        </p:txBody>
      </p:sp>
      <p:sp>
        <p:nvSpPr>
          <p:cNvPr id="19" name="Rechthoek 18"/>
          <p:cNvSpPr/>
          <p:nvPr/>
        </p:nvSpPr>
        <p:spPr>
          <a:xfrm>
            <a:off x="5122208" y="3394631"/>
            <a:ext cx="2561840" cy="369332"/>
          </a:xfrm>
          <a:prstGeom prst="rect">
            <a:avLst/>
          </a:prstGeom>
          <a:ln w="3175">
            <a:solidFill>
              <a:schemeClr val="accent3"/>
            </a:solidFill>
            <a:prstDash val="dash"/>
          </a:ln>
        </p:spPr>
        <p:txBody>
          <a:bodyPr wrap="square">
            <a:spAutoFit/>
          </a:bodyPr>
          <a:lstStyle/>
          <a:p>
            <a:r>
              <a:rPr lang="nl-NL" sz="900" dirty="0" smtClean="0">
                <a:solidFill>
                  <a:schemeClr val="accent3"/>
                </a:solidFill>
                <a:latin typeface="Franklin Gothic Demi Cond" panose="020B0706030402020204" pitchFamily="34" charset="0"/>
                <a:cs typeface="Calibri Light" panose="020F0302020204030204" pitchFamily="34" charset="0"/>
              </a:rPr>
              <a:t>De verdiepende leerling wil de inhoud, de manier van werken en de beroepen na de opleiding leren kennen</a:t>
            </a:r>
            <a:endParaRPr lang="nl-NL" sz="900" dirty="0">
              <a:solidFill>
                <a:schemeClr val="accent3"/>
              </a:solidFill>
              <a:latin typeface="Franklin Gothic Demi Cond" panose="020B0706030402020204" pitchFamily="34" charset="0"/>
              <a:cs typeface="Calibri Light" panose="020F0302020204030204" pitchFamily="34" charset="0"/>
            </a:endParaRPr>
          </a:p>
        </p:txBody>
      </p:sp>
      <p:pic>
        <p:nvPicPr>
          <p:cNvPr id="20" name="Afbeelding 19"/>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0046" t="11283" r="20083"/>
          <a:stretch/>
        </p:blipFill>
        <p:spPr>
          <a:xfrm rot="16602708" flipH="1">
            <a:off x="4660552" y="3398116"/>
            <a:ext cx="208465" cy="537946"/>
          </a:xfrm>
          <a:prstGeom prst="rect">
            <a:avLst/>
          </a:prstGeom>
        </p:spPr>
      </p:pic>
      <p:sp>
        <p:nvSpPr>
          <p:cNvPr id="21" name="Rechthoek 20"/>
          <p:cNvSpPr/>
          <p:nvPr/>
        </p:nvSpPr>
        <p:spPr>
          <a:xfrm>
            <a:off x="4337253" y="4047308"/>
            <a:ext cx="2604567" cy="369332"/>
          </a:xfrm>
          <a:prstGeom prst="rect">
            <a:avLst/>
          </a:prstGeom>
          <a:ln w="3175">
            <a:solidFill>
              <a:schemeClr val="accent1"/>
            </a:solidFill>
            <a:prstDash val="dash"/>
          </a:ln>
        </p:spPr>
        <p:txBody>
          <a:bodyPr wrap="square">
            <a:spAutoFit/>
          </a:bodyPr>
          <a:lstStyle/>
          <a:p>
            <a:r>
              <a:rPr lang="nl-NL" sz="900" dirty="0" smtClean="0">
                <a:solidFill>
                  <a:schemeClr val="accent1"/>
                </a:solidFill>
                <a:latin typeface="Franklin Gothic Demi Cond" panose="020B0706030402020204" pitchFamily="34" charset="0"/>
                <a:cs typeface="Calibri Light" panose="020F0302020204030204" pitchFamily="34" charset="0"/>
              </a:rPr>
              <a:t>De leerling die zijn keuze al heeft gemaakt heeft minder behoeften, maar wil wel nog graag sfeer proeven</a:t>
            </a:r>
            <a:endParaRPr lang="nl-NL" sz="900" dirty="0">
              <a:solidFill>
                <a:schemeClr val="accent1"/>
              </a:solidFill>
              <a:latin typeface="Franklin Gothic Demi Cond" panose="020B0706030402020204" pitchFamily="34" charset="0"/>
              <a:cs typeface="Calibri Light" panose="020F0302020204030204" pitchFamily="34" charset="0"/>
            </a:endParaRPr>
          </a:p>
        </p:txBody>
      </p:sp>
      <p:pic>
        <p:nvPicPr>
          <p:cNvPr id="22" name="Afbeelding 2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0046" t="11283" r="20083"/>
          <a:stretch/>
        </p:blipFill>
        <p:spPr>
          <a:xfrm rot="15804342">
            <a:off x="3939697" y="3936312"/>
            <a:ext cx="186307" cy="591323"/>
          </a:xfrm>
          <a:prstGeom prst="rect">
            <a:avLst/>
          </a:prstGeom>
        </p:spPr>
      </p:pic>
      <p:pic>
        <p:nvPicPr>
          <p:cNvPr id="23" name="Afbeelding 22"/>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0046" t="11283" r="20083"/>
          <a:stretch/>
        </p:blipFill>
        <p:spPr>
          <a:xfrm rot="16523122" flipH="1">
            <a:off x="5162368" y="1912240"/>
            <a:ext cx="208465" cy="493507"/>
          </a:xfrm>
          <a:prstGeom prst="rect">
            <a:avLst/>
          </a:prstGeom>
        </p:spPr>
      </p:pic>
      <p:sp>
        <p:nvSpPr>
          <p:cNvPr id="2" name="Tekstvak 1"/>
          <p:cNvSpPr txBox="1"/>
          <p:nvPr/>
        </p:nvSpPr>
        <p:spPr>
          <a:xfrm>
            <a:off x="783624" y="4675513"/>
            <a:ext cx="1700496" cy="372885"/>
          </a:xfrm>
          <a:prstGeom prst="rect">
            <a:avLst/>
          </a:prstGeom>
        </p:spPr>
        <p:txBody>
          <a:bodyPr wrap="square" rtlCol="0" anchor="ctr" anchorCtr="0">
            <a:normAutofit/>
          </a:bodyPr>
          <a:lstStyle/>
          <a:p>
            <a:pPr algn="l"/>
            <a:r>
              <a:rPr lang="nl-NL" sz="1200" b="1" dirty="0" smtClean="0">
                <a:latin typeface="Ebrima" panose="02000000000000000000" pitchFamily="2" charset="0"/>
                <a:ea typeface="Ebrima" panose="02000000000000000000" pitchFamily="2" charset="0"/>
                <a:cs typeface="Ebrima" panose="02000000000000000000" pitchFamily="2" charset="0"/>
              </a:rPr>
              <a:t>Studiekeuzefase:</a:t>
            </a:r>
          </a:p>
        </p:txBody>
      </p:sp>
    </p:spTree>
    <p:extLst>
      <p:ext uri="{BB962C8B-B14F-4D97-AF65-F5344CB8AC3E}">
        <p14:creationId xmlns:p14="http://schemas.microsoft.com/office/powerpoint/2010/main" val="2498249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044320" y="119085"/>
            <a:ext cx="8414640" cy="857250"/>
          </a:xfrm>
        </p:spPr>
        <p:txBody>
          <a:bodyPr>
            <a:normAutofit/>
          </a:bodyPr>
          <a:lstStyle/>
          <a:p>
            <a:r>
              <a:rPr lang="nl-NL" sz="2000" dirty="0">
                <a:solidFill>
                  <a:schemeClr val="bg1"/>
                </a:solidFill>
              </a:rPr>
              <a:t>2</a:t>
            </a:r>
            <a:r>
              <a:rPr lang="nl-NL" sz="2000" dirty="0" smtClean="0">
                <a:solidFill>
                  <a:schemeClr val="bg1"/>
                </a:solidFill>
              </a:rPr>
              <a:t>. </a:t>
            </a:r>
            <a:r>
              <a:rPr lang="nl-NL" sz="2000" dirty="0" smtClean="0">
                <a:solidFill>
                  <a:schemeClr val="bg1"/>
                </a:solidFill>
              </a:rPr>
              <a:t>Pop-up </a:t>
            </a:r>
            <a:r>
              <a:rPr lang="nl-NL" sz="2000" dirty="0">
                <a:solidFill>
                  <a:schemeClr val="bg1"/>
                </a:solidFill>
              </a:rPr>
              <a:t>enquête sneakpreview studieweek kalenders</a:t>
            </a:r>
            <a:r>
              <a:rPr lang="nl-NL" sz="2400" dirty="0">
                <a:solidFill>
                  <a:schemeClr val="bg1"/>
                </a:solidFill>
              </a:rPr>
              <a:t/>
            </a:r>
            <a:br>
              <a:rPr lang="nl-NL" sz="2400" dirty="0">
                <a:solidFill>
                  <a:schemeClr val="bg1"/>
                </a:solidFill>
              </a:rPr>
            </a:br>
            <a:r>
              <a:rPr lang="nl-NL" sz="1300" dirty="0" smtClean="0">
                <a:solidFill>
                  <a:schemeClr val="bg1"/>
                </a:solidFill>
              </a:rPr>
              <a:t>Kwalitatieve input van studiekiezers</a:t>
            </a:r>
            <a:endParaRPr lang="nl-NL" sz="1300" dirty="0">
              <a:solidFill>
                <a:schemeClr val="bg1"/>
              </a:solidFill>
            </a:endParaRPr>
          </a:p>
        </p:txBody>
      </p:sp>
      <p:sp>
        <p:nvSpPr>
          <p:cNvPr id="5" name="Rechthoek 4"/>
          <p:cNvSpPr/>
          <p:nvPr/>
        </p:nvSpPr>
        <p:spPr>
          <a:xfrm>
            <a:off x="165375" y="1606459"/>
            <a:ext cx="4067176" cy="3437981"/>
          </a:xfrm>
          <a:prstGeom prst="rect">
            <a:avLst/>
          </a:prstGeom>
          <a:solidFill>
            <a:srgbClr val="D7F0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p:cNvSpPr/>
          <p:nvPr/>
        </p:nvSpPr>
        <p:spPr>
          <a:xfrm>
            <a:off x="200851" y="1695888"/>
            <a:ext cx="4031700" cy="3785652"/>
          </a:xfrm>
          <a:prstGeom prst="rect">
            <a:avLst/>
          </a:prstGeom>
        </p:spPr>
        <p:txBody>
          <a:bodyPr wrap="square">
            <a:spAutoFit/>
          </a:bodyPr>
          <a:lstStyle/>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“Dan </a:t>
            </a:r>
            <a:r>
              <a:rPr lang="nl-NL" sz="800" dirty="0">
                <a:solidFill>
                  <a:schemeClr val="tx2"/>
                </a:solidFill>
                <a:latin typeface="Bahnschrift Light SemiCondensed" panose="020B0502040204020203" pitchFamily="34" charset="0"/>
                <a:cs typeface="Calibri Light" panose="020F0302020204030204" pitchFamily="34" charset="0"/>
              </a:rPr>
              <a:t>heb je toch al een beetje ervaren wat de opleiding </a:t>
            </a:r>
            <a:r>
              <a:rPr lang="nl-NL" sz="800" dirty="0" smtClean="0">
                <a:solidFill>
                  <a:schemeClr val="tx2"/>
                </a:solidFill>
                <a:latin typeface="Bahnschrift Light SemiCondensed" panose="020B0502040204020203" pitchFamily="34" charset="0"/>
                <a:cs typeface="Calibri Light" panose="020F0302020204030204" pitchFamily="34" charset="0"/>
              </a:rPr>
              <a:t>inhoudt”</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“Deze </a:t>
            </a:r>
            <a:r>
              <a:rPr lang="nl-NL" sz="800" dirty="0">
                <a:solidFill>
                  <a:schemeClr val="tx2"/>
                </a:solidFill>
                <a:latin typeface="Bahnschrift Light SemiCondensed" panose="020B0502040204020203" pitchFamily="34" charset="0"/>
                <a:cs typeface="Calibri Light" panose="020F0302020204030204" pitchFamily="34" charset="0"/>
              </a:rPr>
              <a:t>reeks maakt dat je als aanstaande student echt weet waar je je voor inschrijft. Dat is </a:t>
            </a:r>
            <a:r>
              <a:rPr lang="nl-NL" sz="800" dirty="0" smtClean="0">
                <a:solidFill>
                  <a:schemeClr val="tx2"/>
                </a:solidFill>
                <a:latin typeface="Bahnschrift Light SemiCondensed" panose="020B0502040204020203" pitchFamily="34" charset="0"/>
                <a:cs typeface="Calibri Light" panose="020F0302020204030204" pitchFamily="34" charset="0"/>
              </a:rPr>
              <a:t/>
            </a:r>
            <a:br>
              <a:rPr lang="nl-NL" sz="800" dirty="0" smtClean="0">
                <a:solidFill>
                  <a:schemeClr val="tx2"/>
                </a:solidFill>
                <a:latin typeface="Bahnschrift Light SemiCondensed" panose="020B0502040204020203" pitchFamily="34" charset="0"/>
                <a:cs typeface="Calibri Light" panose="020F0302020204030204" pitchFamily="34" charset="0"/>
              </a:rPr>
            </a:br>
            <a:r>
              <a:rPr lang="nl-NL" sz="800" dirty="0" smtClean="0">
                <a:solidFill>
                  <a:schemeClr val="tx2"/>
                </a:solidFill>
                <a:latin typeface="Bahnschrift Light SemiCondensed" panose="020B0502040204020203" pitchFamily="34" charset="0"/>
                <a:cs typeface="Calibri Light" panose="020F0302020204030204" pitchFamily="34" charset="0"/>
              </a:rPr>
              <a:t> fijn </a:t>
            </a:r>
            <a:r>
              <a:rPr lang="nl-NL" sz="800" dirty="0">
                <a:solidFill>
                  <a:schemeClr val="tx2"/>
                </a:solidFill>
                <a:latin typeface="Bahnschrift Light SemiCondensed" panose="020B0502040204020203" pitchFamily="34" charset="0"/>
                <a:cs typeface="Calibri Light" panose="020F0302020204030204" pitchFamily="34" charset="0"/>
              </a:rPr>
              <a:t>voor de student en voor de opleiding zelf </a:t>
            </a:r>
            <a:r>
              <a:rPr lang="nl-NL" sz="800" dirty="0" smtClean="0">
                <a:solidFill>
                  <a:schemeClr val="tx2"/>
                </a:solidFill>
                <a:latin typeface="Bahnschrift Light SemiCondensed" panose="020B0502040204020203" pitchFamily="34" charset="0"/>
                <a:cs typeface="Calibri Light" panose="020F0302020204030204" pitchFamily="34" charset="0"/>
              </a:rPr>
              <a:t>:)”</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“Door </a:t>
            </a:r>
            <a:r>
              <a:rPr lang="nl-NL" sz="800" dirty="0">
                <a:solidFill>
                  <a:schemeClr val="tx2"/>
                </a:solidFill>
                <a:latin typeface="Bahnschrift Light SemiCondensed" panose="020B0502040204020203" pitchFamily="34" charset="0"/>
                <a:cs typeface="Calibri Light" panose="020F0302020204030204" pitchFamily="34" charset="0"/>
              </a:rPr>
              <a:t>de casussen en </a:t>
            </a:r>
            <a:r>
              <a:rPr lang="nl-NL" sz="800" dirty="0" smtClean="0">
                <a:solidFill>
                  <a:schemeClr val="tx2"/>
                </a:solidFill>
                <a:latin typeface="Bahnschrift Light SemiCondensed" panose="020B0502040204020203" pitchFamily="34" charset="0"/>
                <a:cs typeface="Calibri Light" panose="020F0302020204030204" pitchFamily="34" charset="0"/>
              </a:rPr>
              <a:t>hoorcolleges </a:t>
            </a:r>
            <a:r>
              <a:rPr lang="nl-NL" sz="800" dirty="0">
                <a:solidFill>
                  <a:schemeClr val="tx2"/>
                </a:solidFill>
                <a:latin typeface="Bahnschrift Light SemiCondensed" panose="020B0502040204020203" pitchFamily="34" charset="0"/>
                <a:cs typeface="Calibri Light" panose="020F0302020204030204" pitchFamily="34" charset="0"/>
              </a:rPr>
              <a:t>te doen en bekijken kan je beter beoordelen of de </a:t>
            </a:r>
            <a:r>
              <a:rPr lang="nl-NL" sz="800" dirty="0" smtClean="0">
                <a:solidFill>
                  <a:schemeClr val="tx2"/>
                </a:solidFill>
                <a:latin typeface="Bahnschrift Light SemiCondensed" panose="020B0502040204020203" pitchFamily="34" charset="0"/>
                <a:cs typeface="Calibri Light" panose="020F0302020204030204" pitchFamily="34" charset="0"/>
              </a:rPr>
              <a:t/>
            </a:r>
            <a:br>
              <a:rPr lang="nl-NL" sz="800" dirty="0" smtClean="0">
                <a:solidFill>
                  <a:schemeClr val="tx2"/>
                </a:solidFill>
                <a:latin typeface="Bahnschrift Light SemiCondensed" panose="020B0502040204020203" pitchFamily="34" charset="0"/>
                <a:cs typeface="Calibri Light" panose="020F0302020204030204" pitchFamily="34" charset="0"/>
              </a:rPr>
            </a:br>
            <a:r>
              <a:rPr lang="nl-NL" sz="800" dirty="0" smtClean="0">
                <a:solidFill>
                  <a:schemeClr val="tx2"/>
                </a:solidFill>
                <a:latin typeface="Bahnschrift Light SemiCondensed" panose="020B0502040204020203" pitchFamily="34" charset="0"/>
                <a:cs typeface="Calibri Light" panose="020F0302020204030204" pitchFamily="34" charset="0"/>
              </a:rPr>
              <a:t> opleiding </a:t>
            </a:r>
            <a:r>
              <a:rPr lang="nl-NL" sz="800" dirty="0">
                <a:solidFill>
                  <a:schemeClr val="tx2"/>
                </a:solidFill>
                <a:latin typeface="Bahnschrift Light SemiCondensed" panose="020B0502040204020203" pitchFamily="34" charset="0"/>
                <a:cs typeface="Calibri Light" panose="020F0302020204030204" pitchFamily="34" charset="0"/>
              </a:rPr>
              <a:t>bij je </a:t>
            </a:r>
            <a:r>
              <a:rPr lang="nl-NL" sz="800" dirty="0" smtClean="0">
                <a:solidFill>
                  <a:schemeClr val="tx2"/>
                </a:solidFill>
                <a:latin typeface="Bahnschrift Light SemiCondensed" panose="020B0502040204020203" pitchFamily="34" charset="0"/>
                <a:cs typeface="Calibri Light" panose="020F0302020204030204" pitchFamily="34" charset="0"/>
              </a:rPr>
              <a:t>past”</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“Het geeft een duidelijk </a:t>
            </a:r>
            <a:r>
              <a:rPr lang="nl-NL" sz="800" dirty="0">
                <a:solidFill>
                  <a:schemeClr val="tx2"/>
                </a:solidFill>
                <a:latin typeface="Bahnschrift Light SemiCondensed" panose="020B0502040204020203" pitchFamily="34" charset="0"/>
                <a:cs typeface="Calibri Light" panose="020F0302020204030204" pitchFamily="34" charset="0"/>
              </a:rPr>
              <a:t>beeld van de sfeer in de school en hoe en dag eruit zou kunnen </a:t>
            </a:r>
            <a:r>
              <a:rPr lang="nl-NL" sz="800" dirty="0" smtClean="0">
                <a:solidFill>
                  <a:schemeClr val="tx2"/>
                </a:solidFill>
                <a:latin typeface="Bahnschrift Light SemiCondensed" panose="020B0502040204020203" pitchFamily="34" charset="0"/>
                <a:cs typeface="Calibri Light" panose="020F0302020204030204" pitchFamily="34" charset="0"/>
              </a:rPr>
              <a:t>zien”</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“Een </a:t>
            </a:r>
            <a:r>
              <a:rPr lang="nl-NL" sz="800" dirty="0">
                <a:solidFill>
                  <a:schemeClr val="tx2"/>
                </a:solidFill>
                <a:latin typeface="Bahnschrift Light SemiCondensed" panose="020B0502040204020203" pitchFamily="34" charset="0"/>
                <a:cs typeface="Calibri Light" panose="020F0302020204030204" pitchFamily="34" charset="0"/>
              </a:rPr>
              <a:t>creatieve manier om je in te leven in de </a:t>
            </a:r>
            <a:r>
              <a:rPr lang="nl-NL" sz="800" dirty="0" smtClean="0">
                <a:solidFill>
                  <a:schemeClr val="tx2"/>
                </a:solidFill>
                <a:latin typeface="Bahnschrift Light SemiCondensed" panose="020B0502040204020203" pitchFamily="34" charset="0"/>
                <a:cs typeface="Calibri Light" panose="020F0302020204030204" pitchFamily="34" charset="0"/>
              </a:rPr>
              <a:t>opleiding”</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“Geeft </a:t>
            </a:r>
            <a:r>
              <a:rPr lang="nl-NL" sz="800" dirty="0">
                <a:solidFill>
                  <a:schemeClr val="tx2"/>
                </a:solidFill>
                <a:latin typeface="Bahnschrift Light SemiCondensed" panose="020B0502040204020203" pitchFamily="34" charset="0"/>
                <a:cs typeface="Calibri Light" panose="020F0302020204030204" pitchFamily="34" charset="0"/>
              </a:rPr>
              <a:t>een goed realistisch beeld van inhoud, niveau en sfeer. Dat is op de statische onderdelen van de website moeilijk te </a:t>
            </a:r>
            <a:r>
              <a:rPr lang="nl-NL" sz="800" dirty="0" smtClean="0">
                <a:solidFill>
                  <a:schemeClr val="tx2"/>
                </a:solidFill>
                <a:latin typeface="Bahnschrift Light SemiCondensed" panose="020B0502040204020203" pitchFamily="34" charset="0"/>
                <a:cs typeface="Calibri Light" panose="020F0302020204030204" pitchFamily="34" charset="0"/>
              </a:rPr>
              <a:t>verkrijgen”</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“Het </a:t>
            </a:r>
            <a:r>
              <a:rPr lang="nl-NL" sz="800" dirty="0">
                <a:solidFill>
                  <a:schemeClr val="tx2"/>
                </a:solidFill>
                <a:latin typeface="Bahnschrift Light SemiCondensed" panose="020B0502040204020203" pitchFamily="34" charset="0"/>
                <a:cs typeface="Calibri Light" panose="020F0302020204030204" pitchFamily="34" charset="0"/>
              </a:rPr>
              <a:t>geeft een beter inzicht van hoe lesstof eruit </a:t>
            </a:r>
            <a:r>
              <a:rPr lang="nl-NL" sz="800" dirty="0" smtClean="0">
                <a:solidFill>
                  <a:schemeClr val="tx2"/>
                </a:solidFill>
                <a:latin typeface="Bahnschrift Light SemiCondensed" panose="020B0502040204020203" pitchFamily="34" charset="0"/>
                <a:cs typeface="Calibri Light" panose="020F0302020204030204" pitchFamily="34" charset="0"/>
              </a:rPr>
              <a:t>ziet”</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“Het </a:t>
            </a:r>
            <a:r>
              <a:rPr lang="nl-NL" sz="800" dirty="0">
                <a:solidFill>
                  <a:schemeClr val="tx2"/>
                </a:solidFill>
                <a:latin typeface="Bahnschrift Light SemiCondensed" panose="020B0502040204020203" pitchFamily="34" charset="0"/>
                <a:cs typeface="Calibri Light" panose="020F0302020204030204" pitchFamily="34" charset="0"/>
              </a:rPr>
              <a:t>geeft een duidelijke indruk van wat de opleiding inhoudt en het is erg leuk om ook een idee te krijgen van hoe het er praktisch </a:t>
            </a:r>
            <a:r>
              <a:rPr lang="nl-NL" sz="800" dirty="0" smtClean="0">
                <a:solidFill>
                  <a:schemeClr val="tx2"/>
                </a:solidFill>
                <a:latin typeface="Bahnschrift Light SemiCondensed" panose="020B0502040204020203" pitchFamily="34" charset="0"/>
                <a:cs typeface="Calibri Light" panose="020F0302020204030204" pitchFamily="34" charset="0"/>
              </a:rPr>
              <a:t>uitziet”</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“Het </a:t>
            </a:r>
            <a:r>
              <a:rPr lang="nl-NL" sz="800" dirty="0">
                <a:solidFill>
                  <a:schemeClr val="tx2"/>
                </a:solidFill>
                <a:latin typeface="Bahnschrift Light SemiCondensed" panose="020B0502040204020203" pitchFamily="34" charset="0"/>
                <a:cs typeface="Calibri Light" panose="020F0302020204030204" pitchFamily="34" charset="0"/>
              </a:rPr>
              <a:t>geeft je al een beeld van hoe het er aan toe gaat op de </a:t>
            </a:r>
            <a:r>
              <a:rPr lang="nl-NL" sz="800" dirty="0" smtClean="0">
                <a:solidFill>
                  <a:schemeClr val="tx2"/>
                </a:solidFill>
                <a:latin typeface="Bahnschrift Light SemiCondensed" panose="020B0502040204020203" pitchFamily="34" charset="0"/>
                <a:cs typeface="Calibri Light" panose="020F0302020204030204" pitchFamily="34" charset="0"/>
              </a:rPr>
              <a:t>school”</a:t>
            </a:r>
          </a:p>
          <a:p>
            <a:pPr marL="90488" indent="-90488">
              <a:buFont typeface="Arial" panose="020B0604020202020204" pitchFamily="34" charset="0"/>
              <a:buChar char="∙"/>
            </a:pPr>
            <a:r>
              <a:rPr lang="nl-NL" sz="800" dirty="0">
                <a:solidFill>
                  <a:schemeClr val="tx2"/>
                </a:solidFill>
                <a:latin typeface="Bahnschrift Light SemiCondensed" panose="020B0502040204020203" pitchFamily="34" charset="0"/>
                <a:cs typeface="Calibri Light" panose="020F0302020204030204" pitchFamily="34" charset="0"/>
              </a:rPr>
              <a:t>“Het geeft je een inkijk in de opleiding, vanuit een </a:t>
            </a:r>
            <a:r>
              <a:rPr lang="nl-NL" sz="800" dirty="0" smtClean="0">
                <a:solidFill>
                  <a:schemeClr val="tx2"/>
                </a:solidFill>
                <a:latin typeface="Bahnschrift Light SemiCondensed" panose="020B0502040204020203" pitchFamily="34" charset="0"/>
                <a:cs typeface="Calibri Light" panose="020F0302020204030204" pitchFamily="34" charset="0"/>
              </a:rPr>
              <a:t>student”</a:t>
            </a:r>
          </a:p>
          <a:p>
            <a:pPr marL="90488" indent="-90488">
              <a:buFont typeface="Arial" panose="020B0604020202020204" pitchFamily="34" charset="0"/>
              <a:buChar char="∙"/>
            </a:pPr>
            <a:r>
              <a:rPr lang="nl-NL" sz="800" dirty="0">
                <a:solidFill>
                  <a:schemeClr val="tx2"/>
                </a:solidFill>
                <a:latin typeface="Bahnschrift Light SemiCondensed" panose="020B0502040204020203" pitchFamily="34" charset="0"/>
                <a:cs typeface="Calibri Light" panose="020F0302020204030204" pitchFamily="34" charset="0"/>
              </a:rPr>
              <a:t>“Het geeft net dat speelse beetje extra om je een goed beeld te geven van voornamelijk de </a:t>
            </a:r>
            <a:r>
              <a:rPr lang="nl-NL" sz="800" dirty="0" smtClean="0">
                <a:solidFill>
                  <a:schemeClr val="tx2"/>
                </a:solidFill>
                <a:latin typeface="Bahnschrift Light SemiCondensed" panose="020B0502040204020203" pitchFamily="34" charset="0"/>
                <a:cs typeface="Calibri Light" panose="020F0302020204030204" pitchFamily="34" charset="0"/>
              </a:rPr>
              <a:t/>
            </a:r>
            <a:br>
              <a:rPr lang="nl-NL" sz="800" dirty="0" smtClean="0">
                <a:solidFill>
                  <a:schemeClr val="tx2"/>
                </a:solidFill>
                <a:latin typeface="Bahnschrift Light SemiCondensed" panose="020B0502040204020203" pitchFamily="34" charset="0"/>
                <a:cs typeface="Calibri Light" panose="020F0302020204030204" pitchFamily="34" charset="0"/>
              </a:rPr>
            </a:br>
            <a:r>
              <a:rPr lang="nl-NL" sz="800" dirty="0" smtClean="0">
                <a:solidFill>
                  <a:schemeClr val="tx2"/>
                </a:solidFill>
                <a:latin typeface="Bahnschrift Light SemiCondensed" panose="020B0502040204020203" pitchFamily="34" charset="0"/>
                <a:cs typeface="Calibri Light" panose="020F0302020204030204" pitchFamily="34" charset="0"/>
              </a:rPr>
              <a:t> sfeer</a:t>
            </a:r>
            <a:r>
              <a:rPr lang="nl-NL" sz="800" dirty="0">
                <a:solidFill>
                  <a:schemeClr val="tx2"/>
                </a:solidFill>
                <a:latin typeface="Bahnschrift Light SemiCondensed" panose="020B0502040204020203" pitchFamily="34" charset="0"/>
                <a:cs typeface="Calibri Light" panose="020F0302020204030204" pitchFamily="34" charset="0"/>
              </a:rPr>
              <a:t>. Het feit dat zoiets tofs in elkaar gezet kan en in elkaar gezet is zegt nogal </a:t>
            </a:r>
            <a:r>
              <a:rPr lang="nl-NL" sz="800" dirty="0" smtClean="0">
                <a:solidFill>
                  <a:schemeClr val="tx2"/>
                </a:solidFill>
                <a:latin typeface="Bahnschrift Light SemiCondensed" panose="020B0502040204020203" pitchFamily="34" charset="0"/>
                <a:cs typeface="Calibri Light" panose="020F0302020204030204" pitchFamily="34" charset="0"/>
              </a:rPr>
              <a:t>wat”</a:t>
            </a:r>
            <a:endParaRPr lang="nl-NL" sz="800" dirty="0">
              <a:solidFill>
                <a:schemeClr val="tx2"/>
              </a:solidFill>
              <a:latin typeface="Bahnschrift Light SemiCondensed" panose="020B0502040204020203" pitchFamily="34" charset="0"/>
              <a:cs typeface="Calibri Light" panose="020F0302020204030204" pitchFamily="34" charset="0"/>
            </a:endParaRP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“Het </a:t>
            </a:r>
            <a:r>
              <a:rPr lang="nl-NL" sz="800" dirty="0">
                <a:solidFill>
                  <a:schemeClr val="tx2"/>
                </a:solidFill>
                <a:latin typeface="Bahnschrift Light SemiCondensed" panose="020B0502040204020203" pitchFamily="34" charset="0"/>
                <a:cs typeface="Calibri Light" panose="020F0302020204030204" pitchFamily="34" charset="0"/>
              </a:rPr>
              <a:t>is een handiger manier om de school te leren kennen en hun </a:t>
            </a:r>
            <a:r>
              <a:rPr lang="nl-NL" sz="800" dirty="0" smtClean="0">
                <a:solidFill>
                  <a:schemeClr val="tx2"/>
                </a:solidFill>
                <a:latin typeface="Bahnschrift Light SemiCondensed" panose="020B0502040204020203" pitchFamily="34" charset="0"/>
                <a:cs typeface="Calibri Light" panose="020F0302020204030204" pitchFamily="34" charset="0"/>
              </a:rPr>
              <a:t>werkmethode”</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“Het </a:t>
            </a:r>
            <a:r>
              <a:rPr lang="nl-NL" sz="800" dirty="0">
                <a:solidFill>
                  <a:schemeClr val="tx2"/>
                </a:solidFill>
                <a:latin typeface="Bahnschrift Light SemiCondensed" panose="020B0502040204020203" pitchFamily="34" charset="0"/>
                <a:cs typeface="Calibri Light" panose="020F0302020204030204" pitchFamily="34" charset="0"/>
              </a:rPr>
              <a:t>is handig en krijgt genoeg informatie zodat je voorbereid bent voor een open dag of over het opleiding in het </a:t>
            </a:r>
            <a:r>
              <a:rPr lang="nl-NL" sz="800" dirty="0" smtClean="0">
                <a:solidFill>
                  <a:schemeClr val="tx2"/>
                </a:solidFill>
                <a:latin typeface="Bahnschrift Light SemiCondensed" panose="020B0502040204020203" pitchFamily="34" charset="0"/>
                <a:cs typeface="Calibri Light" panose="020F0302020204030204" pitchFamily="34" charset="0"/>
              </a:rPr>
              <a:t>algemeen”</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“Je </a:t>
            </a:r>
            <a:r>
              <a:rPr lang="nl-NL" sz="800" dirty="0">
                <a:solidFill>
                  <a:schemeClr val="tx2"/>
                </a:solidFill>
                <a:latin typeface="Bahnschrift Light SemiCondensed" panose="020B0502040204020203" pitchFamily="34" charset="0"/>
                <a:cs typeface="Calibri Light" panose="020F0302020204030204" pitchFamily="34" charset="0"/>
              </a:rPr>
              <a:t>krijgt toch net weer een ander beeld van de opleiding, omdat je meekijkt met </a:t>
            </a:r>
            <a:r>
              <a:rPr lang="nl-NL" sz="800" dirty="0" smtClean="0">
                <a:solidFill>
                  <a:schemeClr val="tx2"/>
                </a:solidFill>
                <a:latin typeface="Bahnschrift Light SemiCondensed" panose="020B0502040204020203" pitchFamily="34" charset="0"/>
                <a:cs typeface="Calibri Light" panose="020F0302020204030204" pitchFamily="34" charset="0"/>
              </a:rPr>
              <a:t>studenten”</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“Fijn </a:t>
            </a:r>
            <a:r>
              <a:rPr lang="nl-NL" sz="800" dirty="0">
                <a:solidFill>
                  <a:schemeClr val="tx2"/>
                </a:solidFill>
                <a:latin typeface="Bahnschrift Light SemiCondensed" panose="020B0502040204020203" pitchFamily="34" charset="0"/>
                <a:cs typeface="Calibri Light" panose="020F0302020204030204" pitchFamily="34" charset="0"/>
              </a:rPr>
              <a:t>om een beeld te krijgen van een gemiddelde </a:t>
            </a:r>
            <a:r>
              <a:rPr lang="nl-NL" sz="800" dirty="0" smtClean="0">
                <a:solidFill>
                  <a:schemeClr val="tx2"/>
                </a:solidFill>
                <a:latin typeface="Bahnschrift Light SemiCondensed" panose="020B0502040204020203" pitchFamily="34" charset="0"/>
                <a:cs typeface="Calibri Light" panose="020F0302020204030204" pitchFamily="34" charset="0"/>
              </a:rPr>
              <a:t>schoolweek</a:t>
            </a:r>
            <a:r>
              <a:rPr lang="nl-NL" sz="800" dirty="0">
                <a:solidFill>
                  <a:schemeClr val="tx2"/>
                </a:solidFill>
                <a:latin typeface="Bahnschrift Light SemiCondensed" panose="020B0502040204020203" pitchFamily="34" charset="0"/>
                <a:cs typeface="Calibri Light" panose="020F0302020204030204" pitchFamily="34" charset="0"/>
              </a:rPr>
              <a:t>, zeker als je net van de het vo </a:t>
            </a:r>
            <a:r>
              <a:rPr lang="nl-NL" sz="800" dirty="0" smtClean="0">
                <a:solidFill>
                  <a:schemeClr val="tx2"/>
                </a:solidFill>
                <a:latin typeface="Bahnschrift Light SemiCondensed" panose="020B0502040204020203" pitchFamily="34" charset="0"/>
                <a:cs typeface="Calibri Light" panose="020F0302020204030204" pitchFamily="34" charset="0"/>
              </a:rPr>
              <a:t/>
            </a:r>
            <a:br>
              <a:rPr lang="nl-NL" sz="800" dirty="0" smtClean="0">
                <a:solidFill>
                  <a:schemeClr val="tx2"/>
                </a:solidFill>
                <a:latin typeface="Bahnschrift Light SemiCondensed" panose="020B0502040204020203" pitchFamily="34" charset="0"/>
                <a:cs typeface="Calibri Light" panose="020F0302020204030204" pitchFamily="34" charset="0"/>
              </a:rPr>
            </a:br>
            <a:r>
              <a:rPr lang="nl-NL" sz="800" dirty="0" smtClean="0">
                <a:solidFill>
                  <a:schemeClr val="tx2"/>
                </a:solidFill>
                <a:latin typeface="Bahnschrift Light SemiCondensed" panose="020B0502040204020203" pitchFamily="34" charset="0"/>
                <a:cs typeface="Calibri Light" panose="020F0302020204030204" pitchFamily="34" charset="0"/>
              </a:rPr>
              <a:t> afkomt </a:t>
            </a:r>
            <a:r>
              <a:rPr lang="nl-NL" sz="800" dirty="0">
                <a:solidFill>
                  <a:schemeClr val="tx2"/>
                </a:solidFill>
                <a:latin typeface="Bahnschrift Light SemiCondensed" panose="020B0502040204020203" pitchFamily="34" charset="0"/>
                <a:cs typeface="Calibri Light" panose="020F0302020204030204" pitchFamily="34" charset="0"/>
              </a:rPr>
              <a:t>en de overstap wat duidelijker </a:t>
            </a:r>
            <a:r>
              <a:rPr lang="nl-NL" sz="800" dirty="0" smtClean="0">
                <a:solidFill>
                  <a:schemeClr val="tx2"/>
                </a:solidFill>
                <a:latin typeface="Bahnschrift Light SemiCondensed" panose="020B0502040204020203" pitchFamily="34" charset="0"/>
                <a:cs typeface="Calibri Light" panose="020F0302020204030204" pitchFamily="34" charset="0"/>
              </a:rPr>
              <a:t>wilt krijgen”</a:t>
            </a:r>
          </a:p>
          <a:p>
            <a:pPr marL="90488" indent="-90488">
              <a:buFont typeface="Arial" panose="020B0604020202020204" pitchFamily="34" charset="0"/>
              <a:buChar char="∙"/>
            </a:pPr>
            <a:r>
              <a:rPr lang="nl-NL" sz="800" dirty="0">
                <a:solidFill>
                  <a:schemeClr val="tx2"/>
                </a:solidFill>
                <a:latin typeface="Bahnschrift Light SemiCondensed" panose="020B0502040204020203" pitchFamily="34" charset="0"/>
                <a:cs typeface="Calibri Light" panose="020F0302020204030204" pitchFamily="34" charset="0"/>
              </a:rPr>
              <a:t>“Je krijgt een veel specifiekere/gedetailleerdere kijk op de </a:t>
            </a:r>
            <a:r>
              <a:rPr lang="nl-NL" sz="800" dirty="0" smtClean="0">
                <a:solidFill>
                  <a:schemeClr val="tx2"/>
                </a:solidFill>
                <a:latin typeface="Bahnschrift Light SemiCondensed" panose="020B0502040204020203" pitchFamily="34" charset="0"/>
                <a:cs typeface="Calibri Light" panose="020F0302020204030204" pitchFamily="34" charset="0"/>
              </a:rPr>
              <a:t>studie”</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“Het is origineel en </a:t>
            </a:r>
            <a:r>
              <a:rPr lang="nl-NL" sz="800" dirty="0">
                <a:solidFill>
                  <a:schemeClr val="tx2"/>
                </a:solidFill>
                <a:latin typeface="Bahnschrift Light SemiCondensed" panose="020B0502040204020203" pitchFamily="34" charset="0"/>
                <a:cs typeface="Calibri Light" panose="020F0302020204030204" pitchFamily="34" charset="0"/>
              </a:rPr>
              <a:t>ik het nog niet eerder bij een opleiding op deze </a:t>
            </a:r>
            <a:r>
              <a:rPr lang="nl-NL" sz="800" dirty="0" smtClean="0">
                <a:solidFill>
                  <a:schemeClr val="tx2"/>
                </a:solidFill>
                <a:latin typeface="Bahnschrift Light SemiCondensed" panose="020B0502040204020203" pitchFamily="34" charset="0"/>
                <a:cs typeface="Calibri Light" panose="020F0302020204030204" pitchFamily="34" charset="0"/>
              </a:rPr>
              <a:t>manier gezien”</a:t>
            </a:r>
          </a:p>
          <a:p>
            <a:pPr marL="90488" indent="-90488">
              <a:buFont typeface="Arial" panose="020B0604020202020204" pitchFamily="34" charset="0"/>
              <a:buChar char="∙"/>
            </a:pPr>
            <a:r>
              <a:rPr lang="nl-NL" sz="800" dirty="0">
                <a:solidFill>
                  <a:schemeClr val="tx2"/>
                </a:solidFill>
                <a:latin typeface="Bahnschrift Light SemiCondensed" panose="020B0502040204020203" pitchFamily="34" charset="0"/>
                <a:cs typeface="Calibri Light" panose="020F0302020204030204" pitchFamily="34" charset="0"/>
              </a:rPr>
              <a:t>“Het is een leuke manier van ontdekken wat er allemaal bij de opleiding en het vak leraar </a:t>
            </a:r>
            <a:r>
              <a:rPr lang="nl-NL" sz="800" dirty="0" smtClean="0">
                <a:solidFill>
                  <a:schemeClr val="tx2"/>
                </a:solidFill>
                <a:latin typeface="Bahnschrift Light SemiCondensed" panose="020B0502040204020203" pitchFamily="34" charset="0"/>
                <a:cs typeface="Calibri Light" panose="020F0302020204030204" pitchFamily="34" charset="0"/>
              </a:rPr>
              <a:t/>
            </a:r>
            <a:br>
              <a:rPr lang="nl-NL" sz="800" dirty="0" smtClean="0">
                <a:solidFill>
                  <a:schemeClr val="tx2"/>
                </a:solidFill>
                <a:latin typeface="Bahnschrift Light SemiCondensed" panose="020B0502040204020203" pitchFamily="34" charset="0"/>
                <a:cs typeface="Calibri Light" panose="020F0302020204030204" pitchFamily="34" charset="0"/>
              </a:rPr>
            </a:br>
            <a:r>
              <a:rPr lang="nl-NL" sz="800" dirty="0" smtClean="0">
                <a:solidFill>
                  <a:schemeClr val="tx2"/>
                </a:solidFill>
                <a:latin typeface="Bahnschrift Light SemiCondensed" panose="020B0502040204020203" pitchFamily="34" charset="0"/>
                <a:cs typeface="Calibri Light" panose="020F0302020204030204" pitchFamily="34" charset="0"/>
              </a:rPr>
              <a:t> komt </a:t>
            </a:r>
            <a:r>
              <a:rPr lang="nl-NL" sz="800" dirty="0">
                <a:solidFill>
                  <a:schemeClr val="tx2"/>
                </a:solidFill>
                <a:latin typeface="Bahnschrift Light SemiCondensed" panose="020B0502040204020203" pitchFamily="34" charset="0"/>
                <a:cs typeface="Calibri Light" panose="020F0302020204030204" pitchFamily="34" charset="0"/>
              </a:rPr>
              <a:t>kijken. En ik heb dit op deze manier ook nog niet eerder gezien. Erg leuk</a:t>
            </a:r>
            <a:r>
              <a:rPr lang="nl-NL" sz="800" dirty="0" smtClean="0">
                <a:solidFill>
                  <a:schemeClr val="tx2"/>
                </a:solidFill>
                <a:latin typeface="Bahnschrift Light SemiCondensed" panose="020B0502040204020203" pitchFamily="34" charset="0"/>
                <a:cs typeface="Calibri Light" panose="020F0302020204030204" pitchFamily="34" charset="0"/>
              </a:rPr>
              <a:t>!”</a:t>
            </a:r>
            <a:endParaRPr lang="nl-NL" sz="800" dirty="0">
              <a:solidFill>
                <a:schemeClr val="tx2"/>
              </a:solidFill>
              <a:latin typeface="Bahnschrift Light SemiCondensed" panose="020B0502040204020203" pitchFamily="34" charset="0"/>
              <a:cs typeface="Calibri Light" panose="020F0302020204030204" pitchFamily="34" charset="0"/>
            </a:endParaRPr>
          </a:p>
          <a:p>
            <a:pPr marL="90488" indent="-90488">
              <a:buFont typeface="Arial" panose="020B0604020202020204" pitchFamily="34" charset="0"/>
              <a:buChar char="∙"/>
            </a:pPr>
            <a:endParaRPr lang="nl-NL" sz="800" dirty="0">
              <a:solidFill>
                <a:schemeClr val="tx2"/>
              </a:solidFill>
              <a:latin typeface="Bahnschrift Light SemiCondensed" panose="020B0502040204020203" pitchFamily="34" charset="0"/>
              <a:cs typeface="Calibri Light" panose="020F0302020204030204" pitchFamily="34" charset="0"/>
            </a:endParaRPr>
          </a:p>
          <a:p>
            <a:pPr marL="90488" indent="-90488">
              <a:buFont typeface="Arial" panose="020B0604020202020204" pitchFamily="34" charset="0"/>
              <a:buChar char="∙"/>
            </a:pPr>
            <a:endParaRPr lang="nl-NL" sz="800" dirty="0" smtClean="0">
              <a:solidFill>
                <a:schemeClr val="tx2"/>
              </a:solidFill>
              <a:latin typeface="Bahnschrift Light SemiCondensed" panose="020B0502040204020203" pitchFamily="34" charset="0"/>
              <a:cs typeface="Calibri Light" panose="020F0302020204030204" pitchFamily="34" charset="0"/>
            </a:endParaRPr>
          </a:p>
          <a:p>
            <a:pPr marL="90488" indent="-90488">
              <a:buFont typeface="Arial" panose="020B0604020202020204" pitchFamily="34" charset="0"/>
              <a:buChar char="∙"/>
            </a:pPr>
            <a:endParaRPr lang="nl-NL" sz="800" dirty="0">
              <a:solidFill>
                <a:schemeClr val="tx2"/>
              </a:solidFill>
              <a:latin typeface="Bahnschrift Light SemiCondensed" panose="020B0502040204020203" pitchFamily="34" charset="0"/>
              <a:cs typeface="Calibri Light" panose="020F0302020204030204" pitchFamily="34" charset="0"/>
            </a:endParaRPr>
          </a:p>
        </p:txBody>
      </p:sp>
      <p:sp>
        <p:nvSpPr>
          <p:cNvPr id="15" name="Rechthoek 14"/>
          <p:cNvSpPr/>
          <p:nvPr/>
        </p:nvSpPr>
        <p:spPr>
          <a:xfrm>
            <a:off x="4336733" y="2105555"/>
            <a:ext cx="4604067" cy="919585"/>
          </a:xfrm>
          <a:prstGeom prst="rect">
            <a:avLst/>
          </a:prstGeom>
          <a:solidFill>
            <a:srgbClr val="F9CC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hthoek 15"/>
          <p:cNvSpPr/>
          <p:nvPr/>
        </p:nvSpPr>
        <p:spPr>
          <a:xfrm>
            <a:off x="4430553" y="2231419"/>
            <a:ext cx="4216400" cy="1077218"/>
          </a:xfrm>
          <a:prstGeom prst="rect">
            <a:avLst/>
          </a:prstGeom>
        </p:spPr>
        <p:txBody>
          <a:bodyPr wrap="square">
            <a:spAutoFit/>
          </a:bodyPr>
          <a:lstStyle/>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“Niet voor elke opleiding is een Sneakpreview aanwezig”</a:t>
            </a:r>
          </a:p>
          <a:p>
            <a:pPr marL="90488" indent="-90488">
              <a:buFont typeface="Arial" panose="020B0604020202020204" pitchFamily="34" charset="0"/>
              <a:buChar char="∙"/>
            </a:pPr>
            <a:r>
              <a:rPr lang="nl-NL" sz="800" dirty="0">
                <a:solidFill>
                  <a:schemeClr val="tx2"/>
                </a:solidFill>
                <a:latin typeface="Bahnschrift Light SemiCondensed" panose="020B0502040204020203" pitchFamily="34" charset="0"/>
                <a:cs typeface="Calibri Light" panose="020F0302020204030204" pitchFamily="34" charset="0"/>
              </a:rPr>
              <a:t>“Niet realistisch”</a:t>
            </a:r>
          </a:p>
          <a:p>
            <a:pPr marL="90488" indent="-90488">
              <a:buFont typeface="Arial" panose="020B0604020202020204" pitchFamily="34" charset="0"/>
              <a:buChar char="∙"/>
            </a:pPr>
            <a:r>
              <a:rPr lang="nl-NL" sz="800" dirty="0">
                <a:solidFill>
                  <a:schemeClr val="tx2"/>
                </a:solidFill>
                <a:latin typeface="Bahnschrift Light SemiCondensed" panose="020B0502040204020203" pitchFamily="34" charset="0"/>
                <a:cs typeface="Calibri Light" panose="020F0302020204030204" pitchFamily="34" charset="0"/>
              </a:rPr>
              <a:t>“Te gemaakt”</a:t>
            </a:r>
          </a:p>
          <a:p>
            <a:pPr marL="90488" indent="-90488">
              <a:buFont typeface="Arial" panose="020B0604020202020204" pitchFamily="34" charset="0"/>
              <a:buChar char="∙"/>
            </a:pPr>
            <a:r>
              <a:rPr lang="nl-NL" sz="800" dirty="0" smtClean="0">
                <a:solidFill>
                  <a:schemeClr val="tx2"/>
                </a:solidFill>
                <a:latin typeface="Bahnschrift Light SemiCondensed" panose="020B0502040204020203" pitchFamily="34" charset="0"/>
                <a:cs typeface="Calibri Light" panose="020F0302020204030204" pitchFamily="34" charset="0"/>
              </a:rPr>
              <a:t>“Omdat </a:t>
            </a:r>
            <a:r>
              <a:rPr lang="nl-NL" sz="800" dirty="0">
                <a:solidFill>
                  <a:schemeClr val="tx2"/>
                </a:solidFill>
                <a:latin typeface="Bahnschrift Light SemiCondensed" panose="020B0502040204020203" pitchFamily="34" charset="0"/>
                <a:cs typeface="Calibri Light" panose="020F0302020204030204" pitchFamily="34" charset="0"/>
              </a:rPr>
              <a:t>het toch een persoonlijke keuze is die je naar mijn mening pas kan maken als je echt de opleiding zelf heb bezocht en hebt gepraat met </a:t>
            </a:r>
            <a:r>
              <a:rPr lang="nl-NL" sz="800" dirty="0" smtClean="0">
                <a:solidFill>
                  <a:schemeClr val="tx2"/>
                </a:solidFill>
                <a:latin typeface="Bahnschrift Light SemiCondensed" panose="020B0502040204020203" pitchFamily="34" charset="0"/>
                <a:cs typeface="Calibri Light" panose="020F0302020204030204" pitchFamily="34" charset="0"/>
              </a:rPr>
              <a:t>studenten”</a:t>
            </a:r>
          </a:p>
          <a:p>
            <a:pPr marL="90488" indent="-90488">
              <a:buFont typeface="Arial" panose="020B0604020202020204" pitchFamily="34" charset="0"/>
              <a:buChar char="∙"/>
            </a:pPr>
            <a:endParaRPr lang="nl-NL" sz="800" i="1" dirty="0" smtClean="0">
              <a:solidFill>
                <a:schemeClr val="tx2"/>
              </a:solidFill>
              <a:latin typeface="Bahnschrift Light SemiCondensed" panose="020B0502040204020203" pitchFamily="34" charset="0"/>
              <a:cs typeface="Calibri Light" panose="020F0302020204030204" pitchFamily="34" charset="0"/>
            </a:endParaRPr>
          </a:p>
          <a:p>
            <a:pPr marL="90488" indent="-90488">
              <a:buFont typeface="Arial" panose="020B0604020202020204" pitchFamily="34" charset="0"/>
              <a:buChar char="∙"/>
            </a:pPr>
            <a:endParaRPr lang="nl-NL" sz="800" i="1" dirty="0" smtClean="0">
              <a:solidFill>
                <a:srgbClr val="FF0000"/>
              </a:solidFill>
              <a:latin typeface="Bahnschrift Light SemiCondensed" panose="020B0502040204020203" pitchFamily="34" charset="0"/>
              <a:cs typeface="Calibri Light" panose="020F0302020204030204" pitchFamily="34" charset="0"/>
            </a:endParaRPr>
          </a:p>
          <a:p>
            <a:pPr marL="90488" indent="-90488">
              <a:buFont typeface="Arial" panose="020B0604020202020204" pitchFamily="34" charset="0"/>
              <a:buChar char="∙"/>
            </a:pPr>
            <a:endParaRPr lang="nl-NL" sz="800" i="1" dirty="0">
              <a:solidFill>
                <a:srgbClr val="FF0000"/>
              </a:solidFill>
              <a:latin typeface="Bahnschrift Light SemiCondensed" panose="020B0502040204020203" pitchFamily="34" charset="0"/>
              <a:cs typeface="Calibri Light" panose="020F0302020204030204" pitchFamily="34" charset="0"/>
            </a:endParaRPr>
          </a:p>
        </p:txBody>
      </p:sp>
      <p:sp>
        <p:nvSpPr>
          <p:cNvPr id="2" name="Rechthoek 1"/>
          <p:cNvSpPr/>
          <p:nvPr/>
        </p:nvSpPr>
        <p:spPr>
          <a:xfrm>
            <a:off x="679640" y="1110058"/>
            <a:ext cx="7671880" cy="430887"/>
          </a:xfrm>
          <a:prstGeom prst="rect">
            <a:avLst/>
          </a:prstGeom>
        </p:spPr>
        <p:txBody>
          <a:bodyPr wrap="square">
            <a:spAutoFit/>
          </a:bodyPr>
          <a:lstStyle/>
          <a:p>
            <a:pPr algn="ctr"/>
            <a:r>
              <a:rPr lang="nl-NL" sz="1100" b="1" dirty="0" smtClean="0"/>
              <a:t>“Zou je je klasgenoten of vrienden aanraden om de </a:t>
            </a:r>
            <a:r>
              <a:rPr lang="nl-NL" sz="1100" b="1" i="1" dirty="0" smtClean="0"/>
              <a:t>sneakpreview studieweek</a:t>
            </a:r>
            <a:r>
              <a:rPr lang="nl-NL" sz="1100" b="1" dirty="0" smtClean="0"/>
              <a:t> </a:t>
            </a:r>
            <a:endParaRPr lang="nl-NL" sz="1100" b="1" dirty="0" smtClean="0"/>
          </a:p>
          <a:p>
            <a:pPr algn="ctr"/>
            <a:r>
              <a:rPr lang="nl-NL" sz="1100" b="1" dirty="0" smtClean="0"/>
              <a:t>van een opleiding te bekijken bij het oriënteren op hun studiekeuze?”</a:t>
            </a:r>
            <a:endParaRPr lang="nl-NL" sz="1100" dirty="0"/>
          </a:p>
        </p:txBody>
      </p:sp>
      <p:sp>
        <p:nvSpPr>
          <p:cNvPr id="17" name="Rechthoek 16"/>
          <p:cNvSpPr/>
          <p:nvPr/>
        </p:nvSpPr>
        <p:spPr>
          <a:xfrm>
            <a:off x="-174074" y="957239"/>
            <a:ext cx="1535240" cy="923330"/>
          </a:xfrm>
          <a:prstGeom prst="rect">
            <a:avLst/>
          </a:prstGeom>
        </p:spPr>
        <p:txBody>
          <a:bodyPr wrap="square">
            <a:spAutoFit/>
          </a:bodyPr>
          <a:lstStyle/>
          <a:p>
            <a:pPr algn="ctr"/>
            <a:r>
              <a:rPr lang="nl-NL" sz="5400" b="1" dirty="0">
                <a:solidFill>
                  <a:srgbClr val="7030A0"/>
                </a:solidFill>
                <a:latin typeface="Bahnschrift" panose="020B0502040204020203" pitchFamily="34" charset="0"/>
                <a:ea typeface="Ebrima" panose="02000000000000000000" pitchFamily="2" charset="0"/>
                <a:cs typeface="Ebrima" panose="02000000000000000000" pitchFamily="2" charset="0"/>
              </a:rPr>
              <a:t>JA</a:t>
            </a:r>
            <a:endParaRPr lang="nl-NL" sz="5400" dirty="0">
              <a:solidFill>
                <a:srgbClr val="7030A0"/>
              </a:solidFill>
              <a:latin typeface="Bahnschrift" panose="020B0502040204020203" pitchFamily="34" charset="0"/>
              <a:ea typeface="Ebrima" panose="02000000000000000000" pitchFamily="2" charset="0"/>
              <a:cs typeface="Ebrima" panose="02000000000000000000" pitchFamily="2" charset="0"/>
            </a:endParaRPr>
          </a:p>
        </p:txBody>
      </p:sp>
      <p:sp>
        <p:nvSpPr>
          <p:cNvPr id="18" name="Rechthoek 17"/>
          <p:cNvSpPr/>
          <p:nvPr/>
        </p:nvSpPr>
        <p:spPr>
          <a:xfrm>
            <a:off x="6836559" y="1478378"/>
            <a:ext cx="2749401" cy="923330"/>
          </a:xfrm>
          <a:prstGeom prst="rect">
            <a:avLst/>
          </a:prstGeom>
        </p:spPr>
        <p:txBody>
          <a:bodyPr wrap="square">
            <a:spAutoFit/>
          </a:bodyPr>
          <a:lstStyle/>
          <a:p>
            <a:pPr algn="ctr"/>
            <a:r>
              <a:rPr lang="nl-NL" sz="5400" b="1" dirty="0" smtClean="0">
                <a:solidFill>
                  <a:srgbClr val="7030A0"/>
                </a:solidFill>
                <a:latin typeface="Bahnschrift" panose="020B0502040204020203" pitchFamily="34" charset="0"/>
                <a:ea typeface="Ebrima" panose="02000000000000000000" pitchFamily="2" charset="0"/>
                <a:cs typeface="Ebrima" panose="02000000000000000000" pitchFamily="2" charset="0"/>
              </a:rPr>
              <a:t>NEE</a:t>
            </a:r>
            <a:endParaRPr lang="nl-NL" sz="5400" dirty="0">
              <a:solidFill>
                <a:srgbClr val="7030A0"/>
              </a:solidFill>
              <a:latin typeface="Bahnschrift" panose="020B0502040204020203" pitchFamily="34" charset="0"/>
              <a:ea typeface="Ebrima" panose="02000000000000000000" pitchFamily="2" charset="0"/>
              <a:cs typeface="Ebrima" panose="02000000000000000000" pitchFamily="2" charset="0"/>
            </a:endParaRPr>
          </a:p>
        </p:txBody>
      </p:sp>
      <p:sp>
        <p:nvSpPr>
          <p:cNvPr id="3" name="Rechthoek 2"/>
          <p:cNvSpPr/>
          <p:nvPr/>
        </p:nvSpPr>
        <p:spPr>
          <a:xfrm>
            <a:off x="4880364" y="3434501"/>
            <a:ext cx="4070347" cy="707886"/>
          </a:xfrm>
          <a:prstGeom prst="rect">
            <a:avLst/>
          </a:prstGeom>
        </p:spPr>
        <p:txBody>
          <a:bodyPr wrap="square">
            <a:spAutoFit/>
          </a:bodyPr>
          <a:lstStyle/>
          <a:p>
            <a:r>
              <a:rPr lang="nl-NL" sz="800" i="1" dirty="0" smtClean="0">
                <a:solidFill>
                  <a:schemeClr val="tx2"/>
                </a:solidFill>
                <a:latin typeface="Ebrima" panose="02000000000000000000" pitchFamily="2" charset="0"/>
                <a:ea typeface="Ebrima" panose="02000000000000000000" pitchFamily="2" charset="0"/>
                <a:cs typeface="Ebrima" panose="02000000000000000000" pitchFamily="2" charset="0"/>
              </a:rPr>
              <a:t>Quote potentiële student:</a:t>
            </a:r>
          </a:p>
          <a:p>
            <a:r>
              <a:rPr lang="nl-NL" sz="800" dirty="0" smtClean="0">
                <a:solidFill>
                  <a:schemeClr val="tx2"/>
                </a:solidFill>
                <a:latin typeface="Ebrima" panose="02000000000000000000" pitchFamily="2" charset="0"/>
                <a:ea typeface="Ebrima" panose="02000000000000000000" pitchFamily="2" charset="0"/>
                <a:cs typeface="Ebrima" panose="02000000000000000000" pitchFamily="2" charset="0"/>
              </a:rPr>
              <a:t>“Het </a:t>
            </a:r>
            <a:r>
              <a:rPr lang="nl-NL" sz="800" dirty="0">
                <a:solidFill>
                  <a:schemeClr val="tx2"/>
                </a:solidFill>
                <a:latin typeface="Ebrima" panose="02000000000000000000" pitchFamily="2" charset="0"/>
                <a:ea typeface="Ebrima" panose="02000000000000000000" pitchFamily="2" charset="0"/>
                <a:cs typeface="Ebrima" panose="02000000000000000000" pitchFamily="2" charset="0"/>
              </a:rPr>
              <a:t>is erg nuttig en je kan op deze manier een goed beeld krijgen van de opleiding, </a:t>
            </a:r>
            <a:r>
              <a:rPr lang="nl-NL" sz="800" dirty="0">
                <a:solidFill>
                  <a:schemeClr val="tx2"/>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zonder dat je fysiek ergens heen hoeft. Dit kan voor veel mensen handig zijn</a:t>
            </a:r>
            <a:r>
              <a:rPr lang="nl-NL" sz="800" dirty="0" smtClean="0">
                <a:solidFill>
                  <a:schemeClr val="tx2"/>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a:t>
            </a:r>
          </a:p>
          <a:p>
            <a:pPr marL="90488" indent="-90488">
              <a:buFont typeface="Arial" panose="020B0604020202020204" pitchFamily="34" charset="0"/>
              <a:buChar char="∙"/>
            </a:pPr>
            <a:endParaRPr lang="nl-NL" sz="800" dirty="0">
              <a:solidFill>
                <a:schemeClr val="tx2"/>
              </a:solidFill>
              <a:latin typeface="Ebrima" panose="02000000000000000000" pitchFamily="2" charset="0"/>
              <a:ea typeface="Ebrima" panose="02000000000000000000" pitchFamily="2" charset="0"/>
              <a:cs typeface="Ebrima" panose="02000000000000000000" pitchFamily="2" charset="0"/>
            </a:endParaRPr>
          </a:p>
          <a:p>
            <a:pPr marL="90488" indent="-90488">
              <a:buFont typeface="Arial" panose="020B0604020202020204" pitchFamily="34" charset="0"/>
              <a:buChar char="∙"/>
            </a:pPr>
            <a:endParaRPr lang="nl-NL" sz="8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2" name="Afbeelding 11"/>
          <p:cNvPicPr>
            <a:picLocks noChangeAspect="1"/>
          </p:cNvPicPr>
          <p:nvPr/>
        </p:nvPicPr>
        <p:blipFill>
          <a:blip r:embed="rId2"/>
          <a:stretch>
            <a:fillRect/>
          </a:stretch>
        </p:blipFill>
        <p:spPr>
          <a:xfrm>
            <a:off x="4715766" y="3757703"/>
            <a:ext cx="106387" cy="345758"/>
          </a:xfrm>
          <a:prstGeom prst="rect">
            <a:avLst/>
          </a:prstGeom>
        </p:spPr>
      </p:pic>
      <p:sp>
        <p:nvSpPr>
          <p:cNvPr id="14" name="Rechthoek 13"/>
          <p:cNvSpPr/>
          <p:nvPr/>
        </p:nvSpPr>
        <p:spPr>
          <a:xfrm>
            <a:off x="4931500" y="4025733"/>
            <a:ext cx="4009300" cy="655345"/>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800" b="1" dirty="0">
                <a:solidFill>
                  <a:schemeClr val="tx1"/>
                </a:solidFill>
                <a:latin typeface="Ebrima" panose="02000000000000000000" pitchFamily="2" charset="0"/>
                <a:ea typeface="Ebrima" panose="02000000000000000000" pitchFamily="2" charset="0"/>
                <a:cs typeface="Ebrima" panose="02000000000000000000" pitchFamily="2" charset="0"/>
              </a:rPr>
              <a:t>Het doel van de sneakpreviews van een studieweek is niet om het fysiek oriënteren te </a:t>
            </a:r>
            <a:r>
              <a:rPr lang="nl-NL" sz="800" b="1" i="1" dirty="0">
                <a:solidFill>
                  <a:schemeClr val="tx1"/>
                </a:solidFill>
                <a:latin typeface="Ebrima" panose="02000000000000000000" pitchFamily="2" charset="0"/>
                <a:ea typeface="Ebrima" panose="02000000000000000000" pitchFamily="2" charset="0"/>
                <a:cs typeface="Ebrima" panose="02000000000000000000" pitchFamily="2" charset="0"/>
              </a:rPr>
              <a:t>vervangen</a:t>
            </a:r>
            <a:r>
              <a:rPr lang="nl-NL" sz="800" b="1" dirty="0">
                <a:solidFill>
                  <a:schemeClr val="tx1"/>
                </a:solidFill>
                <a:latin typeface="Ebrima" panose="02000000000000000000" pitchFamily="2" charset="0"/>
                <a:ea typeface="Ebrima" panose="02000000000000000000" pitchFamily="2" charset="0"/>
                <a:cs typeface="Ebrima" panose="02000000000000000000" pitchFamily="2" charset="0"/>
              </a:rPr>
              <a:t>, maar juist om fysiek oriënteren te bevorderen. De aansporing om op locatie te komen oriënteren vanuit de sneakpreviews is daarom van </a:t>
            </a:r>
            <a:r>
              <a:rPr lang="nl-NL" sz="800" b="1" dirty="0" smtClean="0">
                <a:solidFill>
                  <a:schemeClr val="tx1"/>
                </a:solidFill>
                <a:latin typeface="Ebrima" panose="02000000000000000000" pitchFamily="2" charset="0"/>
                <a:ea typeface="Ebrima" panose="02000000000000000000" pitchFamily="2" charset="0"/>
                <a:cs typeface="Ebrima" panose="02000000000000000000" pitchFamily="2" charset="0"/>
              </a:rPr>
              <a:t>belang.</a:t>
            </a:r>
            <a:endParaRPr lang="nl-NL" sz="800" b="1"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03568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txBox="1">
            <a:spLocks/>
          </p:cNvSpPr>
          <p:nvPr/>
        </p:nvSpPr>
        <p:spPr>
          <a:xfrm>
            <a:off x="1044321" y="119085"/>
            <a:ext cx="7440928" cy="857250"/>
          </a:xfrm>
          <a:prstGeom prst="rect">
            <a:avLst/>
          </a:prstGeom>
        </p:spPr>
        <p:txBody>
          <a:bodyPr vert="horz" lIns="90000" tIns="45720" rIns="91440" bIns="45720" rtlCol="0" anchor="ctr">
            <a:normAutofit/>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sz="2000" dirty="0">
                <a:solidFill>
                  <a:schemeClr val="bg1"/>
                </a:solidFill>
              </a:rPr>
              <a:t>3</a:t>
            </a:r>
            <a:r>
              <a:rPr lang="nl-NL" sz="2000" dirty="0" smtClean="0">
                <a:solidFill>
                  <a:schemeClr val="bg1"/>
                </a:solidFill>
              </a:rPr>
              <a:t>. </a:t>
            </a:r>
            <a:r>
              <a:rPr lang="nl-NL" sz="2000" dirty="0" smtClean="0">
                <a:solidFill>
                  <a:schemeClr val="bg1"/>
                </a:solidFill>
              </a:rPr>
              <a:t>Google Analytics: Dashboard data</a:t>
            </a:r>
            <a:endParaRPr lang="nl-NL" sz="2000" dirty="0">
              <a:solidFill>
                <a:schemeClr val="bg1"/>
              </a:solidFill>
            </a:endParaRPr>
          </a:p>
        </p:txBody>
      </p:sp>
      <p:pic>
        <p:nvPicPr>
          <p:cNvPr id="5" name="Afbeelding 4"/>
          <p:cNvPicPr>
            <a:picLocks noChangeAspect="1"/>
          </p:cNvPicPr>
          <p:nvPr/>
        </p:nvPicPr>
        <p:blipFill>
          <a:blip r:embed="rId2"/>
          <a:stretch>
            <a:fillRect/>
          </a:stretch>
        </p:blipFill>
        <p:spPr>
          <a:xfrm>
            <a:off x="179929" y="1897748"/>
            <a:ext cx="2221634" cy="2879126"/>
          </a:xfrm>
          <a:prstGeom prst="rect">
            <a:avLst/>
          </a:prstGeom>
        </p:spPr>
      </p:pic>
      <p:pic>
        <p:nvPicPr>
          <p:cNvPr id="6" name="Afbeelding 5"/>
          <p:cNvPicPr>
            <a:picLocks noChangeAspect="1"/>
          </p:cNvPicPr>
          <p:nvPr/>
        </p:nvPicPr>
        <p:blipFill>
          <a:blip r:embed="rId3"/>
          <a:stretch>
            <a:fillRect/>
          </a:stretch>
        </p:blipFill>
        <p:spPr>
          <a:xfrm>
            <a:off x="2403436" y="1897748"/>
            <a:ext cx="1998526" cy="2879126"/>
          </a:xfrm>
          <a:prstGeom prst="rect">
            <a:avLst/>
          </a:prstGeom>
        </p:spPr>
      </p:pic>
      <p:sp>
        <p:nvSpPr>
          <p:cNvPr id="7" name="Rechthoek 6"/>
          <p:cNvSpPr/>
          <p:nvPr/>
        </p:nvSpPr>
        <p:spPr>
          <a:xfrm>
            <a:off x="4636966" y="3339617"/>
            <a:ext cx="4278434" cy="1277273"/>
          </a:xfrm>
          <a:prstGeom prst="rect">
            <a:avLst/>
          </a:prstGeom>
        </p:spPr>
        <p:txBody>
          <a:bodyPr wrap="square">
            <a:spAutoFit/>
          </a:bodyPr>
          <a:lstStyle/>
          <a:p>
            <a:pPr marL="180975" indent="-180975">
              <a:buFont typeface="Arial" panose="020B0604020202020204" pitchFamily="34" charset="0"/>
              <a:buChar char="∙"/>
            </a:pPr>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Google Analytics data is opgehaald vanaf </a:t>
            </a:r>
            <a:r>
              <a:rPr lang="nl-NL" sz="1100" b="1" dirty="0" smtClean="0">
                <a:latin typeface="Ebrima" panose="02000000000000000000" pitchFamily="2" charset="0"/>
                <a:ea typeface="Ebrima" panose="02000000000000000000" pitchFamily="2" charset="0"/>
                <a:cs typeface="Ebrima" panose="02000000000000000000" pitchFamily="2" charset="0"/>
              </a:rPr>
              <a:t>29 november 2019 </a:t>
            </a:r>
          </a:p>
          <a:p>
            <a:pPr marL="180975" indent="-180975">
              <a:buFont typeface="Arial" panose="020B0604020202020204" pitchFamily="34" charset="0"/>
              <a:buChar char="∙"/>
            </a:pPr>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Top 5 kalenders o.b.v. (unieke) paginaweergaven in </a:t>
            </a:r>
            <a:r>
              <a:rPr lang="nl-NL" sz="1100" b="1" dirty="0" smtClean="0">
                <a:solidFill>
                  <a:schemeClr val="accent1"/>
                </a:solidFill>
                <a:latin typeface="Ebrima" panose="02000000000000000000" pitchFamily="2" charset="0"/>
                <a:ea typeface="Ebrima" panose="02000000000000000000" pitchFamily="2" charset="0"/>
                <a:cs typeface="Ebrima" panose="02000000000000000000" pitchFamily="2" charset="0"/>
              </a:rPr>
              <a:t>2021</a:t>
            </a:r>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a:t>
            </a:r>
          </a:p>
          <a:p>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	1</a:t>
            </a:r>
            <a:r>
              <a:rPr lang="nl-NL" sz="1100" dirty="0">
                <a:solidFill>
                  <a:srgbClr val="000000"/>
                </a:solidFill>
                <a:latin typeface="Ebrima" panose="02000000000000000000" pitchFamily="2" charset="0"/>
                <a:ea typeface="Ebrima" panose="02000000000000000000" pitchFamily="2" charset="0"/>
                <a:cs typeface="Ebrima" panose="02000000000000000000" pitchFamily="2" charset="0"/>
              </a:rPr>
              <a:t>. Toegepaste Psychologie </a:t>
            </a:r>
          </a:p>
          <a:p>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	2</a:t>
            </a:r>
            <a:r>
              <a:rPr lang="nl-NL" sz="1100" dirty="0">
                <a:solidFill>
                  <a:srgbClr val="000000"/>
                </a:solidFill>
                <a:latin typeface="Ebrima" panose="02000000000000000000" pitchFamily="2" charset="0"/>
                <a:ea typeface="Ebrima" panose="02000000000000000000" pitchFamily="2" charset="0"/>
                <a:cs typeface="Ebrima" panose="02000000000000000000" pitchFamily="2" charset="0"/>
              </a:rPr>
              <a:t>. Pedagogiek </a:t>
            </a:r>
          </a:p>
          <a:p>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	3</a:t>
            </a:r>
            <a:r>
              <a:rPr lang="nl-NL" sz="1100" dirty="0">
                <a:solidFill>
                  <a:srgbClr val="000000"/>
                </a:solidFill>
                <a:latin typeface="Ebrima" panose="02000000000000000000" pitchFamily="2" charset="0"/>
                <a:ea typeface="Ebrima" panose="02000000000000000000" pitchFamily="2" charset="0"/>
                <a:cs typeface="Ebrima" panose="02000000000000000000" pitchFamily="2" charset="0"/>
              </a:rPr>
              <a:t>. Journalistiek </a:t>
            </a:r>
          </a:p>
          <a:p>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	4</a:t>
            </a:r>
            <a:r>
              <a:rPr lang="nl-NL" sz="11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Human Resource Management </a:t>
            </a:r>
            <a:endParaRPr lang="nl-NL" sz="1100" dirty="0">
              <a:solidFill>
                <a:srgbClr val="000000"/>
              </a:solidFill>
              <a:latin typeface="Ebrima" panose="02000000000000000000" pitchFamily="2" charset="0"/>
              <a:ea typeface="Ebrima" panose="02000000000000000000" pitchFamily="2" charset="0"/>
              <a:cs typeface="Ebrima" panose="02000000000000000000" pitchFamily="2" charset="0"/>
            </a:endParaRPr>
          </a:p>
          <a:p>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	5</a:t>
            </a:r>
            <a:r>
              <a:rPr lang="nl-NL" sz="11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nl-NL" sz="1100" dirty="0" smtClean="0">
                <a:solidFill>
                  <a:srgbClr val="000000"/>
                </a:solidFill>
                <a:latin typeface="Ebrima" panose="02000000000000000000" pitchFamily="2" charset="0"/>
                <a:ea typeface="Ebrima" panose="02000000000000000000" pitchFamily="2" charset="0"/>
                <a:cs typeface="Ebrima" panose="02000000000000000000" pitchFamily="2" charset="0"/>
              </a:rPr>
              <a:t>Communicatie Eindhoven</a:t>
            </a:r>
          </a:p>
        </p:txBody>
      </p:sp>
      <p:sp>
        <p:nvSpPr>
          <p:cNvPr id="14" name="Rechthoek 13"/>
          <p:cNvSpPr/>
          <p:nvPr/>
        </p:nvSpPr>
        <p:spPr>
          <a:xfrm>
            <a:off x="179929" y="1338115"/>
            <a:ext cx="6065094" cy="307777"/>
          </a:xfrm>
          <a:prstGeom prst="rect">
            <a:avLst/>
          </a:prstGeom>
        </p:spPr>
        <p:txBody>
          <a:bodyPr wrap="square">
            <a:spAutoFit/>
          </a:bodyPr>
          <a:lstStyle/>
          <a:p>
            <a:r>
              <a:rPr lang="nl-NL" sz="1400" dirty="0">
                <a:hlinkClick r:id="rId4"/>
              </a:rPr>
              <a:t>Dashboard </a:t>
            </a:r>
            <a:r>
              <a:rPr lang="nl-NL" sz="1400" dirty="0" smtClean="0">
                <a:hlinkClick r:id="rId4"/>
              </a:rPr>
              <a:t>Sneakpreview studieweek</a:t>
            </a:r>
            <a:endParaRPr lang="nl-NL" sz="1400" dirty="0"/>
          </a:p>
        </p:txBody>
      </p:sp>
      <p:pic>
        <p:nvPicPr>
          <p:cNvPr id="17" name="Picture 2" descr="Afbeeldingen Post it, stockfoto's | Depositpho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253">
            <a:off x="5598576" y="1146556"/>
            <a:ext cx="3489913" cy="2001385"/>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p:cNvSpPr txBox="1"/>
          <p:nvPr/>
        </p:nvSpPr>
        <p:spPr>
          <a:xfrm rot="255578">
            <a:off x="6206867" y="1603186"/>
            <a:ext cx="2337825" cy="1215717"/>
          </a:xfrm>
          <a:prstGeom prst="rect">
            <a:avLst/>
          </a:prstGeom>
          <a:noFill/>
        </p:spPr>
        <p:txBody>
          <a:bodyPr wrap="square" rtlCol="0">
            <a:spAutoFit/>
          </a:bodyPr>
          <a:lstStyle/>
          <a:p>
            <a:pPr algn="ctr"/>
            <a:r>
              <a:rPr lang="nl-NL" sz="1000" b="1" dirty="0" smtClean="0">
                <a:latin typeface="Ebrima" panose="02000000000000000000" pitchFamily="2" charset="0"/>
                <a:ea typeface="Ebrima" panose="02000000000000000000" pitchFamily="2" charset="0"/>
                <a:cs typeface="Ebrima" panose="02000000000000000000" pitchFamily="2" charset="0"/>
              </a:rPr>
              <a:t>TIP!</a:t>
            </a:r>
          </a:p>
          <a:p>
            <a:pPr algn="ctr"/>
            <a:endParaRPr lang="nl-NL" sz="700" b="1" dirty="0">
              <a:latin typeface="Ebrima" panose="02000000000000000000" pitchFamily="2" charset="0"/>
              <a:ea typeface="Ebrima" panose="02000000000000000000" pitchFamily="2" charset="0"/>
              <a:cs typeface="Ebrima" panose="02000000000000000000" pitchFamily="2" charset="0"/>
            </a:endParaRPr>
          </a:p>
          <a:p>
            <a:pPr algn="ctr"/>
            <a:r>
              <a:rPr lang="nl-NL" sz="700" b="1" dirty="0" smtClean="0">
                <a:latin typeface="Ebrima" panose="02000000000000000000" pitchFamily="2" charset="0"/>
                <a:ea typeface="Ebrima" panose="02000000000000000000" pitchFamily="2" charset="0"/>
                <a:cs typeface="Ebrima" panose="02000000000000000000" pitchFamily="2" charset="0"/>
              </a:rPr>
              <a:t>De Google Analytics data is voor alle opleidingen met een sneakpreview van een studieweek gevisualiseerd in een interactief dashboard. </a:t>
            </a:r>
          </a:p>
          <a:p>
            <a:pPr algn="ctr"/>
            <a:endParaRPr lang="nl-NL" sz="700" b="1" dirty="0">
              <a:latin typeface="Ebrima" panose="02000000000000000000" pitchFamily="2" charset="0"/>
              <a:ea typeface="Ebrima" panose="02000000000000000000" pitchFamily="2" charset="0"/>
              <a:cs typeface="Ebrima" panose="02000000000000000000" pitchFamily="2" charset="0"/>
            </a:endParaRPr>
          </a:p>
          <a:p>
            <a:pPr algn="ctr"/>
            <a:r>
              <a:rPr lang="nl-NL" sz="700" b="1" dirty="0" smtClean="0">
                <a:latin typeface="Ebrima" panose="02000000000000000000" pitchFamily="2" charset="0"/>
                <a:ea typeface="Ebrima" panose="02000000000000000000" pitchFamily="2" charset="0"/>
                <a:cs typeface="Ebrima" panose="02000000000000000000" pitchFamily="2" charset="0"/>
              </a:rPr>
              <a:t>Je kunt hier ook een PDF uitdraaien met de resultaten </a:t>
            </a:r>
            <a:r>
              <a:rPr lang="nl-NL" sz="700" b="1" dirty="0">
                <a:latin typeface="Ebrima" panose="02000000000000000000" pitchFamily="2" charset="0"/>
                <a:ea typeface="Ebrima" panose="02000000000000000000" pitchFamily="2" charset="0"/>
                <a:cs typeface="Ebrima" panose="02000000000000000000" pitchFamily="2" charset="0"/>
              </a:rPr>
              <a:t>v</a:t>
            </a:r>
            <a:r>
              <a:rPr lang="nl-NL" sz="700" b="1" dirty="0" smtClean="0">
                <a:latin typeface="Ebrima" panose="02000000000000000000" pitchFamily="2" charset="0"/>
                <a:ea typeface="Ebrima" panose="02000000000000000000" pitchFamily="2" charset="0"/>
                <a:cs typeface="Ebrima" panose="02000000000000000000" pitchFamily="2" charset="0"/>
              </a:rPr>
              <a:t>oor de opleiding(en) waar jij in geïnteresseerd bent.</a:t>
            </a:r>
            <a:endParaRPr lang="nl-NL" sz="700" b="1" dirty="0">
              <a:latin typeface="Ebrima" panose="02000000000000000000" pitchFamily="2" charset="0"/>
              <a:ea typeface="Ebrima" panose="02000000000000000000" pitchFamily="2" charset="0"/>
              <a:cs typeface="Ebrima" panose="02000000000000000000" pitchFamily="2" charset="0"/>
            </a:endParaRPr>
          </a:p>
          <a:p>
            <a:endParaRPr lang="nl-NL" sz="700" dirty="0"/>
          </a:p>
        </p:txBody>
      </p:sp>
      <p:pic>
        <p:nvPicPr>
          <p:cNvPr id="2" name="Afbeelding 1"/>
          <p:cNvPicPr>
            <a:picLocks noChangeAspect="1"/>
          </p:cNvPicPr>
          <p:nvPr/>
        </p:nvPicPr>
        <p:blipFill>
          <a:blip r:embed="rId6"/>
          <a:stretch>
            <a:fillRect/>
          </a:stretch>
        </p:blipFill>
        <p:spPr>
          <a:xfrm>
            <a:off x="7033969" y="1111027"/>
            <a:ext cx="619125" cy="504825"/>
          </a:xfrm>
          <a:prstGeom prst="rect">
            <a:avLst/>
          </a:prstGeom>
        </p:spPr>
      </p:pic>
      <p:sp>
        <p:nvSpPr>
          <p:cNvPr id="20" name="Vijfhoek 19"/>
          <p:cNvSpPr/>
          <p:nvPr/>
        </p:nvSpPr>
        <p:spPr>
          <a:xfrm flipH="1">
            <a:off x="3458952" y="1390411"/>
            <a:ext cx="2440573" cy="204023"/>
          </a:xfrm>
          <a:prstGeom prst="homePlate">
            <a:avLst>
              <a:gd name="adj" fmla="val 3509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268287"/>
            <a:r>
              <a:rPr lang="nl-NL" sz="1000" b="1" dirty="0" smtClean="0">
                <a:solidFill>
                  <a:schemeClr val="bg1"/>
                </a:solidFill>
                <a:latin typeface="Ebrima" panose="02000000000000000000" pitchFamily="2" charset="0"/>
                <a:ea typeface="Ebrima" panose="02000000000000000000" pitchFamily="2" charset="0"/>
                <a:cs typeface="Ebrima" panose="02000000000000000000" pitchFamily="2" charset="0"/>
              </a:rPr>
              <a:t>  Link naar interactief dashboard</a:t>
            </a:r>
            <a:endParaRPr lang="nl-NL" sz="1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40880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txBox="1">
            <a:spLocks/>
          </p:cNvSpPr>
          <p:nvPr/>
        </p:nvSpPr>
        <p:spPr>
          <a:xfrm>
            <a:off x="1044321" y="119085"/>
            <a:ext cx="7440928" cy="857250"/>
          </a:xfrm>
          <a:prstGeom prst="rect">
            <a:avLst/>
          </a:prstGeom>
        </p:spPr>
        <p:txBody>
          <a:bodyPr vert="horz" lIns="90000" tIns="45720" rIns="91440" bIns="45720" rtlCol="0" anchor="ctr">
            <a:normAutofit/>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sz="2000" dirty="0" smtClean="0">
                <a:solidFill>
                  <a:schemeClr val="bg1"/>
                </a:solidFill>
              </a:rPr>
              <a:t>3. </a:t>
            </a:r>
            <a:r>
              <a:rPr lang="nl-NL" sz="2000" dirty="0" smtClean="0">
                <a:solidFill>
                  <a:schemeClr val="bg1"/>
                </a:solidFill>
              </a:rPr>
              <a:t>Google Analytics: Dashboard data</a:t>
            </a:r>
          </a:p>
          <a:p>
            <a:r>
              <a:rPr lang="nl-NL" sz="1300" dirty="0" smtClean="0">
                <a:solidFill>
                  <a:schemeClr val="bg1"/>
                </a:solidFill>
              </a:rPr>
              <a:t>Kalenderjaar 2021 (januari 2021-december 2021)</a:t>
            </a:r>
            <a:endParaRPr lang="nl-NL" sz="1300" dirty="0">
              <a:solidFill>
                <a:schemeClr val="bg1"/>
              </a:solidFill>
            </a:endParaRPr>
          </a:p>
        </p:txBody>
      </p:sp>
      <p:sp>
        <p:nvSpPr>
          <p:cNvPr id="9" name="Vijfhoek 8"/>
          <p:cNvSpPr/>
          <p:nvPr/>
        </p:nvSpPr>
        <p:spPr>
          <a:xfrm>
            <a:off x="582097" y="1459648"/>
            <a:ext cx="3509693" cy="462410"/>
          </a:xfrm>
          <a:prstGeom prst="homePlate">
            <a:avLst>
              <a:gd name="adj" fmla="val 3509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 name="Rechthoek 10"/>
          <p:cNvSpPr/>
          <p:nvPr/>
        </p:nvSpPr>
        <p:spPr>
          <a:xfrm>
            <a:off x="646604" y="1475776"/>
            <a:ext cx="3757622" cy="400110"/>
          </a:xfrm>
          <a:prstGeom prst="rect">
            <a:avLst/>
          </a:prstGeom>
        </p:spPr>
        <p:txBody>
          <a:bodyPr wrap="square">
            <a:spAutoFit/>
          </a:bodyPr>
          <a:lstStyle/>
          <a:p>
            <a:r>
              <a:rPr lang="nl-NL" sz="1000" b="1" dirty="0" smtClean="0">
                <a:solidFill>
                  <a:schemeClr val="bg1"/>
                </a:solidFill>
                <a:latin typeface="Ebrima" panose="02000000000000000000" pitchFamily="2" charset="0"/>
                <a:ea typeface="Ebrima" panose="02000000000000000000" pitchFamily="2" charset="0"/>
                <a:cs typeface="Ebrima" panose="02000000000000000000" pitchFamily="2" charset="0"/>
              </a:rPr>
              <a:t>Sessies waarin een bezoeker van de Fontys-website </a:t>
            </a:r>
          </a:p>
          <a:p>
            <a:r>
              <a:rPr lang="nl-NL" sz="1000" b="1" dirty="0" smtClean="0">
                <a:solidFill>
                  <a:schemeClr val="accent6"/>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wel</a:t>
            </a:r>
            <a:r>
              <a:rPr lang="nl-NL" sz="1000" b="1" dirty="0" smtClean="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een sneakpreview studieweek heeft bezocht </a:t>
            </a:r>
            <a:endParaRPr lang="nl-NL" sz="10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sp>
        <p:nvSpPr>
          <p:cNvPr id="10" name="Vijfhoek 9"/>
          <p:cNvSpPr/>
          <p:nvPr/>
        </p:nvSpPr>
        <p:spPr>
          <a:xfrm flipH="1">
            <a:off x="4975556" y="1438136"/>
            <a:ext cx="3509693" cy="462410"/>
          </a:xfrm>
          <a:prstGeom prst="homePlate">
            <a:avLst>
              <a:gd name="adj" fmla="val 3509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3" name="Rechthoek 12"/>
          <p:cNvSpPr/>
          <p:nvPr/>
        </p:nvSpPr>
        <p:spPr>
          <a:xfrm>
            <a:off x="5177107" y="1475776"/>
            <a:ext cx="3757622" cy="400110"/>
          </a:xfrm>
          <a:prstGeom prst="rect">
            <a:avLst/>
          </a:prstGeom>
        </p:spPr>
        <p:txBody>
          <a:bodyPr wrap="square">
            <a:spAutoFit/>
          </a:bodyPr>
          <a:lstStyle/>
          <a:p>
            <a:r>
              <a:rPr lang="nl-NL" sz="1000" b="1" dirty="0" smtClean="0">
                <a:solidFill>
                  <a:schemeClr val="bg1"/>
                </a:solidFill>
                <a:latin typeface="Ebrima" panose="02000000000000000000" pitchFamily="2" charset="0"/>
                <a:ea typeface="Ebrima" panose="02000000000000000000" pitchFamily="2" charset="0"/>
                <a:cs typeface="Ebrima" panose="02000000000000000000" pitchFamily="2" charset="0"/>
              </a:rPr>
              <a:t>Sessies waarin een bezoeker van de Fontys-website </a:t>
            </a:r>
          </a:p>
          <a:p>
            <a:r>
              <a:rPr lang="nl-NL" sz="1000" b="1" dirty="0" smtClean="0">
                <a:solidFill>
                  <a:schemeClr val="accent6"/>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geen</a:t>
            </a:r>
            <a:r>
              <a:rPr lang="nl-NL" sz="1000" b="1" dirty="0" smtClean="0">
                <a:solidFill>
                  <a:schemeClr val="bg1"/>
                </a:solidFill>
                <a:latin typeface="Ebrima" panose="02000000000000000000" pitchFamily="2" charset="0"/>
                <a:ea typeface="Ebrima" panose="02000000000000000000" pitchFamily="2" charset="0"/>
                <a:cs typeface="Ebrima" panose="02000000000000000000" pitchFamily="2" charset="0"/>
              </a:rPr>
              <a:t> sneakpreview studieweek heeft bezocht </a:t>
            </a:r>
            <a:endParaRPr lang="nl-NL" sz="1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9" name="Rechthoek 18"/>
          <p:cNvSpPr/>
          <p:nvPr/>
        </p:nvSpPr>
        <p:spPr>
          <a:xfrm>
            <a:off x="2295965" y="2195946"/>
            <a:ext cx="1779051" cy="67056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Gemiddelde sessieduur</a:t>
            </a:r>
          </a:p>
          <a:p>
            <a:pPr algn="ctr"/>
            <a:r>
              <a:rPr lang="nl-NL" sz="1200" b="1" dirty="0" smtClean="0">
                <a:solidFill>
                  <a:srgbClr val="7030A0"/>
                </a:solidFill>
              </a:rPr>
              <a:t>14:08 minuten</a:t>
            </a:r>
            <a:endParaRPr lang="nl-NL" b="1" dirty="0">
              <a:solidFill>
                <a:srgbClr val="7030A0"/>
              </a:solidFill>
            </a:endParaRPr>
          </a:p>
        </p:txBody>
      </p:sp>
      <p:sp>
        <p:nvSpPr>
          <p:cNvPr id="21" name="Rechthoek 20"/>
          <p:cNvSpPr/>
          <p:nvPr/>
        </p:nvSpPr>
        <p:spPr>
          <a:xfrm>
            <a:off x="575961" y="2972446"/>
            <a:ext cx="1925526" cy="56462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Gebruikers</a:t>
            </a:r>
          </a:p>
          <a:p>
            <a:pPr algn="ctr"/>
            <a:r>
              <a:rPr lang="nl-NL" sz="1200" b="1" dirty="0" smtClean="0">
                <a:solidFill>
                  <a:srgbClr val="7030A0"/>
                </a:solidFill>
              </a:rPr>
              <a:t>11.692</a:t>
            </a:r>
            <a:endParaRPr lang="nl-NL" b="1" dirty="0">
              <a:solidFill>
                <a:srgbClr val="7030A0"/>
              </a:solidFill>
            </a:endParaRPr>
          </a:p>
        </p:txBody>
      </p:sp>
      <p:sp>
        <p:nvSpPr>
          <p:cNvPr id="22" name="Rechthoek 21"/>
          <p:cNvSpPr/>
          <p:nvPr/>
        </p:nvSpPr>
        <p:spPr>
          <a:xfrm>
            <a:off x="575961" y="3643006"/>
            <a:ext cx="1925526" cy="96596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Aanmelding studiekeuzeactiviteit </a:t>
            </a:r>
            <a:br>
              <a:rPr lang="nl-NL" sz="1200" dirty="0" smtClean="0">
                <a:solidFill>
                  <a:schemeClr val="tx2"/>
                </a:solidFill>
              </a:rPr>
            </a:br>
            <a:r>
              <a:rPr lang="nl-NL" sz="800" dirty="0" smtClean="0">
                <a:solidFill>
                  <a:schemeClr val="tx2"/>
                </a:solidFill>
              </a:rPr>
              <a:t>(open dag, meeloopdag of proefstudeerdag)</a:t>
            </a:r>
          </a:p>
          <a:p>
            <a:pPr algn="ctr"/>
            <a:r>
              <a:rPr lang="nl-NL" sz="1200" b="1" dirty="0" smtClean="0">
                <a:solidFill>
                  <a:srgbClr val="7030A0"/>
                </a:solidFill>
              </a:rPr>
              <a:t>1956</a:t>
            </a:r>
            <a:endParaRPr lang="nl-NL" b="1" dirty="0">
              <a:solidFill>
                <a:srgbClr val="7030A0"/>
              </a:solidFill>
            </a:endParaRPr>
          </a:p>
        </p:txBody>
      </p:sp>
      <p:sp>
        <p:nvSpPr>
          <p:cNvPr id="23" name="Rechthoek 22"/>
          <p:cNvSpPr/>
          <p:nvPr/>
        </p:nvSpPr>
        <p:spPr>
          <a:xfrm>
            <a:off x="2648808" y="2972446"/>
            <a:ext cx="1426209" cy="163652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a:solidFill>
                  <a:schemeClr val="tx2"/>
                </a:solidFill>
              </a:rPr>
              <a:t>A</a:t>
            </a:r>
            <a:r>
              <a:rPr lang="nl-NL" sz="1000" dirty="0" smtClean="0">
                <a:solidFill>
                  <a:schemeClr val="tx2"/>
                </a:solidFill>
              </a:rPr>
              <a:t>anmeldingen studiekeuzeactiviteit</a:t>
            </a:r>
            <a:br>
              <a:rPr lang="nl-NL" sz="1000" dirty="0" smtClean="0">
                <a:solidFill>
                  <a:schemeClr val="tx2"/>
                </a:solidFill>
              </a:rPr>
            </a:br>
            <a:r>
              <a:rPr lang="nl-NL" sz="1000" dirty="0" smtClean="0">
                <a:solidFill>
                  <a:schemeClr val="tx2"/>
                </a:solidFill>
              </a:rPr>
              <a:t> / gebruikers</a:t>
            </a:r>
          </a:p>
          <a:p>
            <a:pPr algn="ctr"/>
            <a:r>
              <a:rPr lang="nl-NL" sz="2400" b="1" dirty="0" smtClean="0">
                <a:solidFill>
                  <a:srgbClr val="7030A0"/>
                </a:solidFill>
              </a:rPr>
              <a:t>17%</a:t>
            </a:r>
          </a:p>
        </p:txBody>
      </p:sp>
      <p:sp>
        <p:nvSpPr>
          <p:cNvPr id="24" name="Rechthoek 23"/>
          <p:cNvSpPr/>
          <p:nvPr/>
        </p:nvSpPr>
        <p:spPr>
          <a:xfrm>
            <a:off x="4986192" y="2972446"/>
            <a:ext cx="1909908" cy="56462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Gebruikers</a:t>
            </a:r>
          </a:p>
          <a:p>
            <a:pPr algn="ctr"/>
            <a:r>
              <a:rPr lang="nl-NL" sz="1200" b="1" dirty="0" smtClean="0">
                <a:solidFill>
                  <a:srgbClr val="7030A0"/>
                </a:solidFill>
              </a:rPr>
              <a:t>552.650</a:t>
            </a:r>
            <a:endParaRPr lang="nl-NL" b="1" dirty="0">
              <a:solidFill>
                <a:srgbClr val="7030A0"/>
              </a:solidFill>
            </a:endParaRPr>
          </a:p>
        </p:txBody>
      </p:sp>
      <p:sp>
        <p:nvSpPr>
          <p:cNvPr id="25" name="Rechthoek 24"/>
          <p:cNvSpPr/>
          <p:nvPr/>
        </p:nvSpPr>
        <p:spPr>
          <a:xfrm>
            <a:off x="4986192" y="3643006"/>
            <a:ext cx="1909908" cy="942942"/>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Aanmelding </a:t>
            </a:r>
            <a:r>
              <a:rPr lang="nl-NL" sz="1200" dirty="0">
                <a:solidFill>
                  <a:schemeClr val="tx2"/>
                </a:solidFill>
              </a:rPr>
              <a:t>studiekeuzeactiviteit </a:t>
            </a:r>
            <a:r>
              <a:rPr lang="nl-NL" sz="1200" dirty="0" smtClean="0">
                <a:solidFill>
                  <a:schemeClr val="tx2"/>
                </a:solidFill>
              </a:rPr>
              <a:t/>
            </a:r>
            <a:br>
              <a:rPr lang="nl-NL" sz="1200" dirty="0" smtClean="0">
                <a:solidFill>
                  <a:schemeClr val="tx2"/>
                </a:solidFill>
              </a:rPr>
            </a:br>
            <a:r>
              <a:rPr lang="nl-NL" sz="800" dirty="0" smtClean="0">
                <a:solidFill>
                  <a:schemeClr val="tx2"/>
                </a:solidFill>
              </a:rPr>
              <a:t>(</a:t>
            </a:r>
            <a:r>
              <a:rPr lang="nl-NL" sz="800" dirty="0">
                <a:solidFill>
                  <a:schemeClr val="tx2"/>
                </a:solidFill>
              </a:rPr>
              <a:t>open dag, meeloopdag of proefstudeerdag</a:t>
            </a:r>
            <a:r>
              <a:rPr lang="nl-NL" sz="800" dirty="0" smtClean="0">
                <a:solidFill>
                  <a:schemeClr val="tx2"/>
                </a:solidFill>
              </a:rPr>
              <a:t>)</a:t>
            </a:r>
            <a:endParaRPr lang="nl-NL" sz="1200" dirty="0" smtClean="0">
              <a:solidFill>
                <a:schemeClr val="tx2"/>
              </a:solidFill>
            </a:endParaRPr>
          </a:p>
          <a:p>
            <a:pPr algn="ctr"/>
            <a:r>
              <a:rPr lang="nl-NL" sz="1200" b="1" dirty="0" smtClean="0">
                <a:solidFill>
                  <a:srgbClr val="7030A0"/>
                </a:solidFill>
              </a:rPr>
              <a:t>42.070</a:t>
            </a:r>
            <a:endParaRPr lang="nl-NL" b="1" dirty="0">
              <a:solidFill>
                <a:srgbClr val="7030A0"/>
              </a:solidFill>
            </a:endParaRPr>
          </a:p>
        </p:txBody>
      </p:sp>
      <p:sp>
        <p:nvSpPr>
          <p:cNvPr id="26" name="Rechthoek 25"/>
          <p:cNvSpPr/>
          <p:nvPr/>
        </p:nvSpPr>
        <p:spPr>
          <a:xfrm>
            <a:off x="7112000" y="2972446"/>
            <a:ext cx="1373249" cy="1613502"/>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a:solidFill>
                  <a:schemeClr val="tx2"/>
                </a:solidFill>
              </a:rPr>
              <a:t>A</a:t>
            </a:r>
            <a:r>
              <a:rPr lang="nl-NL" sz="1000" dirty="0" smtClean="0">
                <a:solidFill>
                  <a:schemeClr val="tx2"/>
                </a:solidFill>
              </a:rPr>
              <a:t>anmeldingen studiekeuzeactiviteit / gebruikers</a:t>
            </a:r>
          </a:p>
          <a:p>
            <a:pPr algn="ctr"/>
            <a:r>
              <a:rPr lang="nl-NL" sz="2000" b="1" dirty="0">
                <a:solidFill>
                  <a:srgbClr val="7030A0"/>
                </a:solidFill>
              </a:rPr>
              <a:t>8</a:t>
            </a:r>
            <a:r>
              <a:rPr lang="nl-NL" sz="2000" b="1" dirty="0" smtClean="0">
                <a:solidFill>
                  <a:srgbClr val="7030A0"/>
                </a:solidFill>
              </a:rPr>
              <a:t>%</a:t>
            </a:r>
          </a:p>
        </p:txBody>
      </p:sp>
      <p:sp>
        <p:nvSpPr>
          <p:cNvPr id="17" name="Rechthoek 16"/>
          <p:cNvSpPr/>
          <p:nvPr/>
        </p:nvSpPr>
        <p:spPr>
          <a:xfrm>
            <a:off x="582097" y="2195946"/>
            <a:ext cx="1594052" cy="67056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Sessies</a:t>
            </a:r>
          </a:p>
          <a:p>
            <a:pPr algn="ctr"/>
            <a:r>
              <a:rPr lang="nl-NL" sz="1200" b="1" dirty="0" smtClean="0">
                <a:solidFill>
                  <a:srgbClr val="7030A0"/>
                </a:solidFill>
              </a:rPr>
              <a:t>15.622</a:t>
            </a:r>
            <a:endParaRPr lang="nl-NL" b="1" dirty="0">
              <a:solidFill>
                <a:srgbClr val="7030A0"/>
              </a:solidFill>
            </a:endParaRPr>
          </a:p>
        </p:txBody>
      </p:sp>
      <p:sp>
        <p:nvSpPr>
          <p:cNvPr id="18" name="Rechthoek 17"/>
          <p:cNvSpPr/>
          <p:nvPr/>
        </p:nvSpPr>
        <p:spPr>
          <a:xfrm>
            <a:off x="4984955" y="2195946"/>
            <a:ext cx="1629518" cy="67056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Sessies</a:t>
            </a:r>
          </a:p>
          <a:p>
            <a:pPr algn="ctr"/>
            <a:r>
              <a:rPr lang="nl-NL" sz="1200" b="1" dirty="0" smtClean="0">
                <a:solidFill>
                  <a:srgbClr val="7030A0"/>
                </a:solidFill>
              </a:rPr>
              <a:t>879.873</a:t>
            </a:r>
            <a:endParaRPr lang="nl-NL" b="1" dirty="0">
              <a:solidFill>
                <a:srgbClr val="7030A0"/>
              </a:solidFill>
            </a:endParaRPr>
          </a:p>
        </p:txBody>
      </p:sp>
      <p:sp>
        <p:nvSpPr>
          <p:cNvPr id="27" name="Rechthoek 26"/>
          <p:cNvSpPr/>
          <p:nvPr/>
        </p:nvSpPr>
        <p:spPr>
          <a:xfrm>
            <a:off x="6730402" y="2195946"/>
            <a:ext cx="1779051" cy="67056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solidFill>
                  <a:schemeClr val="tx2"/>
                </a:solidFill>
              </a:rPr>
              <a:t>Gemiddelde sessieduur</a:t>
            </a:r>
          </a:p>
          <a:p>
            <a:pPr algn="ctr"/>
            <a:r>
              <a:rPr lang="nl-NL" sz="1200" b="1" dirty="0" smtClean="0">
                <a:solidFill>
                  <a:srgbClr val="7030A0"/>
                </a:solidFill>
              </a:rPr>
              <a:t>04:22 minuten</a:t>
            </a:r>
            <a:endParaRPr lang="nl-NL" b="1" dirty="0">
              <a:solidFill>
                <a:srgbClr val="7030A0"/>
              </a:solidFill>
            </a:endParaRPr>
          </a:p>
        </p:txBody>
      </p:sp>
      <p:pic>
        <p:nvPicPr>
          <p:cNvPr id="29" name="Picture 2" descr="Meer dan 100 gratis afbeeldingen van Vinkje en Rek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447" y="2441807"/>
            <a:ext cx="444685" cy="4246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Meer dan 100 gratis afbeeldingen van Vinkje en Rek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232" y="4183410"/>
            <a:ext cx="444685" cy="42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07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txBox="1">
            <a:spLocks/>
          </p:cNvSpPr>
          <p:nvPr/>
        </p:nvSpPr>
        <p:spPr>
          <a:xfrm>
            <a:off x="1044321" y="119085"/>
            <a:ext cx="7440928" cy="857250"/>
          </a:xfrm>
          <a:prstGeom prst="rect">
            <a:avLst/>
          </a:prstGeom>
        </p:spPr>
        <p:txBody>
          <a:bodyPr vert="horz" lIns="90000" tIns="45720" rIns="91440" bIns="45720" rtlCol="0" anchor="ctr">
            <a:normAutofit/>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sz="2400" dirty="0" smtClean="0">
                <a:solidFill>
                  <a:schemeClr val="bg1"/>
                </a:solidFill>
              </a:rPr>
              <a:t>Take home </a:t>
            </a:r>
            <a:r>
              <a:rPr lang="nl-NL" sz="2400" dirty="0" err="1" smtClean="0">
                <a:solidFill>
                  <a:schemeClr val="bg1"/>
                </a:solidFill>
              </a:rPr>
              <a:t>message</a:t>
            </a:r>
            <a:r>
              <a:rPr lang="nl-NL" sz="2400" dirty="0" smtClean="0">
                <a:solidFill>
                  <a:schemeClr val="bg1"/>
                </a:solidFill>
              </a:rPr>
              <a:t> (1/2)</a:t>
            </a:r>
          </a:p>
        </p:txBody>
      </p:sp>
      <p:sp>
        <p:nvSpPr>
          <p:cNvPr id="3" name="Rechthoek 2"/>
          <p:cNvSpPr/>
          <p:nvPr/>
        </p:nvSpPr>
        <p:spPr>
          <a:xfrm>
            <a:off x="562609" y="1428446"/>
            <a:ext cx="8162925" cy="5139869"/>
          </a:xfrm>
          <a:prstGeom prst="rect">
            <a:avLst/>
          </a:prstGeom>
        </p:spPr>
        <p:txBody>
          <a:bodyPr wrap="square">
            <a:spAutoFit/>
          </a:bodyPr>
          <a:lstStyle/>
          <a:p>
            <a:pPr marL="285750" indent="-285750">
              <a:buFont typeface="Wingdings" panose="05000000000000000000" pitchFamily="2" charset="2"/>
              <a:buChar char="ü"/>
            </a:pPr>
            <a:r>
              <a:rPr lang="nl-NL" sz="1200" b="1" dirty="0">
                <a:solidFill>
                  <a:srgbClr val="7030A0"/>
                </a:solidFill>
                <a:latin typeface="Ebrima" panose="02000000000000000000" pitchFamily="2" charset="0"/>
                <a:ea typeface="Ebrima" panose="02000000000000000000" pitchFamily="2" charset="0"/>
                <a:cs typeface="Ebrima" panose="02000000000000000000" pitchFamily="2" charset="0"/>
              </a:rPr>
              <a:t>De sneakpreviews bereiken een groep studenten die zich niet (op </a:t>
            </a:r>
            <a:r>
              <a:rPr lang="nl-NL" sz="1200" b="1" dirty="0" smtClean="0">
                <a:solidFill>
                  <a:srgbClr val="7030A0"/>
                </a:solidFill>
                <a:latin typeface="Ebrima" panose="02000000000000000000" pitchFamily="2" charset="0"/>
                <a:ea typeface="Ebrima" panose="02000000000000000000" pitchFamily="2" charset="0"/>
                <a:cs typeface="Ebrima" panose="02000000000000000000" pitchFamily="2" charset="0"/>
              </a:rPr>
              <a:t>locatie) oriënteert </a:t>
            </a:r>
            <a:r>
              <a:rPr lang="nl-NL" sz="1200" b="1" dirty="0">
                <a:solidFill>
                  <a:srgbClr val="7030A0"/>
                </a:solidFill>
                <a:latin typeface="Ebrima" panose="02000000000000000000" pitchFamily="2" charset="0"/>
                <a:ea typeface="Ebrima" panose="02000000000000000000" pitchFamily="2" charset="0"/>
                <a:cs typeface="Ebrima" panose="02000000000000000000" pitchFamily="2" charset="0"/>
              </a:rPr>
              <a:t>middels </a:t>
            </a:r>
            <a:r>
              <a:rPr lang="nl-NL" sz="1200" b="1" dirty="0" smtClean="0">
                <a:solidFill>
                  <a:srgbClr val="7030A0"/>
                </a:solidFill>
                <a:latin typeface="Ebrima" panose="02000000000000000000" pitchFamily="2" charset="0"/>
                <a:ea typeface="Ebrima" panose="02000000000000000000" pitchFamily="2" charset="0"/>
                <a:cs typeface="Ebrima" panose="02000000000000000000" pitchFamily="2" charset="0"/>
              </a:rPr>
              <a:t/>
            </a:r>
            <a:br>
              <a:rPr lang="nl-NL" sz="1200" b="1" dirty="0" smtClean="0">
                <a:solidFill>
                  <a:srgbClr val="7030A0"/>
                </a:solidFill>
                <a:latin typeface="Ebrima" panose="02000000000000000000" pitchFamily="2" charset="0"/>
                <a:ea typeface="Ebrima" panose="02000000000000000000" pitchFamily="2" charset="0"/>
                <a:cs typeface="Ebrima" panose="02000000000000000000" pitchFamily="2" charset="0"/>
              </a:rPr>
            </a:br>
            <a:r>
              <a:rPr lang="nl-NL" sz="1200" b="1" dirty="0" smtClean="0">
                <a:solidFill>
                  <a:srgbClr val="7030A0"/>
                </a:solidFill>
                <a:latin typeface="Ebrima" panose="02000000000000000000" pitchFamily="2" charset="0"/>
                <a:ea typeface="Ebrima" panose="02000000000000000000" pitchFamily="2" charset="0"/>
                <a:cs typeface="Ebrima" panose="02000000000000000000" pitchFamily="2" charset="0"/>
              </a:rPr>
              <a:t>een </a:t>
            </a:r>
            <a:r>
              <a:rPr lang="nl-NL" sz="1200" b="1" dirty="0">
                <a:solidFill>
                  <a:srgbClr val="7030A0"/>
                </a:solidFill>
                <a:latin typeface="Ebrima" panose="02000000000000000000" pitchFamily="2" charset="0"/>
                <a:ea typeface="Ebrima" panose="02000000000000000000" pitchFamily="2" charset="0"/>
                <a:cs typeface="Ebrima" panose="02000000000000000000" pitchFamily="2" charset="0"/>
              </a:rPr>
              <a:t>open dag, meeloopdag of </a:t>
            </a:r>
            <a:r>
              <a:rPr lang="nl-NL" sz="1200" b="1" dirty="0" smtClean="0">
                <a:solidFill>
                  <a:srgbClr val="7030A0"/>
                </a:solidFill>
                <a:latin typeface="Ebrima" panose="02000000000000000000" pitchFamily="2" charset="0"/>
                <a:ea typeface="Ebrima" panose="02000000000000000000" pitchFamily="2" charset="0"/>
                <a:cs typeface="Ebrima" panose="02000000000000000000" pitchFamily="2" charset="0"/>
              </a:rPr>
              <a:t>proefstudeerdag.</a:t>
            </a:r>
          </a:p>
          <a:p>
            <a:endParaRPr lang="nl-NL" sz="1400" b="1" dirty="0">
              <a:solidFill>
                <a:srgbClr val="7030A0"/>
              </a:solidFill>
              <a:latin typeface="Ebrima" panose="02000000000000000000" pitchFamily="2" charset="0"/>
              <a:ea typeface="Ebrima" panose="02000000000000000000" pitchFamily="2" charset="0"/>
              <a:cs typeface="Ebrima" panose="02000000000000000000" pitchFamily="2" charset="0"/>
            </a:endParaRPr>
          </a:p>
          <a:p>
            <a:endPar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endParaRPr>
          </a:p>
          <a:p>
            <a:endParaRPr lang="nl-NL" sz="1400" b="1" dirty="0">
              <a:solidFill>
                <a:srgbClr val="7030A0"/>
              </a:solidFill>
              <a:latin typeface="Ebrima" panose="02000000000000000000" pitchFamily="2" charset="0"/>
              <a:ea typeface="Ebrima" panose="02000000000000000000" pitchFamily="2" charset="0"/>
              <a:cs typeface="Ebrima" panose="02000000000000000000" pitchFamily="2" charset="0"/>
            </a:endParaRPr>
          </a:p>
          <a:p>
            <a:endPar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endParaRPr>
          </a:p>
          <a:p>
            <a:endParaRPr lang="nl-NL" sz="1400" b="1" dirty="0">
              <a:solidFill>
                <a:srgbClr val="7030A0"/>
              </a:solidFill>
              <a:latin typeface="Ebrima" panose="02000000000000000000" pitchFamily="2" charset="0"/>
              <a:ea typeface="Ebrima" panose="02000000000000000000" pitchFamily="2" charset="0"/>
              <a:cs typeface="Ebrima" panose="02000000000000000000" pitchFamily="2" charset="0"/>
            </a:endParaRPr>
          </a:p>
          <a:p>
            <a:endParaRPr lang="nl-NL" sz="1400" b="1" dirty="0">
              <a:solidFill>
                <a:srgbClr val="7030A0"/>
              </a:solidFill>
              <a:latin typeface="Ebrima" panose="02000000000000000000" pitchFamily="2" charset="0"/>
              <a:ea typeface="Ebrima" panose="02000000000000000000" pitchFamily="2" charset="0"/>
              <a:cs typeface="Ebrima" panose="02000000000000000000" pitchFamily="2" charset="0"/>
            </a:endParaRPr>
          </a:p>
          <a:p>
            <a:pPr marL="171450" indent="-171450">
              <a:buFont typeface="Wingdings" panose="05000000000000000000" pitchFamily="2" charset="2"/>
              <a:buChar char="ü"/>
            </a:pPr>
            <a:r>
              <a:rPr lang="nl-NL" sz="1200" b="1" dirty="0" smtClean="0">
                <a:solidFill>
                  <a:srgbClr val="7030A0"/>
                </a:solidFill>
              </a:rPr>
              <a:t>Websitebezoeken </a:t>
            </a:r>
            <a:r>
              <a:rPr lang="nl-NL" sz="1200" b="1" dirty="0">
                <a:solidFill>
                  <a:srgbClr val="7030A0"/>
                </a:solidFill>
              </a:rPr>
              <a:t>met een sneakpreview van een studieweek leiden tot dubbel zo veel </a:t>
            </a:r>
            <a:r>
              <a:rPr lang="nl-NL" sz="1200" b="1" dirty="0" smtClean="0">
                <a:solidFill>
                  <a:srgbClr val="7030A0"/>
                </a:solidFill>
              </a:rPr>
              <a:t/>
            </a:r>
            <a:br>
              <a:rPr lang="nl-NL" sz="1200" b="1" dirty="0" smtClean="0">
                <a:solidFill>
                  <a:srgbClr val="7030A0"/>
                </a:solidFill>
              </a:rPr>
            </a:br>
            <a:r>
              <a:rPr lang="nl-NL" sz="1200" b="1" dirty="0" smtClean="0">
                <a:solidFill>
                  <a:srgbClr val="7030A0"/>
                </a:solidFill>
              </a:rPr>
              <a:t>aanmeldingen </a:t>
            </a:r>
            <a:r>
              <a:rPr lang="nl-NL" sz="1200" b="1" dirty="0">
                <a:solidFill>
                  <a:srgbClr val="7030A0"/>
                </a:solidFill>
              </a:rPr>
              <a:t>voor (online) open dagen, meeloopdagen of proefstudeerdagen in vergelijking </a:t>
            </a:r>
            <a:r>
              <a:rPr lang="nl-NL" sz="1200" b="1" dirty="0" smtClean="0">
                <a:solidFill>
                  <a:srgbClr val="7030A0"/>
                </a:solidFill>
              </a:rPr>
              <a:t/>
            </a:r>
            <a:br>
              <a:rPr lang="nl-NL" sz="1200" b="1" dirty="0" smtClean="0">
                <a:solidFill>
                  <a:srgbClr val="7030A0"/>
                </a:solidFill>
              </a:rPr>
            </a:br>
            <a:r>
              <a:rPr lang="nl-NL" sz="1200" b="1" dirty="0" smtClean="0">
                <a:solidFill>
                  <a:srgbClr val="7030A0"/>
                </a:solidFill>
              </a:rPr>
              <a:t>met </a:t>
            </a:r>
            <a:r>
              <a:rPr lang="nl-NL" sz="1200" b="1" dirty="0">
                <a:solidFill>
                  <a:srgbClr val="7030A0"/>
                </a:solidFill>
              </a:rPr>
              <a:t>websitebezoeken zonder een sneakpreview van een </a:t>
            </a:r>
            <a:r>
              <a:rPr lang="nl-NL" sz="1200" b="1" dirty="0" smtClean="0">
                <a:solidFill>
                  <a:srgbClr val="7030A0"/>
                </a:solidFill>
              </a:rPr>
              <a:t>studieweek.</a:t>
            </a:r>
            <a:endParaRPr lang="nl-NL" sz="12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endParaRPr lang="nl-NL" sz="11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endParaRPr lang="nl-NL" sz="11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pPr marL="171450" indent="-171450">
              <a:buFont typeface="Wingdings" panose="05000000000000000000" pitchFamily="2" charset="2"/>
              <a:buChar char="ü"/>
            </a:pPr>
            <a:endParaRPr lang="nl-NL" sz="1100" b="1" dirty="0">
              <a:solidFill>
                <a:srgbClr val="7030A0"/>
              </a:solidFill>
            </a:endParaRPr>
          </a:p>
          <a:p>
            <a:pPr marL="285750" indent="-285750">
              <a:buFont typeface="Wingdings" panose="05000000000000000000" pitchFamily="2" charset="2"/>
              <a:buChar char="ü"/>
            </a:pPr>
            <a:endParaRPr lang="nl-NL" sz="3200" dirty="0"/>
          </a:p>
          <a:p>
            <a:pPr marL="285750" indent="-285750">
              <a:buFont typeface="Wingdings" panose="05000000000000000000" pitchFamily="2" charset="2"/>
              <a:buChar char="ü"/>
            </a:pPr>
            <a:endParaRPr lang="nl-NL" sz="3200" dirty="0"/>
          </a:p>
        </p:txBody>
      </p:sp>
      <p:sp>
        <p:nvSpPr>
          <p:cNvPr id="10" name="Rechthoek 9"/>
          <p:cNvSpPr/>
          <p:nvPr/>
        </p:nvSpPr>
        <p:spPr>
          <a:xfrm>
            <a:off x="1945800" y="2032795"/>
            <a:ext cx="5167829" cy="801845"/>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r>
              <a:rPr lang="nl-NL" sz="1200" dirty="0" smtClean="0">
                <a:solidFill>
                  <a:schemeClr val="tx1">
                    <a:lumMod val="75000"/>
                  </a:schemeClr>
                </a:solidFill>
                <a:latin typeface="Ebrima" panose="02000000000000000000" pitchFamily="2" charset="0"/>
                <a:ea typeface="Ebrima" panose="02000000000000000000" pitchFamily="2" charset="0"/>
                <a:cs typeface="Ebrima" panose="02000000000000000000" pitchFamily="2" charset="0"/>
              </a:rPr>
              <a:t>De coronacrisis heeft ervoor gezorgd dat veel oriëntatieactiviteiten niet op locatie konden plaatsvinden. Hierdoor is er beperkter inzicht in de impact van de sneakpreviews op het al dan niet stimuleren van deze groep om op locatie te komen oriënteren.</a:t>
            </a:r>
            <a:endParaRPr lang="nl-NL" sz="1200" dirty="0">
              <a:solidFill>
                <a:schemeClr val="tx1">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13" name="Rechthoek 12"/>
          <p:cNvSpPr/>
          <p:nvPr/>
        </p:nvSpPr>
        <p:spPr>
          <a:xfrm>
            <a:off x="1945800" y="3904559"/>
            <a:ext cx="5167829" cy="1049532"/>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r>
              <a:rPr lang="nl-NL" sz="1200" dirty="0" smtClean="0">
                <a:solidFill>
                  <a:schemeClr val="tx1">
                    <a:lumMod val="75000"/>
                  </a:schemeClr>
                </a:solidFill>
                <a:latin typeface="Ebrima" panose="02000000000000000000" pitchFamily="2" charset="0"/>
                <a:ea typeface="Ebrima" panose="02000000000000000000" pitchFamily="2" charset="0"/>
                <a:cs typeface="Ebrima" panose="02000000000000000000" pitchFamily="2" charset="0"/>
              </a:rPr>
              <a:t>Zorgen voor een goede zichtbaarheid van de sneakpreviews als onderdeel van je palet aan studiekeuzeactiviteiten is een randvoorwaarde om studiekiezers de sneakpreviews te kunnen laten vinden. De bezoekersaantallen van de sneakpreviews kunnen achterblijven bij onvoldoende aandacht hiervoor. </a:t>
            </a:r>
            <a:endParaRPr lang="nl-NL" sz="1200" dirty="0">
              <a:solidFill>
                <a:schemeClr val="tx1">
                  <a:lumMod val="75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2" name="Afbeelding 1"/>
          <p:cNvPicPr>
            <a:picLocks noChangeAspect="1"/>
          </p:cNvPicPr>
          <p:nvPr/>
        </p:nvPicPr>
        <p:blipFill>
          <a:blip r:embed="rId2"/>
          <a:stretch>
            <a:fillRect/>
          </a:stretch>
        </p:blipFill>
        <p:spPr>
          <a:xfrm>
            <a:off x="1731486" y="2087959"/>
            <a:ext cx="106387" cy="345758"/>
          </a:xfrm>
          <a:prstGeom prst="rect">
            <a:avLst/>
          </a:prstGeom>
        </p:spPr>
      </p:pic>
      <p:pic>
        <p:nvPicPr>
          <p:cNvPr id="11" name="Afbeelding 10"/>
          <p:cNvPicPr>
            <a:picLocks noChangeAspect="1"/>
          </p:cNvPicPr>
          <p:nvPr/>
        </p:nvPicPr>
        <p:blipFill>
          <a:blip r:embed="rId2"/>
          <a:stretch>
            <a:fillRect/>
          </a:stretch>
        </p:blipFill>
        <p:spPr>
          <a:xfrm>
            <a:off x="1731486" y="3904559"/>
            <a:ext cx="106387" cy="345758"/>
          </a:xfrm>
          <a:prstGeom prst="rect">
            <a:avLst/>
          </a:prstGeom>
        </p:spPr>
      </p:pic>
    </p:spTree>
    <p:extLst>
      <p:ext uri="{BB962C8B-B14F-4D97-AF65-F5344CB8AC3E}">
        <p14:creationId xmlns:p14="http://schemas.microsoft.com/office/powerpoint/2010/main" val="52375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txBox="1">
            <a:spLocks/>
          </p:cNvSpPr>
          <p:nvPr/>
        </p:nvSpPr>
        <p:spPr>
          <a:xfrm>
            <a:off x="1044321" y="119085"/>
            <a:ext cx="7440928" cy="857250"/>
          </a:xfrm>
          <a:prstGeom prst="rect">
            <a:avLst/>
          </a:prstGeom>
        </p:spPr>
        <p:txBody>
          <a:bodyPr vert="horz" lIns="90000" tIns="45720" rIns="91440" bIns="45720" rtlCol="0" anchor="ctr">
            <a:normAutofit/>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sz="2400" dirty="0" smtClean="0">
                <a:solidFill>
                  <a:schemeClr val="bg1"/>
                </a:solidFill>
              </a:rPr>
              <a:t>Take home </a:t>
            </a:r>
            <a:r>
              <a:rPr lang="nl-NL" sz="2400" dirty="0" err="1" smtClean="0">
                <a:solidFill>
                  <a:schemeClr val="bg1"/>
                </a:solidFill>
              </a:rPr>
              <a:t>message</a:t>
            </a:r>
            <a:r>
              <a:rPr lang="nl-NL" sz="2400" dirty="0" smtClean="0">
                <a:solidFill>
                  <a:schemeClr val="bg1"/>
                </a:solidFill>
              </a:rPr>
              <a:t> (2/2)</a:t>
            </a:r>
          </a:p>
        </p:txBody>
      </p:sp>
      <p:sp>
        <p:nvSpPr>
          <p:cNvPr id="3" name="Rechthoek 2"/>
          <p:cNvSpPr/>
          <p:nvPr/>
        </p:nvSpPr>
        <p:spPr>
          <a:xfrm>
            <a:off x="247649" y="1376422"/>
            <a:ext cx="9045438" cy="4201150"/>
          </a:xfrm>
          <a:prstGeom prst="rect">
            <a:avLst/>
          </a:prstGeom>
        </p:spPr>
        <p:txBody>
          <a:bodyPr wrap="square">
            <a:spAutoFit/>
          </a:bodyPr>
          <a:lstStyle/>
          <a:p>
            <a:endParaRPr lang="nl-NL" sz="1400" b="1" dirty="0">
              <a:solidFill>
                <a:srgbClr val="7030A0"/>
              </a:solidFill>
            </a:endParaRPr>
          </a:p>
          <a:p>
            <a:pPr marL="171450" indent="-171450">
              <a:buFont typeface="Wingdings" panose="05000000000000000000" pitchFamily="2" charset="2"/>
              <a:buChar char="ü"/>
            </a:pPr>
            <a:r>
              <a:rPr lang="nl-NL" sz="1200" b="1" dirty="0">
                <a:solidFill>
                  <a:srgbClr val="7030A0"/>
                </a:solidFill>
              </a:rPr>
              <a:t>De sneakpreviews </a:t>
            </a:r>
            <a:r>
              <a:rPr lang="nl-NL" sz="1200" b="1" dirty="0" smtClean="0">
                <a:solidFill>
                  <a:srgbClr val="7030A0"/>
                </a:solidFill>
              </a:rPr>
              <a:t>van een studieweek bieden </a:t>
            </a:r>
            <a:r>
              <a:rPr lang="nl-NL" sz="1200" b="1" dirty="0">
                <a:solidFill>
                  <a:srgbClr val="7030A0"/>
                </a:solidFill>
              </a:rPr>
              <a:t>mogelijkheid tot </a:t>
            </a:r>
            <a:r>
              <a:rPr lang="nl-NL" sz="1200" b="1" dirty="0" smtClean="0">
                <a:solidFill>
                  <a:srgbClr val="7030A0"/>
                </a:solidFill>
              </a:rPr>
              <a:t>reflectie</a:t>
            </a:r>
            <a:r>
              <a:rPr lang="nl-NL" sz="1200" b="1" dirty="0">
                <a:solidFill>
                  <a:srgbClr val="7030A0"/>
                </a:solidFill>
              </a:rPr>
              <a:t>:</a:t>
            </a:r>
            <a:endParaRPr lang="nl-NL" sz="1200" b="1" dirty="0" smtClean="0">
              <a:solidFill>
                <a:srgbClr val="7030A0"/>
              </a:solidFill>
            </a:endParaRPr>
          </a:p>
          <a:p>
            <a:pPr marL="171450" indent="-171450">
              <a:buFont typeface="Wingdings" panose="05000000000000000000" pitchFamily="2" charset="2"/>
              <a:buChar char="ü"/>
            </a:pPr>
            <a:endParaRPr lang="nl-NL" sz="1400" b="1" dirty="0" smtClean="0">
              <a:solidFill>
                <a:srgbClr val="7030A0"/>
              </a:solidFill>
            </a:endParaRPr>
          </a:p>
          <a:p>
            <a:pPr marL="628650" lvl="1" indent="-171450">
              <a:buFont typeface="Wingdings" panose="05000000000000000000" pitchFamily="2" charset="2"/>
              <a:buChar char="ü"/>
            </a:pPr>
            <a:r>
              <a:rPr lang="nl-NL" sz="1100" b="1" dirty="0">
                <a:solidFill>
                  <a:srgbClr val="7030A0"/>
                </a:solidFill>
              </a:rPr>
              <a:t> </a:t>
            </a:r>
            <a:r>
              <a:rPr lang="nl-NL" sz="1100" b="1" dirty="0" smtClean="0">
                <a:solidFill>
                  <a:srgbClr val="7030A0"/>
                </a:solidFill>
              </a:rPr>
              <a:t>De </a:t>
            </a:r>
            <a:r>
              <a:rPr lang="nl-NL" sz="1100" b="1" dirty="0">
                <a:solidFill>
                  <a:srgbClr val="7030A0"/>
                </a:solidFill>
              </a:rPr>
              <a:t>meeste studenten worden bevestigd in hun mening over een opleiding, ca. een </a:t>
            </a:r>
            <a:r>
              <a:rPr lang="nl-NL" sz="1100" b="1" dirty="0" smtClean="0">
                <a:solidFill>
                  <a:srgbClr val="7030A0"/>
                </a:solidFill>
              </a:rPr>
              <a:t>kwart kijkt op </a:t>
            </a:r>
            <a:r>
              <a:rPr lang="nl-NL" sz="1100" b="1" dirty="0">
                <a:solidFill>
                  <a:srgbClr val="7030A0"/>
                </a:solidFill>
              </a:rPr>
              <a:t>een </a:t>
            </a:r>
            <a:endParaRPr lang="nl-NL" sz="1100" b="1" dirty="0" smtClean="0">
              <a:solidFill>
                <a:srgbClr val="7030A0"/>
              </a:solidFill>
            </a:endParaRPr>
          </a:p>
          <a:p>
            <a:pPr lvl="1"/>
            <a:r>
              <a:rPr lang="nl-NL" sz="1100" b="1" dirty="0">
                <a:solidFill>
                  <a:srgbClr val="7030A0"/>
                </a:solidFill>
              </a:rPr>
              <a:t> </a:t>
            </a:r>
            <a:r>
              <a:rPr lang="nl-NL" sz="1100" b="1" dirty="0" smtClean="0">
                <a:solidFill>
                  <a:srgbClr val="7030A0"/>
                </a:solidFill>
              </a:rPr>
              <a:t>     andere </a:t>
            </a:r>
            <a:r>
              <a:rPr lang="nl-NL" sz="1100" b="1" dirty="0">
                <a:solidFill>
                  <a:srgbClr val="7030A0"/>
                </a:solidFill>
              </a:rPr>
              <a:t>manier naar de opleiding in het kader van de </a:t>
            </a:r>
            <a:r>
              <a:rPr lang="nl-NL" sz="1100" b="1" dirty="0" smtClean="0">
                <a:solidFill>
                  <a:srgbClr val="7030A0"/>
                </a:solidFill>
              </a:rPr>
              <a:t>studiekeuze</a:t>
            </a:r>
            <a:r>
              <a:rPr lang="nl-NL" sz="1100" b="1" dirty="0">
                <a:solidFill>
                  <a:srgbClr val="7030A0"/>
                </a:solidFill>
              </a:rPr>
              <a:t>.</a:t>
            </a:r>
            <a:r>
              <a:rPr lang="nl-NL" sz="1100" b="1" dirty="0" smtClean="0">
                <a:solidFill>
                  <a:srgbClr val="7030A0"/>
                </a:solidFill>
              </a:rPr>
              <a:t> </a:t>
            </a:r>
          </a:p>
          <a:p>
            <a:pPr marL="628650" lvl="1" indent="-171450">
              <a:buFont typeface="Wingdings" panose="05000000000000000000" pitchFamily="2" charset="2"/>
              <a:buChar char="ü"/>
            </a:pPr>
            <a:r>
              <a:rPr lang="nl-NL" sz="1100" b="1" dirty="0">
                <a:solidFill>
                  <a:srgbClr val="7030A0"/>
                </a:solidFill>
              </a:rPr>
              <a:t> </a:t>
            </a:r>
            <a:r>
              <a:rPr lang="nl-NL" sz="1100" b="1" dirty="0" smtClean="0">
                <a:solidFill>
                  <a:srgbClr val="7030A0"/>
                </a:solidFill>
              </a:rPr>
              <a:t>Dit </a:t>
            </a:r>
            <a:r>
              <a:rPr lang="nl-NL" sz="1100" b="1" dirty="0">
                <a:solidFill>
                  <a:srgbClr val="7030A0"/>
                </a:solidFill>
              </a:rPr>
              <a:t>werkt twee kanten op; sommigen denken dat ze opleiding </a:t>
            </a:r>
            <a:r>
              <a:rPr lang="nl-NL" sz="1100" b="1" i="1" dirty="0">
                <a:solidFill>
                  <a:srgbClr val="7030A0"/>
                </a:solidFill>
              </a:rPr>
              <a:t>beter</a:t>
            </a:r>
            <a:r>
              <a:rPr lang="nl-NL" sz="1100" b="1" dirty="0">
                <a:solidFill>
                  <a:srgbClr val="7030A0"/>
                </a:solidFill>
              </a:rPr>
              <a:t>, of juist </a:t>
            </a:r>
            <a:r>
              <a:rPr lang="nl-NL" sz="1100" b="1" i="1" dirty="0">
                <a:solidFill>
                  <a:srgbClr val="7030A0"/>
                </a:solidFill>
              </a:rPr>
              <a:t>minder </a:t>
            </a:r>
            <a:r>
              <a:rPr lang="nl-NL" sz="1100" b="1" i="1" dirty="0" smtClean="0">
                <a:solidFill>
                  <a:srgbClr val="7030A0"/>
                </a:solidFill>
              </a:rPr>
              <a:t> goed </a:t>
            </a:r>
            <a:r>
              <a:rPr lang="nl-NL" sz="1100" b="1" dirty="0">
                <a:solidFill>
                  <a:srgbClr val="7030A0"/>
                </a:solidFill>
              </a:rPr>
              <a:t>bij hen past.</a:t>
            </a:r>
          </a:p>
          <a:p>
            <a:endParaRPr lang="nl-NL" sz="1400" b="1" dirty="0">
              <a:solidFill>
                <a:srgbClr val="7030A0"/>
              </a:solidFill>
            </a:endParaRPr>
          </a:p>
          <a:p>
            <a:pPr marL="171450" indent="-171450">
              <a:buFont typeface="Wingdings" panose="05000000000000000000" pitchFamily="2" charset="2"/>
              <a:buChar char="ü"/>
            </a:pPr>
            <a:endParaRPr lang="nl-NL" sz="1400" b="1" dirty="0">
              <a:solidFill>
                <a:srgbClr val="7030A0"/>
              </a:solidFill>
            </a:endParaRPr>
          </a:p>
          <a:p>
            <a:pPr marL="171450" indent="-171450">
              <a:buFont typeface="Wingdings" panose="05000000000000000000" pitchFamily="2" charset="2"/>
              <a:buChar char="ü"/>
            </a:pPr>
            <a:endParaRPr lang="nl-NL" sz="1400" b="1" dirty="0">
              <a:solidFill>
                <a:srgbClr val="7030A0"/>
              </a:solidFill>
            </a:endParaRPr>
          </a:p>
          <a:p>
            <a:pPr marL="171450" indent="-171450">
              <a:buFont typeface="Wingdings" panose="05000000000000000000" pitchFamily="2" charset="2"/>
              <a:buChar char="ü"/>
            </a:pPr>
            <a:endParaRPr lang="nl-NL" sz="1400" b="1" dirty="0">
              <a:solidFill>
                <a:srgbClr val="7030A0"/>
              </a:solidFill>
            </a:endParaRPr>
          </a:p>
          <a:p>
            <a:endParaRPr lang="en-US" sz="700" dirty="0" smtClean="0"/>
          </a:p>
          <a:p>
            <a:endParaRPr lang="en-US" sz="700" dirty="0"/>
          </a:p>
          <a:p>
            <a:endParaRPr lang="en-US" sz="700" dirty="0" smtClean="0"/>
          </a:p>
          <a:p>
            <a:endParaRPr lang="en-US" sz="700" dirty="0"/>
          </a:p>
          <a:p>
            <a:endParaRPr lang="en-US" sz="700" dirty="0"/>
          </a:p>
          <a:p>
            <a:endParaRPr lang="en-US" sz="700" dirty="0"/>
          </a:p>
          <a:p>
            <a:r>
              <a:rPr lang="en-US" sz="700" dirty="0" smtClean="0"/>
              <a:t>        </a:t>
            </a:r>
          </a:p>
          <a:p>
            <a:r>
              <a:rPr lang="en-US" sz="700" dirty="0"/>
              <a:t> </a:t>
            </a:r>
            <a:r>
              <a:rPr lang="en-US" sz="700" dirty="0" smtClean="0"/>
              <a:t>                             </a:t>
            </a:r>
          </a:p>
          <a:p>
            <a:endParaRPr lang="en-US" sz="700" dirty="0" smtClean="0"/>
          </a:p>
          <a:p>
            <a:endParaRPr lang="en-US" sz="700" dirty="0"/>
          </a:p>
          <a:p>
            <a:endParaRPr lang="en-US" sz="700" dirty="0" smtClean="0"/>
          </a:p>
          <a:p>
            <a:endParaRPr lang="en-US" sz="700" dirty="0"/>
          </a:p>
          <a:p>
            <a:endParaRPr lang="en-US" sz="700" dirty="0" smtClean="0"/>
          </a:p>
          <a:p>
            <a:r>
              <a:rPr lang="en-US" sz="700" dirty="0"/>
              <a:t>	</a:t>
            </a:r>
            <a:r>
              <a:rPr lang="en-US" sz="700" dirty="0" smtClean="0"/>
              <a:t>	 </a:t>
            </a:r>
            <a:r>
              <a:rPr lang="en-US" sz="700" dirty="0" err="1" smtClean="0"/>
              <a:t>Kuijpers</a:t>
            </a:r>
            <a:r>
              <a:rPr lang="en-US" sz="700" dirty="0"/>
              <a:t>, M., &amp; </a:t>
            </a:r>
            <a:r>
              <a:rPr lang="en-US" sz="700" dirty="0" err="1"/>
              <a:t>Meijers</a:t>
            </a:r>
            <a:r>
              <a:rPr lang="en-US" sz="700" dirty="0"/>
              <a:t>, F. (2011). Learning for now or later? Career competencies among students in higher vocational education in the Netherlands. </a:t>
            </a:r>
            <a:r>
              <a:rPr lang="en-US" sz="700" i="1" dirty="0"/>
              <a:t>Studies in Higher Education, </a:t>
            </a:r>
            <a:r>
              <a:rPr lang="en-US" sz="700" i="1" dirty="0" smtClean="0"/>
              <a:t>37</a:t>
            </a:r>
            <a:r>
              <a:rPr lang="en-US" sz="700" dirty="0" smtClean="0"/>
              <a:t>, </a:t>
            </a:r>
            <a:r>
              <a:rPr lang="en-US" sz="700" dirty="0"/>
              <a:t>449-467.</a:t>
            </a:r>
            <a:endParaRPr lang="nl-NL" sz="700" dirty="0"/>
          </a:p>
          <a:p>
            <a:pPr marL="285750" indent="-285750">
              <a:buFont typeface="Wingdings" panose="05000000000000000000" pitchFamily="2" charset="2"/>
              <a:buChar char="ü"/>
            </a:pPr>
            <a:endParaRPr lang="nl-NL" sz="4000" dirty="0"/>
          </a:p>
        </p:txBody>
      </p:sp>
      <p:sp>
        <p:nvSpPr>
          <p:cNvPr id="7" name="Rechthoek 6"/>
          <p:cNvSpPr/>
          <p:nvPr/>
        </p:nvSpPr>
        <p:spPr>
          <a:xfrm>
            <a:off x="1802925" y="3175397"/>
            <a:ext cx="5293200" cy="787003"/>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solidFill>
                  <a:schemeClr val="tx1">
                    <a:lumMod val="75000"/>
                  </a:schemeClr>
                </a:solidFill>
                <a:latin typeface="Ebrima" panose="02000000000000000000" pitchFamily="2" charset="0"/>
                <a:ea typeface="Ebrima" panose="02000000000000000000" pitchFamily="2" charset="0"/>
                <a:cs typeface="Ebrima" panose="02000000000000000000" pitchFamily="2" charset="0"/>
              </a:rPr>
              <a:t>Vanwege het belang van het reflecteren in </a:t>
            </a:r>
            <a:r>
              <a:rPr lang="nl-NL" sz="1100" b="1" dirty="0">
                <a:solidFill>
                  <a:schemeClr val="tx1">
                    <a:lumMod val="75000"/>
                  </a:schemeClr>
                </a:solidFill>
                <a:latin typeface="Ebrima" panose="02000000000000000000" pitchFamily="2" charset="0"/>
                <a:ea typeface="Ebrima" panose="02000000000000000000" pitchFamily="2" charset="0"/>
                <a:cs typeface="Ebrima" panose="02000000000000000000" pitchFamily="2" charset="0"/>
              </a:rPr>
              <a:t>dialoog</a:t>
            </a:r>
            <a:r>
              <a:rPr lang="nl-NL" sz="1100" dirty="0">
                <a:solidFill>
                  <a:schemeClr val="tx1">
                    <a:lumMod val="75000"/>
                  </a:schemeClr>
                </a:solidFill>
                <a:latin typeface="Ebrima" panose="02000000000000000000" pitchFamily="2" charset="0"/>
                <a:ea typeface="Ebrima" panose="02000000000000000000" pitchFamily="2" charset="0"/>
                <a:cs typeface="Ebrima" panose="02000000000000000000" pitchFamily="2" charset="0"/>
              </a:rPr>
              <a:t> (o.a. Kuijpers &amp; Meijers, 2011) staat het in gesprek gaan met klasgenoten over de sneakpreview centraal in de </a:t>
            </a:r>
            <a:r>
              <a:rPr lang="nl-NL" sz="1100" dirty="0">
                <a:solidFill>
                  <a:schemeClr val="bg1"/>
                </a:solidFill>
                <a:latin typeface="Ebrima" panose="02000000000000000000" pitchFamily="2" charset="0"/>
                <a:ea typeface="Ebrima" panose="02000000000000000000" pitchFamily="2" charset="0"/>
                <a:cs typeface="Ebrima" panose="02000000000000000000" pitchFamily="2" charset="0"/>
                <a:hlinkClick r:id="rId2"/>
              </a:rPr>
              <a:t>oriëntatieopdracht</a:t>
            </a:r>
            <a:r>
              <a:rPr lang="nl-NL" sz="11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nl-NL" sz="1100" dirty="0" smtClean="0">
                <a:solidFill>
                  <a:schemeClr val="tx1">
                    <a:lumMod val="75000"/>
                  </a:schemeClr>
                </a:solidFill>
                <a:latin typeface="Ebrima" panose="02000000000000000000" pitchFamily="2" charset="0"/>
                <a:ea typeface="Ebrima" panose="02000000000000000000" pitchFamily="2" charset="0"/>
                <a:cs typeface="Ebrima" panose="02000000000000000000" pitchFamily="2" charset="0"/>
              </a:rPr>
              <a:t>voor LOB in </a:t>
            </a:r>
            <a:r>
              <a:rPr lang="nl-NL" sz="1100" dirty="0">
                <a:solidFill>
                  <a:schemeClr val="tx1">
                    <a:lumMod val="75000"/>
                  </a:schemeClr>
                </a:solidFill>
                <a:latin typeface="Ebrima" panose="02000000000000000000" pitchFamily="2" charset="0"/>
                <a:ea typeface="Ebrima" panose="02000000000000000000" pitchFamily="2" charset="0"/>
                <a:cs typeface="Ebrima" panose="02000000000000000000" pitchFamily="2" charset="0"/>
              </a:rPr>
              <a:t>het voortgezet onderwijs.</a:t>
            </a:r>
            <a:r>
              <a:rPr lang="nl-NL" sz="1100"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nl-NL" sz="11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Afbeelding 4"/>
          <p:cNvPicPr>
            <a:picLocks noChangeAspect="1"/>
          </p:cNvPicPr>
          <p:nvPr/>
        </p:nvPicPr>
        <p:blipFill>
          <a:blip r:embed="rId3"/>
          <a:stretch>
            <a:fillRect/>
          </a:stretch>
        </p:blipFill>
        <p:spPr>
          <a:xfrm>
            <a:off x="1288575" y="3232981"/>
            <a:ext cx="419100" cy="488031"/>
          </a:xfrm>
          <a:prstGeom prst="rect">
            <a:avLst/>
          </a:prstGeom>
        </p:spPr>
      </p:pic>
    </p:spTree>
    <p:extLst>
      <p:ext uri="{BB962C8B-B14F-4D97-AF65-F5344CB8AC3E}">
        <p14:creationId xmlns:p14="http://schemas.microsoft.com/office/powerpoint/2010/main" val="225247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14045" y="-193638"/>
            <a:ext cx="9236024" cy="4346090"/>
          </a:xfrm>
          <a:prstGeom prst="rect">
            <a:avLst/>
          </a:prstGeom>
        </p:spPr>
        <p:txBody>
          <a:bodyPr wrap="square" rtlCol="0" anchor="ctr" anchorCtr="0">
            <a:noAutofit/>
          </a:bodyPr>
          <a:lstStyle/>
          <a:p>
            <a:r>
              <a:rPr lang="nl-NL" sz="3200" b="1" dirty="0" smtClean="0">
                <a:solidFill>
                  <a:schemeClr val="bg1"/>
                </a:solidFill>
              </a:rPr>
              <a:t>Vragen of op zoek naar meer informatie?</a:t>
            </a:r>
          </a:p>
          <a:p>
            <a:pPr algn="l"/>
            <a:endParaRPr lang="nl-NL" sz="1500" b="1" dirty="0" smtClean="0">
              <a:solidFill>
                <a:schemeClr val="bg1"/>
              </a:solidFill>
            </a:endParaRPr>
          </a:p>
          <a:p>
            <a:pPr algn="l"/>
            <a:endParaRPr lang="nl-NL" sz="1500" b="1" dirty="0">
              <a:solidFill>
                <a:schemeClr val="bg1"/>
              </a:solidFill>
            </a:endParaRPr>
          </a:p>
          <a:p>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2"/>
              </a:rPr>
              <a:t>Linda Oosterwijk </a:t>
            </a:r>
            <a:r>
              <a:rPr lang="nl-NL" sz="1400" dirty="0">
                <a:solidFill>
                  <a:schemeClr val="bg1"/>
                </a:solidFill>
                <a:latin typeface="Ebrima" panose="02000000000000000000" pitchFamily="2" charset="0"/>
                <a:ea typeface="Ebrima" panose="02000000000000000000" pitchFamily="2" charset="0"/>
                <a:cs typeface="Ebrima" panose="02000000000000000000" pitchFamily="2" charset="0"/>
              </a:rPr>
              <a:t>(onderzoeker Online </a:t>
            </a:r>
            <a:r>
              <a:rPr lang="nl-NL" sz="1400" dirty="0" smtClean="0">
                <a:solidFill>
                  <a:schemeClr val="bg1"/>
                </a:solidFill>
                <a:latin typeface="Ebrima" panose="02000000000000000000" pitchFamily="2" charset="0"/>
                <a:ea typeface="Ebrima" panose="02000000000000000000" pitchFamily="2" charset="0"/>
                <a:cs typeface="Ebrima" panose="02000000000000000000" pitchFamily="2" charset="0"/>
              </a:rPr>
              <a:t>proefstuderen)</a:t>
            </a:r>
            <a:endParaRPr lang="nl-NL" sz="14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3"/>
              </a:rPr>
              <a:t>Cindy </a:t>
            </a:r>
            <a:r>
              <a:rPr lang="nl-NL" sz="1400" b="1" dirty="0" err="1">
                <a:solidFill>
                  <a:schemeClr val="bg1"/>
                </a:solidFill>
                <a:latin typeface="Ebrima" panose="02000000000000000000" pitchFamily="2" charset="0"/>
                <a:ea typeface="Ebrima" panose="02000000000000000000" pitchFamily="2" charset="0"/>
                <a:cs typeface="Ebrima" panose="02000000000000000000" pitchFamily="2" charset="0"/>
                <a:hlinkClick r:id="rId3"/>
              </a:rPr>
              <a:t>Deetman</a:t>
            </a:r>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3"/>
              </a:rPr>
              <a:t> </a:t>
            </a:r>
            <a:r>
              <a:rPr lang="nl-NL" sz="1400" dirty="0">
                <a:solidFill>
                  <a:schemeClr val="bg1"/>
                </a:solidFill>
                <a:latin typeface="Ebrima" panose="02000000000000000000" pitchFamily="2" charset="0"/>
                <a:ea typeface="Ebrima" panose="02000000000000000000" pitchFamily="2" charset="0"/>
                <a:cs typeface="Ebrima" panose="02000000000000000000" pitchFamily="2" charset="0"/>
              </a:rPr>
              <a:t>(projectleider Online proefstuderen)</a:t>
            </a:r>
          </a:p>
          <a:p>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4"/>
              </a:rPr>
              <a:t>Opleidingen met een sneakpreview studieweek</a:t>
            </a:r>
            <a:endParaRPr lang="nl-NL" sz="1400" b="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5"/>
              </a:rPr>
              <a:t>Online proefstuderen </a:t>
            </a:r>
            <a:r>
              <a:rPr lang="nl-NL" sz="1400" dirty="0">
                <a:solidFill>
                  <a:schemeClr val="bg1"/>
                </a:solidFill>
                <a:latin typeface="Ebrima" panose="02000000000000000000" pitchFamily="2" charset="0"/>
                <a:ea typeface="Ebrima" panose="02000000000000000000" pitchFamily="2" charset="0"/>
                <a:cs typeface="Ebrima" panose="02000000000000000000" pitchFamily="2" charset="0"/>
              </a:rPr>
              <a:t>op fontys.nl/studiesucces</a:t>
            </a:r>
          </a:p>
          <a:p>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5"/>
              </a:rPr>
              <a:t>Oriëntatieopdracht</a:t>
            </a:r>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nl-NL" sz="1400" dirty="0">
                <a:solidFill>
                  <a:schemeClr val="bg1"/>
                </a:solidFill>
                <a:latin typeface="Ebrima" panose="02000000000000000000" pitchFamily="2" charset="0"/>
                <a:ea typeface="Ebrima" panose="02000000000000000000" pitchFamily="2" charset="0"/>
                <a:cs typeface="Ebrima" panose="02000000000000000000" pitchFamily="2" charset="0"/>
              </a:rPr>
              <a:t>voor LOB in het voortgezet onderwijs</a:t>
            </a:r>
          </a:p>
          <a:p>
            <a:r>
              <a:rPr lang="nl-NL" sz="1400" b="1" dirty="0" smtClean="0">
                <a:solidFill>
                  <a:schemeClr val="bg1"/>
                </a:solidFill>
                <a:latin typeface="Ebrima" panose="02000000000000000000" pitchFamily="2" charset="0"/>
                <a:ea typeface="Ebrima" panose="02000000000000000000" pitchFamily="2" charset="0"/>
                <a:cs typeface="Ebrima" panose="02000000000000000000" pitchFamily="2" charset="0"/>
                <a:hlinkClick r:id="rId6"/>
              </a:rPr>
              <a:t>Google </a:t>
            </a:r>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6"/>
              </a:rPr>
              <a:t>Analytics dashboard</a:t>
            </a:r>
            <a:endParaRPr lang="nl-NL" sz="1400" b="1"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nl-NL" sz="1400" b="1" dirty="0">
                <a:solidFill>
                  <a:schemeClr val="bg1"/>
                </a:solidFill>
                <a:latin typeface="Ebrima" panose="02000000000000000000" pitchFamily="2" charset="0"/>
                <a:ea typeface="Ebrima" panose="02000000000000000000" pitchFamily="2" charset="0"/>
                <a:cs typeface="Ebrima" panose="02000000000000000000" pitchFamily="2" charset="0"/>
                <a:hlinkClick r:id="rId7"/>
              </a:rPr>
              <a:t>fontys.nl/onderzoekstudiesucces</a:t>
            </a:r>
            <a:endParaRPr lang="nl-NL" sz="120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42563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9568" y="347870"/>
            <a:ext cx="7440928" cy="593830"/>
          </a:xfrm>
        </p:spPr>
        <p:txBody>
          <a:bodyPr>
            <a:normAutofit fontScale="90000"/>
          </a:bodyPr>
          <a:lstStyle/>
          <a:p>
            <a:r>
              <a:rPr lang="nl-NL" sz="2700" dirty="0" smtClean="0">
                <a:solidFill>
                  <a:schemeClr val="bg1"/>
                </a:solidFill>
              </a:rPr>
              <a:t>Waarom een sneakpreview van een studieweek? </a:t>
            </a:r>
            <a:r>
              <a:rPr lang="nl-NL" sz="2800" dirty="0" smtClean="0">
                <a:solidFill>
                  <a:schemeClr val="bg1"/>
                </a:solidFill>
              </a:rPr>
              <a:t/>
            </a:r>
            <a:br>
              <a:rPr lang="nl-NL" sz="2800" dirty="0" smtClean="0">
                <a:solidFill>
                  <a:schemeClr val="bg1"/>
                </a:solidFill>
              </a:rPr>
            </a:br>
            <a:endParaRPr lang="nl-NL" sz="1300" dirty="0">
              <a:solidFill>
                <a:schemeClr val="bg1"/>
              </a:solidFill>
            </a:endParaRPr>
          </a:p>
        </p:txBody>
      </p:sp>
      <p:sp>
        <p:nvSpPr>
          <p:cNvPr id="3" name="Rechthoek 2"/>
          <p:cNvSpPr/>
          <p:nvPr/>
        </p:nvSpPr>
        <p:spPr>
          <a:xfrm>
            <a:off x="712246" y="1663992"/>
            <a:ext cx="7785710" cy="2462213"/>
          </a:xfrm>
          <a:prstGeom prst="rect">
            <a:avLst/>
          </a:prstGeom>
        </p:spPr>
        <p:txBody>
          <a:bodyPr wrap="square">
            <a:spAutoFit/>
          </a:bodyPr>
          <a:lstStyle/>
          <a:p>
            <a:r>
              <a:rPr lang="nl-NL" sz="1400" dirty="0">
                <a:latin typeface="Roboto-Light"/>
              </a:rPr>
              <a:t>Ongeveer de helft van de nieuwe eerstejaars heeft gedurende zijn </a:t>
            </a:r>
            <a:r>
              <a:rPr lang="nl-NL" sz="1400" dirty="0" smtClean="0">
                <a:latin typeface="Roboto-Light"/>
              </a:rPr>
              <a:t>oriëntatieproces </a:t>
            </a:r>
            <a:r>
              <a:rPr lang="nl-NL" sz="1400" b="1" dirty="0" smtClean="0">
                <a:latin typeface="Roboto-Light"/>
              </a:rPr>
              <a:t>geen</a:t>
            </a:r>
            <a:r>
              <a:rPr lang="nl-NL" sz="1400" dirty="0" smtClean="0">
                <a:latin typeface="Roboto-Light"/>
              </a:rPr>
              <a:t> registratie </a:t>
            </a:r>
            <a:r>
              <a:rPr lang="nl-NL" sz="1400" dirty="0">
                <a:latin typeface="Roboto-Light"/>
              </a:rPr>
              <a:t>van deelname aan een open dag, meeloopdag of </a:t>
            </a:r>
            <a:r>
              <a:rPr lang="nl-NL" sz="1400" dirty="0" smtClean="0">
                <a:latin typeface="Roboto-Light"/>
              </a:rPr>
              <a:t>proefstudeerdag bij </a:t>
            </a:r>
            <a:r>
              <a:rPr lang="nl-NL" sz="1400" dirty="0">
                <a:latin typeface="Roboto-Light"/>
              </a:rPr>
              <a:t>Fontys. </a:t>
            </a:r>
            <a:r>
              <a:rPr lang="nl-NL" sz="1400" dirty="0" smtClean="0">
                <a:latin typeface="Roboto-Light"/>
              </a:rPr>
              <a:t/>
            </a:r>
            <a:br>
              <a:rPr lang="nl-NL" sz="1400" dirty="0" smtClean="0">
                <a:latin typeface="Roboto-Light"/>
              </a:rPr>
            </a:br>
            <a:r>
              <a:rPr lang="nl-NL" sz="1400" dirty="0" smtClean="0">
                <a:latin typeface="Roboto-Light"/>
              </a:rPr>
              <a:t>Het </a:t>
            </a:r>
            <a:r>
              <a:rPr lang="nl-NL" sz="1400" dirty="0">
                <a:latin typeface="Roboto-Light"/>
              </a:rPr>
              <a:t>uitvalspercentage onder deze groep studenten is relatief hoog</a:t>
            </a:r>
            <a:r>
              <a:rPr lang="nl-NL" sz="1400" dirty="0" smtClean="0">
                <a:latin typeface="Roboto-Light"/>
              </a:rPr>
              <a:t>.</a:t>
            </a:r>
          </a:p>
          <a:p>
            <a:endParaRPr lang="nl-NL" sz="1400" dirty="0">
              <a:latin typeface="Roboto-Light"/>
            </a:endParaRPr>
          </a:p>
          <a:p>
            <a:r>
              <a:rPr lang="nl-NL" sz="1400" dirty="0">
                <a:latin typeface="Roboto-Light"/>
              </a:rPr>
              <a:t>Een sneakpreview van een studieweek is een online studiekeuzeactiviteit met als </a:t>
            </a:r>
            <a:r>
              <a:rPr lang="nl-NL" sz="1400" dirty="0" smtClean="0">
                <a:latin typeface="Roboto-Light"/>
              </a:rPr>
              <a:t>doel:</a:t>
            </a:r>
          </a:p>
          <a:p>
            <a:pPr marL="285750" indent="-285750">
              <a:buFont typeface="Arial" panose="020B0604020202020204" pitchFamily="34" charset="0"/>
              <a:buChar char="•"/>
            </a:pPr>
            <a:r>
              <a:rPr lang="nl-NL" sz="1400" dirty="0" smtClean="0">
                <a:latin typeface="Roboto-Light"/>
              </a:rPr>
              <a:t>het </a:t>
            </a:r>
            <a:r>
              <a:rPr lang="nl-NL" sz="1400" dirty="0">
                <a:latin typeface="Roboto-Light"/>
              </a:rPr>
              <a:t>aanbieden van </a:t>
            </a:r>
            <a:r>
              <a:rPr lang="nl-NL" sz="1400" b="1" dirty="0">
                <a:latin typeface="Roboto-Bold"/>
              </a:rPr>
              <a:t>diepteoriëntatie </a:t>
            </a:r>
            <a:r>
              <a:rPr lang="nl-NL" sz="1400" dirty="0">
                <a:latin typeface="Roboto-Light"/>
              </a:rPr>
              <a:t>op een laagdrempelige, tijds- </a:t>
            </a:r>
            <a:r>
              <a:rPr lang="nl-NL" sz="1400" dirty="0" smtClean="0">
                <a:latin typeface="Roboto-Light"/>
              </a:rPr>
              <a:t>en </a:t>
            </a:r>
            <a:br>
              <a:rPr lang="nl-NL" sz="1400" dirty="0" smtClean="0">
                <a:latin typeface="Roboto-Light"/>
              </a:rPr>
            </a:br>
            <a:r>
              <a:rPr lang="nl-NL" sz="1400" dirty="0" smtClean="0">
                <a:latin typeface="Roboto-Light"/>
              </a:rPr>
              <a:t>plaatsonafhankelijke </a:t>
            </a:r>
            <a:r>
              <a:rPr lang="nl-NL" sz="1400" dirty="0">
                <a:latin typeface="Roboto-Light"/>
              </a:rPr>
              <a:t>manier, </a:t>
            </a:r>
            <a:r>
              <a:rPr lang="nl-NL" sz="1400" i="1" dirty="0" smtClean="0">
                <a:latin typeface="Roboto-Light"/>
              </a:rPr>
              <a:t>waarmee</a:t>
            </a:r>
          </a:p>
          <a:p>
            <a:pPr marL="285750" indent="-285750">
              <a:buFont typeface="Arial" panose="020B0604020202020204" pitchFamily="34" charset="0"/>
              <a:buChar char="•"/>
            </a:pPr>
            <a:r>
              <a:rPr lang="nl-NL" sz="1400" b="1" dirty="0" smtClean="0">
                <a:latin typeface="Roboto-Bold"/>
              </a:rPr>
              <a:t>reflectie </a:t>
            </a:r>
            <a:r>
              <a:rPr lang="nl-NL" sz="1400" dirty="0">
                <a:latin typeface="Roboto-Light"/>
              </a:rPr>
              <a:t>en een betekenisvolle </a:t>
            </a:r>
            <a:r>
              <a:rPr lang="nl-NL" sz="1400" b="1" dirty="0">
                <a:latin typeface="Roboto-Bold"/>
              </a:rPr>
              <a:t>dialoog </a:t>
            </a:r>
            <a:r>
              <a:rPr lang="nl-NL" sz="1400" dirty="0">
                <a:latin typeface="Roboto-Light"/>
              </a:rPr>
              <a:t>gestimuleerd worden </a:t>
            </a:r>
            <a:r>
              <a:rPr lang="nl-NL" sz="1400" dirty="0" smtClean="0">
                <a:latin typeface="Roboto-Light"/>
              </a:rPr>
              <a:t>o.b.v. </a:t>
            </a:r>
            <a:r>
              <a:rPr lang="nl-NL" sz="1400" b="1" dirty="0" smtClean="0">
                <a:latin typeface="Roboto-Bold"/>
              </a:rPr>
              <a:t>representatieve </a:t>
            </a:r>
            <a:br>
              <a:rPr lang="nl-NL" sz="1400" b="1" dirty="0" smtClean="0">
                <a:latin typeface="Roboto-Bold"/>
              </a:rPr>
            </a:br>
            <a:r>
              <a:rPr lang="nl-NL" sz="1400" dirty="0" smtClean="0">
                <a:latin typeface="Roboto-Light"/>
              </a:rPr>
              <a:t>digitale </a:t>
            </a:r>
            <a:r>
              <a:rPr lang="nl-NL" sz="1400" dirty="0">
                <a:latin typeface="Roboto-Light"/>
              </a:rPr>
              <a:t>ervaringen, </a:t>
            </a:r>
            <a:r>
              <a:rPr lang="nl-NL" sz="1400" i="1" dirty="0" smtClean="0">
                <a:latin typeface="Roboto-Light"/>
              </a:rPr>
              <a:t>en</a:t>
            </a:r>
            <a:r>
              <a:rPr lang="nl-NL" sz="1400" dirty="0" smtClean="0">
                <a:latin typeface="Roboto-Light"/>
              </a:rPr>
              <a:t> </a:t>
            </a:r>
          </a:p>
          <a:p>
            <a:pPr marL="285750" indent="-285750">
              <a:buFont typeface="Arial" panose="020B0604020202020204" pitchFamily="34" charset="0"/>
              <a:buChar char="•"/>
            </a:pPr>
            <a:r>
              <a:rPr lang="nl-NL" sz="1400" dirty="0" smtClean="0">
                <a:latin typeface="Roboto-Light"/>
              </a:rPr>
              <a:t>studenten </a:t>
            </a:r>
            <a:r>
              <a:rPr lang="nl-NL" sz="1400" dirty="0">
                <a:latin typeface="Roboto-Light"/>
              </a:rPr>
              <a:t>gemotiveerd worden om op </a:t>
            </a:r>
            <a:r>
              <a:rPr lang="nl-NL" sz="1400" b="1" dirty="0">
                <a:latin typeface="Roboto-Bold"/>
              </a:rPr>
              <a:t>locatie </a:t>
            </a:r>
            <a:r>
              <a:rPr lang="nl-NL" sz="1400" dirty="0">
                <a:latin typeface="Roboto-Light"/>
              </a:rPr>
              <a:t>te komen oriënteren op een </a:t>
            </a:r>
            <a:r>
              <a:rPr lang="nl-NL" sz="1400" dirty="0" smtClean="0">
                <a:latin typeface="Roboto-Light"/>
              </a:rPr>
              <a:t>open dag</a:t>
            </a:r>
            <a:r>
              <a:rPr lang="nl-NL" sz="1400" dirty="0">
                <a:latin typeface="Roboto-Light"/>
              </a:rPr>
              <a:t>, meeloopdag of proefstudeerdag</a:t>
            </a:r>
            <a:endParaRPr lang="nl-NL" sz="1400" dirty="0"/>
          </a:p>
        </p:txBody>
      </p:sp>
    </p:spTree>
    <p:extLst>
      <p:ext uri="{BB962C8B-B14F-4D97-AF65-F5344CB8AC3E}">
        <p14:creationId xmlns:p14="http://schemas.microsoft.com/office/powerpoint/2010/main" val="2213002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9568" y="84450"/>
            <a:ext cx="7440928" cy="857250"/>
          </a:xfrm>
        </p:spPr>
        <p:txBody>
          <a:bodyPr>
            <a:normAutofit/>
          </a:bodyPr>
          <a:lstStyle/>
          <a:p>
            <a:r>
              <a:rPr lang="nl-NL" sz="2800" dirty="0" smtClean="0">
                <a:solidFill>
                  <a:schemeClr val="bg1"/>
                </a:solidFill>
              </a:rPr>
              <a:t>Wat is er onderzocht?</a:t>
            </a:r>
            <a:br>
              <a:rPr lang="nl-NL" sz="2800" dirty="0" smtClean="0">
                <a:solidFill>
                  <a:schemeClr val="bg1"/>
                </a:solidFill>
              </a:rPr>
            </a:br>
            <a:r>
              <a:rPr lang="nl-NL" sz="1300" dirty="0" smtClean="0">
                <a:solidFill>
                  <a:schemeClr val="bg1"/>
                </a:solidFill>
              </a:rPr>
              <a:t>Onderzoeksvragen en -methodiek</a:t>
            </a:r>
            <a:endParaRPr lang="nl-NL" sz="1300" dirty="0">
              <a:solidFill>
                <a:schemeClr val="bg1"/>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490346281"/>
              </p:ext>
            </p:extLst>
          </p:nvPr>
        </p:nvGraphicFramePr>
        <p:xfrm>
          <a:off x="785191" y="1733551"/>
          <a:ext cx="7484166" cy="2301240"/>
        </p:xfrm>
        <a:graphic>
          <a:graphicData uri="http://schemas.openxmlformats.org/drawingml/2006/table">
            <a:tbl>
              <a:tblPr firstRow="1" bandRow="1">
                <a:tableStyleId>{3B4B98B0-60AC-42C2-AFA5-B58CD77FA1E5}</a:tableStyleId>
              </a:tblPr>
              <a:tblGrid>
                <a:gridCol w="3826566">
                  <a:extLst>
                    <a:ext uri="{9D8B030D-6E8A-4147-A177-3AD203B41FA5}">
                      <a16:colId xmlns:a16="http://schemas.microsoft.com/office/drawing/2014/main" val="2158506379"/>
                    </a:ext>
                  </a:extLst>
                </a:gridCol>
                <a:gridCol w="3657600">
                  <a:extLst>
                    <a:ext uri="{9D8B030D-6E8A-4147-A177-3AD203B41FA5}">
                      <a16:colId xmlns:a16="http://schemas.microsoft.com/office/drawing/2014/main" val="4241690738"/>
                    </a:ext>
                  </a:extLst>
                </a:gridCol>
              </a:tblGrid>
              <a:tr h="258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Wat?</a:t>
                      </a:r>
                      <a:endParaRPr lang="nl-NL" sz="1200" b="1" dirty="0" smtClean="0">
                        <a:solidFill>
                          <a:schemeClr val="tx1">
                            <a:lumMod val="50000"/>
                          </a:schemeClr>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nl-NL" sz="1200" dirty="0" smtClean="0"/>
                        <a:t>Hoe?</a:t>
                      </a:r>
                      <a:endParaRPr lang="nl-NL" sz="1200" b="1" dirty="0" smtClean="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088837572"/>
                  </a:ext>
                </a:extLst>
              </a:tr>
              <a:tr h="717764">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100" dirty="0" smtClean="0"/>
                        <a:t>Bereiken de sneakpreviews van een studieweek (ook) de groep potentiele studenten die zich niet oriënteert middels een open dag, meeloopdag of proefstudeerdag?</a:t>
                      </a:r>
                      <a:endParaRPr lang="nl-NL" sz="1100" dirty="0" smtClean="0">
                        <a:solidFill>
                          <a:schemeClr val="tx1">
                            <a:lumMod val="50000"/>
                          </a:schemeClr>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nl-NL" sz="1100" dirty="0" smtClean="0"/>
                        <a:t>Data uit de Studiekeuzecheck (SKC) </a:t>
                      </a:r>
                      <a:r>
                        <a:rPr lang="nl-NL" sz="1100" baseline="0" dirty="0" smtClean="0"/>
                        <a:t>v</a:t>
                      </a:r>
                      <a:r>
                        <a:rPr lang="nl-NL" sz="1100" dirty="0" smtClean="0"/>
                        <a:t>oor opleidingen met een sneakpreview</a:t>
                      </a:r>
                      <a:r>
                        <a:rPr lang="nl-NL" sz="1100" baseline="0" dirty="0" smtClean="0"/>
                        <a:t> van een studieweek</a:t>
                      </a:r>
                    </a:p>
                    <a:p>
                      <a:endParaRPr lang="nl-NL" sz="1100" i="0" baseline="0" dirty="0" smtClean="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177173340"/>
                  </a:ext>
                </a:extLst>
              </a:tr>
              <a:tr h="12050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sz="1100" dirty="0" smtClean="0"/>
                        <a:t>2.   Zetten </a:t>
                      </a:r>
                      <a:r>
                        <a:rPr lang="nl-NL" sz="1100" dirty="0" smtClean="0"/>
                        <a:t>de sneakpreviews van een studieweek aan</a:t>
                      </a:r>
                      <a:br>
                        <a:rPr lang="nl-NL" sz="1100" dirty="0" smtClean="0"/>
                      </a:br>
                      <a:r>
                        <a:rPr lang="nl-NL" sz="1100" dirty="0" smtClean="0"/>
                        <a:t> </a:t>
                      </a:r>
                      <a:r>
                        <a:rPr lang="nl-NL" sz="1100" baseline="0" dirty="0" smtClean="0"/>
                        <a:t>     </a:t>
                      </a:r>
                      <a:r>
                        <a:rPr lang="nl-NL" sz="1100" dirty="0" smtClean="0"/>
                        <a:t>tot </a:t>
                      </a:r>
                      <a:r>
                        <a:rPr lang="nl-NL" sz="1100" dirty="0" smtClean="0"/>
                        <a:t>reflectie en dialoog</a:t>
                      </a:r>
                      <a:r>
                        <a:rPr lang="nl-NL" sz="110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endParaRPr lang="nl-NL" sz="1100" dirty="0" smtClean="0">
                        <a:solidFill>
                          <a:schemeClr val="tx1">
                            <a:lumMod val="50000"/>
                          </a:schemeClr>
                        </a:solidFill>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nl-NL" sz="1100" dirty="0" smtClean="0"/>
                        <a:t>Dragen de sneakpreviews van</a:t>
                      </a:r>
                      <a:r>
                        <a:rPr lang="nl-NL" sz="1100" baseline="0" dirty="0" smtClean="0"/>
                        <a:t> een</a:t>
                      </a:r>
                      <a:r>
                        <a:rPr lang="nl-NL" sz="1100" dirty="0" smtClean="0"/>
                        <a:t> studieweek bij </a:t>
                      </a:r>
                      <a:br>
                        <a:rPr lang="nl-NL" sz="1100" dirty="0" smtClean="0"/>
                      </a:br>
                      <a:r>
                        <a:rPr lang="nl-NL" sz="1100" dirty="0" smtClean="0"/>
                        <a:t>aan het motiveren van potentiële studenten om </a:t>
                      </a:r>
                      <a:br>
                        <a:rPr lang="nl-NL" sz="1100" dirty="0" smtClean="0"/>
                      </a:br>
                      <a:r>
                        <a:rPr lang="nl-NL" sz="1100" dirty="0" smtClean="0"/>
                        <a:t>(wanneer mogelijk) op locatie te komen oriënteren?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endParaRPr lang="nl-NL" sz="1100" dirty="0" smtClean="0">
                        <a:solidFill>
                          <a:schemeClr val="tx1">
                            <a:lumMod val="50000"/>
                          </a:schemeClr>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indent="0">
                        <a:buFont typeface="Arial" panose="020B0604020202020204" pitchFamily="34" charset="0"/>
                        <a:buNone/>
                      </a:pPr>
                      <a:r>
                        <a:rPr lang="nl-NL" sz="1100" dirty="0" smtClean="0"/>
                        <a:t>Enquêtes </a:t>
                      </a:r>
                      <a:endParaRPr lang="nl-NL" sz="1100" dirty="0" smtClean="0"/>
                    </a:p>
                    <a:p>
                      <a:pPr marL="171450" indent="-171450">
                        <a:buFont typeface="Arial" panose="020B0604020202020204" pitchFamily="34" charset="0"/>
                        <a:buChar char="•"/>
                      </a:pPr>
                      <a:r>
                        <a:rPr lang="nl-NL" sz="1100" dirty="0" smtClean="0"/>
                        <a:t>via de online sneakpreviews van een studieweek</a:t>
                      </a:r>
                    </a:p>
                    <a:p>
                      <a:pPr marL="171450" indent="-171450">
                        <a:buFont typeface="Arial" panose="020B0604020202020204" pitchFamily="34" charset="0"/>
                        <a:buChar char="•"/>
                      </a:pPr>
                      <a:r>
                        <a:rPr lang="nl-NL" sz="1100" dirty="0" smtClean="0"/>
                        <a:t>als onderdeel van een </a:t>
                      </a:r>
                      <a:r>
                        <a:rPr lang="nl-NL" sz="1100" u="sng" dirty="0" smtClean="0">
                          <a:hlinkClick r:id="rId2"/>
                        </a:rPr>
                        <a:t>oriëntatieopdracht</a:t>
                      </a:r>
                      <a:r>
                        <a:rPr lang="nl-NL" sz="1100" dirty="0" smtClean="0"/>
                        <a:t> ontwikkeld voor LOB in het voortgezet onderwijs </a:t>
                      </a:r>
                      <a:endParaRPr lang="nl-NL" sz="11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smtClean="0"/>
                        <a:t>Data uit Google Analytics</a:t>
                      </a:r>
                    </a:p>
                    <a:p>
                      <a:pPr marL="0" indent="0">
                        <a:buFont typeface="Arial" panose="020B0604020202020204" pitchFamily="34" charset="0"/>
                        <a:buNone/>
                      </a:pPr>
                      <a:endParaRPr lang="nl-NL" sz="1100" i="0" dirty="0" smtClean="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877937424"/>
                  </a:ext>
                </a:extLst>
              </a:tr>
            </a:tbl>
          </a:graphicData>
        </a:graphic>
      </p:graphicFrame>
    </p:spTree>
    <p:extLst>
      <p:ext uri="{BB962C8B-B14F-4D97-AF65-F5344CB8AC3E}">
        <p14:creationId xmlns:p14="http://schemas.microsoft.com/office/powerpoint/2010/main" val="3432704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txBox="1">
            <a:spLocks/>
          </p:cNvSpPr>
          <p:nvPr/>
        </p:nvSpPr>
        <p:spPr>
          <a:xfrm>
            <a:off x="1044320" y="119085"/>
            <a:ext cx="7857691" cy="857250"/>
          </a:xfrm>
          <a:prstGeom prst="rect">
            <a:avLst/>
          </a:prstGeom>
        </p:spPr>
        <p:txBody>
          <a:bodyPr vert="horz" lIns="90000" tIns="45720" rIns="91440" bIns="45720" rtlCol="0" anchor="ctr">
            <a:normAutofit fontScale="92500"/>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sz="2200" dirty="0" smtClean="0">
                <a:solidFill>
                  <a:schemeClr val="bg1"/>
                </a:solidFill>
              </a:rPr>
              <a:t>1. Sneakpreview studieweek in de Studiekeuzecheck (SKC) </a:t>
            </a:r>
          </a:p>
          <a:p>
            <a:r>
              <a:rPr lang="nl-NL" sz="1400" dirty="0" smtClean="0">
                <a:solidFill>
                  <a:schemeClr val="bg1"/>
                </a:solidFill>
              </a:rPr>
              <a:t>Data van 2019 t/m 2021</a:t>
            </a:r>
            <a:endParaRPr lang="nl-NL" sz="1400" dirty="0">
              <a:solidFill>
                <a:schemeClr val="bg1"/>
              </a:solidFill>
            </a:endParaRPr>
          </a:p>
        </p:txBody>
      </p:sp>
      <p:sp>
        <p:nvSpPr>
          <p:cNvPr id="2" name="Rechthoek 1"/>
          <p:cNvSpPr/>
          <p:nvPr/>
        </p:nvSpPr>
        <p:spPr>
          <a:xfrm>
            <a:off x="1" y="1404498"/>
            <a:ext cx="9144000" cy="338554"/>
          </a:xfrm>
          <a:prstGeom prst="rect">
            <a:avLst/>
          </a:prstGeom>
        </p:spPr>
        <p:txBody>
          <a:bodyPr wrap="square">
            <a:spAutoFit/>
          </a:bodyPr>
          <a:lstStyle/>
          <a:p>
            <a:pPr algn="ctr"/>
            <a:r>
              <a:rPr lang="nl-NL" sz="1600" b="1" dirty="0" smtClean="0">
                <a:solidFill>
                  <a:srgbClr val="000000"/>
                </a:solidFill>
                <a:latin typeface="Ebrima" panose="02000000000000000000" pitchFamily="2" charset="0"/>
                <a:ea typeface="Ebrima" panose="02000000000000000000" pitchFamily="2" charset="0"/>
                <a:cs typeface="Ebrima" panose="02000000000000000000" pitchFamily="2" charset="0"/>
              </a:rPr>
              <a:t>(Op locatie) oriënteren </a:t>
            </a:r>
            <a:r>
              <a:rPr lang="nl-NL" sz="1600" b="1" dirty="0">
                <a:solidFill>
                  <a:srgbClr val="000000"/>
                </a:solidFill>
                <a:latin typeface="Ebrima" panose="02000000000000000000" pitchFamily="2" charset="0"/>
                <a:ea typeface="Ebrima" panose="02000000000000000000" pitchFamily="2" charset="0"/>
                <a:cs typeface="Ebrima" panose="02000000000000000000" pitchFamily="2" charset="0"/>
              </a:rPr>
              <a:t>&amp; de </a:t>
            </a:r>
            <a:r>
              <a:rPr lang="nl-NL" sz="1600" b="1" dirty="0" smtClean="0">
                <a:solidFill>
                  <a:srgbClr val="000000"/>
                </a:solidFill>
                <a:latin typeface="Ebrima" panose="02000000000000000000" pitchFamily="2" charset="0"/>
                <a:ea typeface="Ebrima" panose="02000000000000000000" pitchFamily="2" charset="0"/>
                <a:cs typeface="Ebrima" panose="02000000000000000000" pitchFamily="2" charset="0"/>
              </a:rPr>
              <a:t>SKC </a:t>
            </a:r>
            <a:r>
              <a:rPr lang="nl-NL" sz="1600" b="1" dirty="0">
                <a:solidFill>
                  <a:srgbClr val="000000"/>
                </a:solidFill>
                <a:latin typeface="Ebrima" panose="02000000000000000000" pitchFamily="2" charset="0"/>
                <a:ea typeface="Ebrima" panose="02000000000000000000" pitchFamily="2" charset="0"/>
                <a:cs typeface="Ebrima" panose="02000000000000000000" pitchFamily="2" charset="0"/>
              </a:rPr>
              <a:t>tijdens de coronacrisis</a:t>
            </a:r>
            <a:r>
              <a:rPr lang="nl-NL" sz="1600" dirty="0">
                <a:latin typeface="Ebrima" panose="02000000000000000000" pitchFamily="2" charset="0"/>
                <a:ea typeface="Ebrima" panose="02000000000000000000" pitchFamily="2" charset="0"/>
                <a:cs typeface="Ebrima" panose="02000000000000000000" pitchFamily="2" charset="0"/>
              </a:rPr>
              <a:t> </a:t>
            </a:r>
          </a:p>
        </p:txBody>
      </p:sp>
      <p:pic>
        <p:nvPicPr>
          <p:cNvPr id="7" name="Afbeelding 6"/>
          <p:cNvPicPr>
            <a:picLocks noChangeAspect="1"/>
          </p:cNvPicPr>
          <p:nvPr/>
        </p:nvPicPr>
        <p:blipFill>
          <a:blip r:embed="rId2"/>
          <a:stretch>
            <a:fillRect/>
          </a:stretch>
        </p:blipFill>
        <p:spPr>
          <a:xfrm>
            <a:off x="1696030" y="2067524"/>
            <a:ext cx="6325765" cy="2475038"/>
          </a:xfrm>
          <a:prstGeom prst="rect">
            <a:avLst/>
          </a:prstGeom>
        </p:spPr>
      </p:pic>
    </p:spTree>
    <p:extLst>
      <p:ext uri="{BB962C8B-B14F-4D97-AF65-F5344CB8AC3E}">
        <p14:creationId xmlns:p14="http://schemas.microsoft.com/office/powerpoint/2010/main" val="1041616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txBox="1">
            <a:spLocks/>
          </p:cNvSpPr>
          <p:nvPr/>
        </p:nvSpPr>
        <p:spPr>
          <a:xfrm>
            <a:off x="1044320" y="119085"/>
            <a:ext cx="7857691" cy="857250"/>
          </a:xfrm>
          <a:prstGeom prst="rect">
            <a:avLst/>
          </a:prstGeom>
        </p:spPr>
        <p:txBody>
          <a:bodyPr vert="horz" lIns="90000" tIns="45720" rIns="91440" bIns="45720" rtlCol="0" anchor="ctr">
            <a:normAutofit fontScale="92500"/>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sz="2200" dirty="0" smtClean="0">
                <a:solidFill>
                  <a:schemeClr val="bg1"/>
                </a:solidFill>
              </a:rPr>
              <a:t>1. Sneakpreview studieweek in de Studiekeuzecheck (SKC) </a:t>
            </a:r>
          </a:p>
          <a:p>
            <a:r>
              <a:rPr lang="nl-NL" sz="1400" dirty="0" smtClean="0">
                <a:solidFill>
                  <a:schemeClr val="bg1"/>
                </a:solidFill>
              </a:rPr>
              <a:t>Data van 2019 t/m 2021</a:t>
            </a:r>
            <a:endParaRPr lang="nl-NL" sz="1400" dirty="0">
              <a:solidFill>
                <a:schemeClr val="bg1"/>
              </a:solidFill>
            </a:endParaRPr>
          </a:p>
        </p:txBody>
      </p:sp>
      <p:sp>
        <p:nvSpPr>
          <p:cNvPr id="5" name="Rechthoek 4"/>
          <p:cNvSpPr/>
          <p:nvPr/>
        </p:nvSpPr>
        <p:spPr>
          <a:xfrm>
            <a:off x="3955953" y="1235415"/>
            <a:ext cx="5019082" cy="3651545"/>
          </a:xfrm>
          <a:prstGeom prst="rect">
            <a:avLst/>
          </a:prstGeom>
          <a:solidFill>
            <a:srgbClr val="CDE3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p:cNvSpPr/>
          <p:nvPr/>
        </p:nvSpPr>
        <p:spPr>
          <a:xfrm>
            <a:off x="3725092" y="1235415"/>
            <a:ext cx="5176920" cy="3908762"/>
          </a:xfrm>
          <a:prstGeom prst="rect">
            <a:avLst/>
          </a:prstGeom>
        </p:spPr>
        <p:txBody>
          <a:bodyPr wrap="square">
            <a:spAutoFit/>
          </a:bodyPr>
          <a:lstStyle/>
          <a:p>
            <a:pPr marL="268287"/>
            <a:r>
              <a:rPr lang="nl-NL" sz="1000" b="1" dirty="0" smtClean="0"/>
              <a:t>	</a:t>
            </a:r>
            <a:endParaRPr lang="nl-NL" sz="1350" dirty="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300" b="1" dirty="0" smtClean="0">
                <a:solidFill>
                  <a:srgbClr val="7030A0"/>
                </a:solidFill>
                <a:latin typeface="Ebrima" panose="02000000000000000000" pitchFamily="2" charset="0"/>
                <a:ea typeface="Ebrima" panose="02000000000000000000" pitchFamily="2" charset="0"/>
                <a:cs typeface="Ebrima" panose="02000000000000000000" pitchFamily="2" charset="0"/>
              </a:rPr>
              <a:t>1 op de 5</a:t>
            </a:r>
            <a:r>
              <a:rPr lang="nl-NL" sz="1300" b="1" dirty="0" smtClean="0">
                <a:latin typeface="Ebrima" panose="02000000000000000000" pitchFamily="2" charset="0"/>
                <a:ea typeface="Ebrima" panose="02000000000000000000" pitchFamily="2" charset="0"/>
                <a:cs typeface="Ebrima" panose="02000000000000000000" pitchFamily="2" charset="0"/>
              </a:rPr>
              <a:t> instromers die de SKC invulde voor een opleiding mét een sneakpreview, heeft de sneakpreview als </a:t>
            </a:r>
            <a:r>
              <a:rPr lang="nl-NL" sz="1300" b="1" dirty="0" smtClean="0">
                <a:solidFill>
                  <a:srgbClr val="7030A0"/>
                </a:solidFill>
                <a:latin typeface="Ebrima" panose="02000000000000000000" pitchFamily="2" charset="0"/>
                <a:ea typeface="Ebrima" panose="02000000000000000000" pitchFamily="2" charset="0"/>
                <a:cs typeface="Ebrima" panose="02000000000000000000" pitchFamily="2" charset="0"/>
              </a:rPr>
              <a:t>oriëntatieactiviteit</a:t>
            </a:r>
            <a:r>
              <a:rPr lang="nl-NL" sz="1300" b="1" dirty="0" smtClean="0">
                <a:latin typeface="Ebrima" panose="02000000000000000000" pitchFamily="2" charset="0"/>
                <a:ea typeface="Ebrima" panose="02000000000000000000" pitchFamily="2" charset="0"/>
                <a:cs typeface="Ebrima" panose="02000000000000000000" pitchFamily="2" charset="0"/>
              </a:rPr>
              <a:t> gerapporteerd</a:t>
            </a:r>
            <a:endParaRPr lang="nl-NL" sz="1300" dirty="0">
              <a:latin typeface="Ebrima" panose="02000000000000000000" pitchFamily="2" charset="0"/>
              <a:ea typeface="Ebrima" panose="02000000000000000000" pitchFamily="2" charset="0"/>
              <a:cs typeface="Ebrima" panose="02000000000000000000" pitchFamily="2" charset="0"/>
            </a:endParaRPr>
          </a:p>
          <a:p>
            <a:pPr marL="268287"/>
            <a:r>
              <a:rPr lang="nl-NL" sz="1100" b="1" dirty="0" smtClean="0">
                <a:latin typeface="Ebrima" panose="02000000000000000000" pitchFamily="2" charset="0"/>
                <a:ea typeface="Ebrima" panose="02000000000000000000" pitchFamily="2" charset="0"/>
                <a:cs typeface="Ebrima" panose="02000000000000000000" pitchFamily="2" charset="0"/>
              </a:rPr>
              <a:t>	   &gt; </a:t>
            </a:r>
            <a:r>
              <a:rPr lang="nl-NL" sz="1050" b="1" dirty="0" smtClean="0">
                <a:latin typeface="Ebrima" panose="02000000000000000000" pitchFamily="2" charset="0"/>
                <a:ea typeface="Ebrima" panose="02000000000000000000" pitchFamily="2" charset="0"/>
                <a:cs typeface="Ebrima" panose="02000000000000000000" pitchFamily="2" charset="0"/>
              </a:rPr>
              <a:t>Dit </a:t>
            </a:r>
            <a:r>
              <a:rPr lang="nl-NL" sz="1050" b="1" dirty="0">
                <a:solidFill>
                  <a:srgbClr val="7030A0"/>
                </a:solidFill>
                <a:latin typeface="Ebrima" panose="02000000000000000000" pitchFamily="2" charset="0"/>
                <a:ea typeface="Ebrima" panose="02000000000000000000" pitchFamily="2" charset="0"/>
                <a:cs typeface="Ebrima" panose="02000000000000000000" pitchFamily="2" charset="0"/>
              </a:rPr>
              <a:t>benadert/is vergelijkbaar met</a:t>
            </a:r>
            <a:r>
              <a:rPr lang="nl-NL" sz="1050" b="1" dirty="0">
                <a:latin typeface="Ebrima" panose="02000000000000000000" pitchFamily="2" charset="0"/>
                <a:ea typeface="Ebrima" panose="02000000000000000000" pitchFamily="2" charset="0"/>
                <a:cs typeface="Ebrima" panose="02000000000000000000" pitchFamily="2" charset="0"/>
              </a:rPr>
              <a:t> het percentage instromers dat </a:t>
            </a:r>
            <a:r>
              <a:rPr lang="nl-NL" sz="1050" b="1" dirty="0" smtClean="0">
                <a:latin typeface="Ebrima" panose="02000000000000000000" pitchFamily="2" charset="0"/>
                <a:ea typeface="Ebrima" panose="02000000000000000000" pitchFamily="2" charset="0"/>
                <a:cs typeface="Ebrima" panose="02000000000000000000" pitchFamily="2" charset="0"/>
              </a:rPr>
              <a:t>	       in </a:t>
            </a:r>
            <a:r>
              <a:rPr lang="nl-NL" sz="1050" b="1" dirty="0">
                <a:latin typeface="Ebrima" panose="02000000000000000000" pitchFamily="2" charset="0"/>
                <a:ea typeface="Ebrima" panose="02000000000000000000" pitchFamily="2" charset="0"/>
                <a:cs typeface="Ebrima" panose="02000000000000000000" pitchFamily="2" charset="0"/>
              </a:rPr>
              <a:t>de SKC aangaf deel te hebben genomen aan een meeloopdag </a:t>
            </a:r>
            <a:r>
              <a:rPr lang="nl-NL" sz="1050" b="1" dirty="0" smtClean="0">
                <a:latin typeface="Ebrima" panose="02000000000000000000" pitchFamily="2" charset="0"/>
                <a:ea typeface="Ebrima" panose="02000000000000000000" pitchFamily="2" charset="0"/>
                <a:cs typeface="Ebrima" panose="02000000000000000000" pitchFamily="2" charset="0"/>
              </a:rPr>
              <a:t>	       (</a:t>
            </a:r>
            <a:r>
              <a:rPr lang="nl-NL" sz="1050" b="1" dirty="0">
                <a:latin typeface="Ebrima" panose="02000000000000000000" pitchFamily="2" charset="0"/>
                <a:ea typeface="Ebrima" panose="02000000000000000000" pitchFamily="2" charset="0"/>
                <a:cs typeface="Ebrima" panose="02000000000000000000" pitchFamily="2" charset="0"/>
              </a:rPr>
              <a:t>2019: 29%, 2020: 22%, 2021: 14%) of (online) proefstudeerdag </a:t>
            </a:r>
            <a:r>
              <a:rPr lang="nl-NL" sz="1050" b="1" dirty="0" smtClean="0">
                <a:latin typeface="Ebrima" panose="02000000000000000000" pitchFamily="2" charset="0"/>
                <a:ea typeface="Ebrima" panose="02000000000000000000" pitchFamily="2" charset="0"/>
                <a:cs typeface="Ebrima" panose="02000000000000000000" pitchFamily="2" charset="0"/>
              </a:rPr>
              <a:t>	       (</a:t>
            </a:r>
            <a:r>
              <a:rPr lang="nl-NL" sz="1050" b="1" dirty="0">
                <a:latin typeface="Ebrima" panose="02000000000000000000" pitchFamily="2" charset="0"/>
                <a:ea typeface="Ebrima" panose="02000000000000000000" pitchFamily="2" charset="0"/>
                <a:cs typeface="Ebrima" panose="02000000000000000000" pitchFamily="2" charset="0"/>
              </a:rPr>
              <a:t>30%, 24% en 22</a:t>
            </a:r>
            <a:r>
              <a:rPr lang="nl-NL" sz="1050" b="1" dirty="0" smtClean="0">
                <a:latin typeface="Ebrima" panose="02000000000000000000" pitchFamily="2" charset="0"/>
                <a:ea typeface="Ebrima" panose="02000000000000000000" pitchFamily="2" charset="0"/>
                <a:cs typeface="Ebrima" panose="02000000000000000000" pitchFamily="2" charset="0"/>
              </a:rPr>
              <a:t>%)</a:t>
            </a:r>
          </a:p>
          <a:p>
            <a:pPr marL="268287"/>
            <a:endParaRPr lang="nl-NL" sz="1350" b="1" dirty="0">
              <a:solidFill>
                <a:srgbClr val="663366"/>
              </a:solidFill>
              <a:cs typeface="Calibri" panose="020F0502020204030204" pitchFamily="34" charset="0"/>
            </a:endParaRPr>
          </a:p>
          <a:p>
            <a:pPr marL="554037" indent="-285750">
              <a:buFont typeface="Wingdings" panose="05000000000000000000" pitchFamily="2" charset="2"/>
              <a:buChar char="ü"/>
            </a:pPr>
            <a:r>
              <a:rPr lang="nl-NL" sz="1300" b="1" dirty="0">
                <a:latin typeface="Ebrima" panose="02000000000000000000" pitchFamily="2" charset="0"/>
                <a:ea typeface="Ebrima" panose="02000000000000000000" pitchFamily="2" charset="0"/>
                <a:cs typeface="Ebrima" panose="02000000000000000000" pitchFamily="2" charset="0"/>
              </a:rPr>
              <a:t>Van alle instromers die </a:t>
            </a:r>
            <a:r>
              <a:rPr lang="nl-NL" sz="1300" b="1" dirty="0">
                <a:solidFill>
                  <a:srgbClr val="7030A0"/>
                </a:solidFill>
                <a:latin typeface="Ebrima" panose="02000000000000000000" pitchFamily="2" charset="0"/>
                <a:ea typeface="Ebrima" panose="02000000000000000000" pitchFamily="2" charset="0"/>
                <a:cs typeface="Ebrima" panose="02000000000000000000" pitchFamily="2" charset="0"/>
              </a:rPr>
              <a:t>geen deelname</a:t>
            </a:r>
            <a:r>
              <a:rPr lang="nl-NL" sz="1300" b="1" dirty="0">
                <a:latin typeface="Ebrima" panose="02000000000000000000" pitchFamily="2" charset="0"/>
                <a:ea typeface="Ebrima" panose="02000000000000000000" pitchFamily="2" charset="0"/>
                <a:cs typeface="Ebrima" panose="02000000000000000000" pitchFamily="2" charset="0"/>
              </a:rPr>
              <a:t> rapporteerden* aan een (online) open dag, meeloopdag of proefstudeerdag, gaf </a:t>
            </a:r>
            <a:r>
              <a:rPr lang="nl-NL" sz="1300" b="1" dirty="0">
                <a:solidFill>
                  <a:srgbClr val="7030A0"/>
                </a:solidFill>
                <a:latin typeface="Ebrima" panose="02000000000000000000" pitchFamily="2" charset="0"/>
                <a:ea typeface="Ebrima" panose="02000000000000000000" pitchFamily="2" charset="0"/>
                <a:cs typeface="Ebrima" panose="02000000000000000000" pitchFamily="2" charset="0"/>
              </a:rPr>
              <a:t>een kwart </a:t>
            </a:r>
            <a:r>
              <a:rPr lang="nl-NL" sz="1300" b="1" dirty="0">
                <a:latin typeface="Ebrima" panose="02000000000000000000" pitchFamily="2" charset="0"/>
                <a:ea typeface="Ebrima" panose="02000000000000000000" pitchFamily="2" charset="0"/>
                <a:cs typeface="Ebrima" panose="02000000000000000000" pitchFamily="2" charset="0"/>
              </a:rPr>
              <a:t>aan zich te hebben georiënteerd met een sneakpreview studieweek 	  </a:t>
            </a:r>
            <a:r>
              <a:rPr lang="nl-NL" sz="1000" b="1" dirty="0">
                <a:latin typeface="Ebrima" panose="02000000000000000000" pitchFamily="2" charset="0"/>
                <a:ea typeface="Ebrima" panose="02000000000000000000" pitchFamily="2" charset="0"/>
                <a:cs typeface="Ebrima" panose="02000000000000000000" pitchFamily="2" charset="0"/>
              </a:rPr>
              <a:t>(*2019: 19%; 2020: 27</a:t>
            </a:r>
            <a:r>
              <a:rPr lang="nl-NL" sz="1000" b="1" dirty="0" smtClean="0">
                <a:latin typeface="Ebrima" panose="02000000000000000000" pitchFamily="2" charset="0"/>
                <a:ea typeface="Ebrima" panose="02000000000000000000" pitchFamily="2" charset="0"/>
                <a:cs typeface="Ebrima" panose="02000000000000000000" pitchFamily="2" charset="0"/>
              </a:rPr>
              <a:t>%, 2021: 37%)</a:t>
            </a:r>
            <a:endParaRPr lang="nl-NL" sz="1000" b="1" dirty="0">
              <a:latin typeface="Ebrima" panose="02000000000000000000" pitchFamily="2" charset="0"/>
              <a:ea typeface="Ebrima" panose="02000000000000000000" pitchFamily="2" charset="0"/>
              <a:cs typeface="Ebrima" panose="02000000000000000000" pitchFamily="2" charset="0"/>
            </a:endParaRPr>
          </a:p>
          <a:p>
            <a:pPr marL="268287"/>
            <a:endParaRPr lang="nl-NL" sz="1000" b="1" dirty="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300" b="1" dirty="0" smtClean="0">
                <a:latin typeface="Ebrima" panose="02000000000000000000" pitchFamily="2" charset="0"/>
                <a:ea typeface="Ebrima" panose="02000000000000000000" pitchFamily="2" charset="0"/>
                <a:cs typeface="Ebrima" panose="02000000000000000000" pitchFamily="2" charset="0"/>
              </a:rPr>
              <a:t>Van </a:t>
            </a:r>
            <a:r>
              <a:rPr lang="nl-NL" sz="1300" b="1" dirty="0">
                <a:latin typeface="Ebrima" panose="02000000000000000000" pitchFamily="2" charset="0"/>
                <a:ea typeface="Ebrima" panose="02000000000000000000" pitchFamily="2" charset="0"/>
                <a:cs typeface="Ebrima" panose="02000000000000000000" pitchFamily="2" charset="0"/>
              </a:rPr>
              <a:t>de instromers die </a:t>
            </a:r>
            <a:r>
              <a:rPr lang="nl-NL" sz="1300" b="1" dirty="0">
                <a:solidFill>
                  <a:srgbClr val="7030A0"/>
                </a:solidFill>
                <a:latin typeface="Ebrima" panose="02000000000000000000" pitchFamily="2" charset="0"/>
                <a:ea typeface="Ebrima" panose="02000000000000000000" pitchFamily="2" charset="0"/>
                <a:cs typeface="Ebrima" panose="02000000000000000000" pitchFamily="2" charset="0"/>
              </a:rPr>
              <a:t>wel deelname </a:t>
            </a:r>
            <a:r>
              <a:rPr lang="nl-NL" sz="1300" b="1" dirty="0">
                <a:latin typeface="Ebrima" panose="02000000000000000000" pitchFamily="2" charset="0"/>
                <a:ea typeface="Ebrima" panose="02000000000000000000" pitchFamily="2" charset="0"/>
                <a:cs typeface="Ebrima" panose="02000000000000000000" pitchFamily="2" charset="0"/>
              </a:rPr>
              <a:t>rapporteerden aan een (online) open dag, meeloopdag of proefstudeerdag was dit </a:t>
            </a:r>
            <a:r>
              <a:rPr lang="nl-NL" sz="1300" b="1" dirty="0">
                <a:solidFill>
                  <a:srgbClr val="7030A0"/>
                </a:solidFill>
                <a:latin typeface="Ebrima" panose="02000000000000000000" pitchFamily="2" charset="0"/>
                <a:ea typeface="Ebrima" panose="02000000000000000000" pitchFamily="2" charset="0"/>
                <a:cs typeface="Ebrima" panose="02000000000000000000" pitchFamily="2" charset="0"/>
              </a:rPr>
              <a:t>15% </a:t>
            </a:r>
            <a:r>
              <a:rPr lang="nl-NL" sz="1300" b="1" dirty="0">
                <a:latin typeface="Ebrima" panose="02000000000000000000" pitchFamily="2" charset="0"/>
                <a:ea typeface="Ebrima" panose="02000000000000000000" pitchFamily="2" charset="0"/>
                <a:cs typeface="Ebrima" panose="02000000000000000000" pitchFamily="2" charset="0"/>
              </a:rPr>
              <a:t>(2019) en </a:t>
            </a:r>
            <a:r>
              <a:rPr lang="nl-NL" sz="1300" b="1" dirty="0">
                <a:solidFill>
                  <a:srgbClr val="7030A0"/>
                </a:solidFill>
                <a:latin typeface="Ebrima" panose="02000000000000000000" pitchFamily="2" charset="0"/>
                <a:ea typeface="Ebrima" panose="02000000000000000000" pitchFamily="2" charset="0"/>
                <a:cs typeface="Ebrima" panose="02000000000000000000" pitchFamily="2" charset="0"/>
              </a:rPr>
              <a:t>17% </a:t>
            </a:r>
            <a:r>
              <a:rPr lang="nl-NL" sz="1300" b="1" dirty="0">
                <a:latin typeface="Ebrima" panose="02000000000000000000" pitchFamily="2" charset="0"/>
                <a:ea typeface="Ebrima" panose="02000000000000000000" pitchFamily="2" charset="0"/>
                <a:cs typeface="Ebrima" panose="02000000000000000000" pitchFamily="2" charset="0"/>
              </a:rPr>
              <a:t>(2020 en 2021).</a:t>
            </a:r>
            <a:endParaRPr lang="nl-NL" sz="1300" dirty="0" smtClean="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800" dirty="0">
              <a:latin typeface="Ebrima" panose="02000000000000000000" pitchFamily="2" charset="0"/>
              <a:ea typeface="Ebrima" panose="02000000000000000000" pitchFamily="2" charset="0"/>
              <a:cs typeface="Ebrima" panose="02000000000000000000" pitchFamily="2" charset="0"/>
            </a:endParaRPr>
          </a:p>
          <a:p>
            <a:pPr marL="268287"/>
            <a:endParaRPr lang="nl-NL" sz="800" b="1" dirty="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800" dirty="0">
              <a:latin typeface="Ebrima" panose="02000000000000000000" pitchFamily="2" charset="0"/>
              <a:ea typeface="Ebrima" panose="02000000000000000000" pitchFamily="2" charset="0"/>
              <a:cs typeface="Ebrima" panose="02000000000000000000" pitchFamily="2" charset="0"/>
            </a:endParaRPr>
          </a:p>
          <a:p>
            <a:pPr marL="268287"/>
            <a:endParaRPr lang="nl-NL" sz="800" i="1" dirty="0">
              <a:solidFill>
                <a:srgbClr val="000000"/>
              </a:solidFill>
              <a:latin typeface="Antique Olive" pitchFamily="34" charset="0"/>
              <a:cs typeface="Calibri Light" panose="020F0302020204030204" pitchFamily="34" charset="0"/>
            </a:endParaRPr>
          </a:p>
        </p:txBody>
      </p:sp>
      <p:sp>
        <p:nvSpPr>
          <p:cNvPr id="11" name="Vijfhoek 10"/>
          <p:cNvSpPr/>
          <p:nvPr/>
        </p:nvSpPr>
        <p:spPr>
          <a:xfrm flipH="1">
            <a:off x="143273" y="1785440"/>
            <a:ext cx="3697250" cy="682902"/>
          </a:xfrm>
          <a:prstGeom prst="homePlate">
            <a:avLst>
              <a:gd name="adj" fmla="val 3509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Rechthoek 11"/>
          <p:cNvSpPr/>
          <p:nvPr/>
        </p:nvSpPr>
        <p:spPr>
          <a:xfrm>
            <a:off x="237593" y="1889947"/>
            <a:ext cx="3561062" cy="507831"/>
          </a:xfrm>
          <a:prstGeom prst="rect">
            <a:avLst/>
          </a:prstGeom>
        </p:spPr>
        <p:txBody>
          <a:bodyPr wrap="square">
            <a:spAutoFit/>
          </a:bodyPr>
          <a:lstStyle/>
          <a:p>
            <a:pPr marL="268287" algn="ctr"/>
            <a:r>
              <a:rPr lang="nl-NL" sz="900" b="1" dirty="0" smtClean="0">
                <a:solidFill>
                  <a:schemeClr val="bg1"/>
                </a:solidFill>
                <a:latin typeface="Ebrima" panose="02000000000000000000" pitchFamily="2" charset="0"/>
                <a:ea typeface="Ebrima" panose="02000000000000000000" pitchFamily="2" charset="0"/>
                <a:cs typeface="Ebrima" panose="02000000000000000000" pitchFamily="2" charset="0"/>
              </a:rPr>
              <a:t>Er is een trendbreuk zichtbaar in ‘live’ oriënteren vanaf maart 2020, omdat dit niet of nauwelijks meer mogelijk was tijdens de coronacrisis</a:t>
            </a:r>
            <a:endParaRPr lang="nl-NL" sz="9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cxnSp>
        <p:nvCxnSpPr>
          <p:cNvPr id="17" name="Gebogen verbindingslijn 16"/>
          <p:cNvCxnSpPr/>
          <p:nvPr/>
        </p:nvCxnSpPr>
        <p:spPr>
          <a:xfrm rot="10800000" flipV="1">
            <a:off x="679752" y="1521876"/>
            <a:ext cx="3249345" cy="250914"/>
          </a:xfrm>
          <a:prstGeom prst="bentConnector3">
            <a:avLst>
              <a:gd name="adj1" fmla="val 100029"/>
            </a:avLst>
          </a:prstGeom>
          <a:ln>
            <a:tailEnd type="triangle"/>
          </a:ln>
        </p:spPr>
        <p:style>
          <a:lnRef idx="2">
            <a:schemeClr val="dk1"/>
          </a:lnRef>
          <a:fillRef idx="0">
            <a:schemeClr val="dk1"/>
          </a:fillRef>
          <a:effectRef idx="1">
            <a:schemeClr val="dk1"/>
          </a:effectRef>
          <a:fontRef idx="minor">
            <a:schemeClr val="tx1"/>
          </a:fontRef>
        </p:style>
      </p:cxnSp>
      <p:sp>
        <p:nvSpPr>
          <p:cNvPr id="21" name="Vijfhoek 20"/>
          <p:cNvSpPr/>
          <p:nvPr/>
        </p:nvSpPr>
        <p:spPr>
          <a:xfrm flipH="1">
            <a:off x="121788" y="2872990"/>
            <a:ext cx="3697251" cy="873760"/>
          </a:xfrm>
          <a:prstGeom prst="homePlate">
            <a:avLst>
              <a:gd name="adj" fmla="val 3509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5" name="Rechthoek 24"/>
          <p:cNvSpPr/>
          <p:nvPr/>
        </p:nvSpPr>
        <p:spPr>
          <a:xfrm>
            <a:off x="82014" y="2916469"/>
            <a:ext cx="3716641" cy="784830"/>
          </a:xfrm>
          <a:prstGeom prst="rect">
            <a:avLst/>
          </a:prstGeom>
        </p:spPr>
        <p:txBody>
          <a:bodyPr wrap="square">
            <a:spAutoFit/>
          </a:bodyPr>
          <a:lstStyle/>
          <a:p>
            <a:pPr marL="268287" algn="ctr"/>
            <a:r>
              <a:rPr lang="nl-NL" sz="900" b="1" dirty="0">
                <a:solidFill>
                  <a:schemeClr val="bg1"/>
                </a:solidFill>
                <a:latin typeface="Ebrima" panose="02000000000000000000" pitchFamily="2" charset="0"/>
                <a:ea typeface="Ebrima" panose="02000000000000000000" pitchFamily="2" charset="0"/>
                <a:cs typeface="Ebrima" panose="02000000000000000000" pitchFamily="2" charset="0"/>
              </a:rPr>
              <a:t>De volgordelijkheid van activiteiten is onduidelijk, waardoor de </a:t>
            </a:r>
            <a:r>
              <a:rPr lang="nl-NL" sz="900" b="1" dirty="0" smtClean="0">
                <a:solidFill>
                  <a:schemeClr val="bg1"/>
                </a:solidFill>
                <a:latin typeface="Ebrima" panose="02000000000000000000" pitchFamily="2" charset="0"/>
                <a:ea typeface="Ebrima" panose="02000000000000000000" pitchFamily="2" charset="0"/>
                <a:cs typeface="Ebrima" panose="02000000000000000000" pitchFamily="2" charset="0"/>
              </a:rPr>
              <a:t>vraag of </a:t>
            </a:r>
            <a:r>
              <a:rPr lang="nl-NL" sz="900" b="1" dirty="0">
                <a:solidFill>
                  <a:schemeClr val="bg1"/>
                </a:solidFill>
                <a:latin typeface="Ebrima" panose="02000000000000000000" pitchFamily="2" charset="0"/>
                <a:ea typeface="Ebrima" panose="02000000000000000000" pitchFamily="2" charset="0"/>
                <a:cs typeface="Ebrima" panose="02000000000000000000" pitchFamily="2" charset="0"/>
              </a:rPr>
              <a:t>de sneakpreviews er juist voor zorgen dat studiekiezers </a:t>
            </a:r>
            <a:r>
              <a:rPr lang="nl-NL" sz="900" b="1" i="1" dirty="0" smtClean="0">
                <a:solidFill>
                  <a:schemeClr val="bg1"/>
                </a:solidFill>
                <a:latin typeface="Ebrima" panose="02000000000000000000" pitchFamily="2" charset="0"/>
                <a:ea typeface="Ebrima" panose="02000000000000000000" pitchFamily="2" charset="0"/>
                <a:cs typeface="Ebrima" panose="02000000000000000000" pitchFamily="2" charset="0"/>
              </a:rPr>
              <a:t>niet</a:t>
            </a:r>
            <a:r>
              <a:rPr lang="nl-NL" sz="900" b="1" dirty="0" smtClean="0">
                <a:solidFill>
                  <a:schemeClr val="bg1"/>
                </a:solidFill>
                <a:latin typeface="Ebrima" panose="02000000000000000000" pitchFamily="2" charset="0"/>
                <a:ea typeface="Ebrima" panose="02000000000000000000" pitchFamily="2" charset="0"/>
                <a:cs typeface="Ebrima" panose="02000000000000000000" pitchFamily="2" charset="0"/>
              </a:rPr>
              <a:t> meer deelnemen </a:t>
            </a:r>
            <a:r>
              <a:rPr lang="nl-NL" sz="900" b="1" dirty="0">
                <a:solidFill>
                  <a:schemeClr val="bg1"/>
                </a:solidFill>
                <a:latin typeface="Ebrima" panose="02000000000000000000" pitchFamily="2" charset="0"/>
                <a:ea typeface="Ebrima" panose="02000000000000000000" pitchFamily="2" charset="0"/>
                <a:cs typeface="Ebrima" panose="02000000000000000000" pitchFamily="2" charset="0"/>
              </a:rPr>
              <a:t>aan </a:t>
            </a:r>
            <a:r>
              <a:rPr lang="nl-NL" sz="900" b="1" dirty="0" smtClean="0">
                <a:solidFill>
                  <a:schemeClr val="bg1"/>
                </a:solidFill>
                <a:latin typeface="Ebrima" panose="02000000000000000000" pitchFamily="2" charset="0"/>
                <a:ea typeface="Ebrima" panose="02000000000000000000" pitchFamily="2" charset="0"/>
                <a:cs typeface="Ebrima" panose="02000000000000000000" pitchFamily="2" charset="0"/>
              </a:rPr>
              <a:t>andere oriëntatieactiviteiten blijft bestaan. Deze vraag is meegenomen </a:t>
            </a:r>
            <a:r>
              <a:rPr lang="nl-NL" sz="900" b="1" dirty="0">
                <a:solidFill>
                  <a:schemeClr val="bg1"/>
                </a:solidFill>
                <a:latin typeface="Ebrima" panose="02000000000000000000" pitchFamily="2" charset="0"/>
                <a:ea typeface="Ebrima" panose="02000000000000000000" pitchFamily="2" charset="0"/>
                <a:cs typeface="Ebrima" panose="02000000000000000000" pitchFamily="2" charset="0"/>
              </a:rPr>
              <a:t>in de </a:t>
            </a:r>
            <a:r>
              <a:rPr lang="nl-NL" sz="900" b="1" dirty="0" smtClean="0">
                <a:solidFill>
                  <a:schemeClr val="bg1"/>
                </a:solidFill>
                <a:latin typeface="Ebrima" panose="02000000000000000000" pitchFamily="2" charset="0"/>
                <a:ea typeface="Ebrima" panose="02000000000000000000" pitchFamily="2" charset="0"/>
                <a:cs typeface="Ebrima" panose="02000000000000000000" pitchFamily="2" charset="0"/>
              </a:rPr>
              <a:t>enquêtes.</a:t>
            </a:r>
            <a:endParaRPr lang="nl-NL" sz="9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cxnSp>
        <p:nvCxnSpPr>
          <p:cNvPr id="26" name="Gebogen verbindingslijn 25"/>
          <p:cNvCxnSpPr/>
          <p:nvPr/>
        </p:nvCxnSpPr>
        <p:spPr>
          <a:xfrm rot="10800000">
            <a:off x="720908" y="3830839"/>
            <a:ext cx="3222805" cy="232509"/>
          </a:xfrm>
          <a:prstGeom prst="bentConnector3">
            <a:avLst>
              <a:gd name="adj1" fmla="val 99810"/>
            </a:avLst>
          </a:prstGeom>
          <a:ln>
            <a:tailEnd type="triangle"/>
          </a:ln>
        </p:spPr>
        <p:style>
          <a:lnRef idx="2">
            <a:schemeClr val="dk1"/>
          </a:lnRef>
          <a:fillRef idx="0">
            <a:schemeClr val="dk1"/>
          </a:fillRef>
          <a:effectRef idx="1">
            <a:schemeClr val="dk1"/>
          </a:effectRef>
          <a:fontRef idx="minor">
            <a:schemeClr val="tx1"/>
          </a:fontRef>
        </p:style>
      </p:cxnSp>
      <p:sp>
        <p:nvSpPr>
          <p:cNvPr id="18" name="Rechthoek 17"/>
          <p:cNvSpPr/>
          <p:nvPr/>
        </p:nvSpPr>
        <p:spPr>
          <a:xfrm>
            <a:off x="895103" y="3876290"/>
            <a:ext cx="2655794" cy="75625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nl-NL" sz="1000" dirty="0" smtClean="0">
              <a:solidFill>
                <a:sysClr val="windowText" lastClr="000000"/>
              </a:solidFill>
              <a:effectLst/>
              <a:latin typeface="Ebrima" panose="02000000000000000000" pitchFamily="2" charset="0"/>
              <a:ea typeface="Ebrima" panose="02000000000000000000" pitchFamily="2" charset="0"/>
              <a:cs typeface="Ebrima"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nl-NL" sz="900" dirty="0" smtClean="0">
                <a:solidFill>
                  <a:sysClr val="windowText" lastClr="000000"/>
                </a:solidFill>
                <a:effectLst/>
                <a:latin typeface="Ebrima" panose="02000000000000000000" pitchFamily="2" charset="0"/>
                <a:ea typeface="Ebrima" panose="02000000000000000000" pitchFamily="2" charset="0"/>
                <a:cs typeface="Ebrima" panose="02000000000000000000" pitchFamily="2" charset="0"/>
              </a:rPr>
              <a:t>Het </a:t>
            </a:r>
            <a:r>
              <a:rPr lang="nl-NL" sz="900" dirty="0">
                <a:solidFill>
                  <a:sysClr val="windowText" lastClr="000000"/>
                </a:solidFill>
                <a:effectLst/>
                <a:latin typeface="Ebrima" panose="02000000000000000000" pitchFamily="2" charset="0"/>
                <a:ea typeface="Ebrima" panose="02000000000000000000" pitchFamily="2" charset="0"/>
                <a:cs typeface="Ebrima" panose="02000000000000000000" pitchFamily="2" charset="0"/>
              </a:rPr>
              <a:t>bekijken van een sneakpreview van een studieweek kan ook invloed hebben gehad op het </a:t>
            </a:r>
            <a:r>
              <a:rPr lang="nl-NL" sz="900" b="1" dirty="0">
                <a:solidFill>
                  <a:sysClr val="windowText" lastClr="000000"/>
                </a:solidFill>
                <a:effectLst/>
                <a:latin typeface="Ebrima" panose="02000000000000000000" pitchFamily="2" charset="0"/>
                <a:ea typeface="Ebrima" panose="02000000000000000000" pitchFamily="2" charset="0"/>
                <a:cs typeface="Ebrima" panose="02000000000000000000" pitchFamily="2" charset="0"/>
              </a:rPr>
              <a:t>niet</a:t>
            </a:r>
            <a:r>
              <a:rPr lang="nl-NL" sz="900" dirty="0">
                <a:solidFill>
                  <a:sysClr val="windowText" lastClr="000000"/>
                </a:solidFill>
                <a:effectLst/>
                <a:latin typeface="Ebrima" panose="02000000000000000000" pitchFamily="2" charset="0"/>
                <a:ea typeface="Ebrima" panose="02000000000000000000" pitchFamily="2" charset="0"/>
                <a:cs typeface="Ebrima" panose="02000000000000000000" pitchFamily="2" charset="0"/>
              </a:rPr>
              <a:t> aanmelden voor een opleiding. Dit effect hebben we niet in beeld. </a:t>
            </a:r>
          </a:p>
          <a:p>
            <a:pPr algn="l"/>
            <a:endParaRPr lang="nl-NL" sz="900" dirty="0"/>
          </a:p>
        </p:txBody>
      </p:sp>
      <p:pic>
        <p:nvPicPr>
          <p:cNvPr id="13" name="Afbeelding 12"/>
          <p:cNvPicPr>
            <a:picLocks noChangeAspect="1"/>
          </p:cNvPicPr>
          <p:nvPr/>
        </p:nvPicPr>
        <p:blipFill>
          <a:blip r:embed="rId2"/>
          <a:stretch>
            <a:fillRect/>
          </a:stretch>
        </p:blipFill>
        <p:spPr>
          <a:xfrm>
            <a:off x="731001" y="4195336"/>
            <a:ext cx="106387" cy="345758"/>
          </a:xfrm>
          <a:prstGeom prst="rect">
            <a:avLst/>
          </a:prstGeom>
        </p:spPr>
      </p:pic>
    </p:spTree>
    <p:extLst>
      <p:ext uri="{BB962C8B-B14F-4D97-AF65-F5344CB8AC3E}">
        <p14:creationId xmlns:p14="http://schemas.microsoft.com/office/powerpoint/2010/main" val="398273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044320" y="119085"/>
            <a:ext cx="7871079" cy="857250"/>
          </a:xfrm>
        </p:spPr>
        <p:txBody>
          <a:bodyPr>
            <a:noAutofit/>
          </a:bodyPr>
          <a:lstStyle/>
          <a:p>
            <a:r>
              <a:rPr lang="nl-NL" sz="2000" dirty="0" smtClean="0">
                <a:solidFill>
                  <a:schemeClr val="bg1"/>
                </a:solidFill>
              </a:rPr>
              <a:t>2a</a:t>
            </a:r>
            <a:r>
              <a:rPr lang="nl-NL" sz="2000" dirty="0" smtClean="0">
                <a:solidFill>
                  <a:schemeClr val="bg1"/>
                </a:solidFill>
              </a:rPr>
              <a:t>. </a:t>
            </a:r>
            <a:r>
              <a:rPr lang="nl-NL" sz="2000" dirty="0" smtClean="0">
                <a:solidFill>
                  <a:schemeClr val="bg1"/>
                </a:solidFill>
              </a:rPr>
              <a:t>Pop-up enquête sneakpreview van een studieweek</a:t>
            </a:r>
            <a:endParaRPr lang="nl-NL" sz="2400" dirty="0">
              <a:solidFill>
                <a:schemeClr val="bg1"/>
              </a:solidFill>
            </a:endParaRPr>
          </a:p>
        </p:txBody>
      </p:sp>
      <p:sp>
        <p:nvSpPr>
          <p:cNvPr id="6" name="Rechthoek 5"/>
          <p:cNvSpPr/>
          <p:nvPr/>
        </p:nvSpPr>
        <p:spPr>
          <a:xfrm>
            <a:off x="5155209" y="1519832"/>
            <a:ext cx="3592551" cy="2292935"/>
          </a:xfrm>
          <a:prstGeom prst="rect">
            <a:avLst/>
          </a:prstGeom>
        </p:spPr>
        <p:txBody>
          <a:bodyPr wrap="square">
            <a:spAutoFit/>
          </a:bodyPr>
          <a:lstStyle/>
          <a:p>
            <a:pPr marL="180975" indent="-180975">
              <a:buFont typeface="Arial" panose="020B0604020202020204" pitchFamily="34" charset="0"/>
              <a:buChar char="∙"/>
            </a:pPr>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In totaal hebben </a:t>
            </a:r>
            <a:r>
              <a:rPr lang="nl-NL" sz="1300" b="1" dirty="0" smtClean="0">
                <a:solidFill>
                  <a:srgbClr val="663366"/>
                </a:solidFill>
                <a:latin typeface="Ebrima" panose="02000000000000000000" pitchFamily="2" charset="0"/>
                <a:ea typeface="Ebrima" panose="02000000000000000000" pitchFamily="2" charset="0"/>
                <a:cs typeface="Ebrima" panose="02000000000000000000" pitchFamily="2" charset="0"/>
              </a:rPr>
              <a:t>453 </a:t>
            </a:r>
            <a:r>
              <a:rPr lang="nl-NL" sz="1300" b="1" dirty="0">
                <a:solidFill>
                  <a:srgbClr val="663366"/>
                </a:solidFill>
                <a:latin typeface="Ebrima" panose="02000000000000000000" pitchFamily="2" charset="0"/>
                <a:ea typeface="Ebrima" panose="02000000000000000000" pitchFamily="2" charset="0"/>
                <a:cs typeface="Ebrima" panose="02000000000000000000" pitchFamily="2" charset="0"/>
              </a:rPr>
              <a:t>studenten </a:t>
            </a:r>
            <a:r>
              <a:rPr lang="nl-NL" sz="1300" b="1" dirty="0" smtClean="0">
                <a:latin typeface="Ebrima" panose="02000000000000000000" pitchFamily="2" charset="0"/>
                <a:ea typeface="Ebrima" panose="02000000000000000000" pitchFamily="2" charset="0"/>
                <a:cs typeface="Ebrima" panose="02000000000000000000" pitchFamily="2" charset="0"/>
              </a:rPr>
              <a:t>deelgenomen</a:t>
            </a:r>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 aan de pop-up enquête;</a:t>
            </a:r>
          </a:p>
          <a:p>
            <a:pPr marL="180975" indent="-180975">
              <a:buFont typeface="Arial" panose="020B0604020202020204" pitchFamily="34" charset="0"/>
              <a:buChar char="∙"/>
            </a:pPr>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Deze data is opgehaald in de periode januari 2020 tot september 2021;</a:t>
            </a:r>
          </a:p>
          <a:p>
            <a:pPr marL="180975" indent="-180975">
              <a:buFont typeface="Arial" panose="020B0604020202020204" pitchFamily="34" charset="0"/>
              <a:buChar char="∙"/>
            </a:pPr>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Top 5 kalenders die deze deelnemers bezochten:</a:t>
            </a:r>
          </a:p>
          <a:p>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	1</a:t>
            </a:r>
            <a:r>
              <a:rPr lang="nl-NL" sz="1300" dirty="0">
                <a:solidFill>
                  <a:srgbClr val="000000"/>
                </a:solidFill>
                <a:latin typeface="Ebrima" panose="02000000000000000000" pitchFamily="2" charset="0"/>
                <a:ea typeface="Ebrima" panose="02000000000000000000" pitchFamily="2" charset="0"/>
                <a:cs typeface="Ebrima" panose="02000000000000000000" pitchFamily="2" charset="0"/>
              </a:rPr>
              <a:t>. Toegepaste Psychologie </a:t>
            </a:r>
          </a:p>
          <a:p>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	2</a:t>
            </a:r>
            <a:r>
              <a:rPr lang="nl-NL" sz="1300" dirty="0">
                <a:solidFill>
                  <a:srgbClr val="000000"/>
                </a:solidFill>
                <a:latin typeface="Ebrima" panose="02000000000000000000" pitchFamily="2" charset="0"/>
                <a:ea typeface="Ebrima" panose="02000000000000000000" pitchFamily="2" charset="0"/>
                <a:cs typeface="Ebrima" panose="02000000000000000000" pitchFamily="2" charset="0"/>
              </a:rPr>
              <a:t>. Pedagogiek </a:t>
            </a:r>
          </a:p>
          <a:p>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	3</a:t>
            </a:r>
            <a:r>
              <a:rPr lang="nl-NL" sz="1300" dirty="0">
                <a:solidFill>
                  <a:srgbClr val="000000"/>
                </a:solidFill>
                <a:latin typeface="Ebrima" panose="02000000000000000000" pitchFamily="2" charset="0"/>
                <a:ea typeface="Ebrima" panose="02000000000000000000" pitchFamily="2" charset="0"/>
                <a:cs typeface="Ebrima" panose="02000000000000000000" pitchFamily="2" charset="0"/>
              </a:rPr>
              <a:t>. Journalistiek </a:t>
            </a:r>
          </a:p>
          <a:p>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	4</a:t>
            </a:r>
            <a:r>
              <a:rPr lang="nl-NL" sz="1300" dirty="0">
                <a:solidFill>
                  <a:srgbClr val="000000"/>
                </a:solidFill>
                <a:latin typeface="Ebrima" panose="02000000000000000000" pitchFamily="2" charset="0"/>
                <a:ea typeface="Ebrima" panose="02000000000000000000" pitchFamily="2" charset="0"/>
                <a:cs typeface="Ebrima" panose="02000000000000000000" pitchFamily="2" charset="0"/>
              </a:rPr>
              <a:t>. Sportkunde </a:t>
            </a:r>
          </a:p>
          <a:p>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	5</a:t>
            </a:r>
            <a:r>
              <a:rPr lang="nl-NL" sz="13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nl-NL" sz="1300" dirty="0" smtClean="0">
                <a:solidFill>
                  <a:srgbClr val="000000"/>
                </a:solidFill>
                <a:latin typeface="Ebrima" panose="02000000000000000000" pitchFamily="2" charset="0"/>
                <a:ea typeface="Ebrima" panose="02000000000000000000" pitchFamily="2" charset="0"/>
                <a:cs typeface="Ebrima" panose="02000000000000000000" pitchFamily="2" charset="0"/>
              </a:rPr>
              <a:t>Commerciële economie </a:t>
            </a:r>
          </a:p>
        </p:txBody>
      </p:sp>
      <p:sp>
        <p:nvSpPr>
          <p:cNvPr id="8" name="Rechthoek 7"/>
          <p:cNvSpPr/>
          <p:nvPr/>
        </p:nvSpPr>
        <p:spPr>
          <a:xfrm>
            <a:off x="3379304" y="4171700"/>
            <a:ext cx="5002695" cy="769441"/>
          </a:xfrm>
          <a:prstGeom prst="rect">
            <a:avLst/>
          </a:prstGeom>
        </p:spPr>
        <p:txBody>
          <a:bodyPr wrap="square">
            <a:spAutoFit/>
          </a:bodyPr>
          <a:lstStyle/>
          <a:p>
            <a:pPr algn="ctr"/>
            <a:r>
              <a:rPr lang="nl-NL" sz="1200" b="1" dirty="0" smtClean="0">
                <a:solidFill>
                  <a:schemeClr val="bg1"/>
                </a:solidFill>
                <a:latin typeface="Ebrima" panose="02000000000000000000" pitchFamily="2" charset="0"/>
                <a:ea typeface="Ebrima" panose="02000000000000000000" pitchFamily="2" charset="0"/>
                <a:cs typeface="Ebrima" panose="02000000000000000000" pitchFamily="2" charset="0"/>
              </a:rPr>
              <a:t>Let op:</a:t>
            </a:r>
          </a:p>
          <a:p>
            <a:pPr algn="ctr"/>
            <a:r>
              <a:rPr lang="nl-NL" sz="800" b="1" dirty="0" smtClean="0">
                <a:solidFill>
                  <a:schemeClr val="bg1"/>
                </a:solidFill>
                <a:latin typeface="Ebrima" panose="02000000000000000000" pitchFamily="2" charset="0"/>
                <a:ea typeface="Ebrima" panose="02000000000000000000" pitchFamily="2" charset="0"/>
                <a:cs typeface="Ebrima" panose="02000000000000000000" pitchFamily="2" charset="0"/>
              </a:rPr>
              <a:t>Bezoekers van de </a:t>
            </a:r>
            <a:r>
              <a:rPr lang="nl-NL" sz="800" b="1" dirty="0" smtClean="0">
                <a:solidFill>
                  <a:schemeClr val="bg1"/>
                </a:solidFill>
                <a:latin typeface="Ebrima" panose="02000000000000000000" pitchFamily="2" charset="0"/>
                <a:ea typeface="Ebrima" panose="02000000000000000000" pitchFamily="2" charset="0"/>
                <a:cs typeface="Ebrima" panose="02000000000000000000" pitchFamily="2" charset="0"/>
              </a:rPr>
              <a:t>sneakpreviews die </a:t>
            </a:r>
            <a:r>
              <a:rPr lang="nl-NL" sz="800" b="1" dirty="0" smtClean="0">
                <a:solidFill>
                  <a:schemeClr val="bg1"/>
                </a:solidFill>
                <a:latin typeface="Ebrima" panose="02000000000000000000" pitchFamily="2" charset="0"/>
                <a:ea typeface="Ebrima" panose="02000000000000000000" pitchFamily="2" charset="0"/>
                <a:cs typeface="Ebrima" panose="02000000000000000000" pitchFamily="2" charset="0"/>
              </a:rPr>
              <a:t>in de pop-up enquête geen ‘Ja’ of ‘Nee’ hebben ingevuld over deelname, ontbreken in de data en zijn dus </a:t>
            </a:r>
            <a:r>
              <a:rPr lang="nl-NL" sz="800" b="1" i="1" dirty="0" smtClean="0">
                <a:solidFill>
                  <a:schemeClr val="bg1"/>
                </a:solidFill>
                <a:latin typeface="Ebrima" panose="02000000000000000000" pitchFamily="2" charset="0"/>
                <a:ea typeface="Ebrima" panose="02000000000000000000" pitchFamily="2" charset="0"/>
                <a:cs typeface="Ebrima" panose="02000000000000000000" pitchFamily="2" charset="0"/>
              </a:rPr>
              <a:t>geen onderdeel </a:t>
            </a:r>
            <a:r>
              <a:rPr lang="nl-NL" sz="800" b="1" dirty="0" smtClean="0">
                <a:solidFill>
                  <a:schemeClr val="bg1"/>
                </a:solidFill>
                <a:latin typeface="Ebrima" panose="02000000000000000000" pitchFamily="2" charset="0"/>
                <a:ea typeface="Ebrima" panose="02000000000000000000" pitchFamily="2" charset="0"/>
                <a:cs typeface="Ebrima" panose="02000000000000000000" pitchFamily="2" charset="0"/>
              </a:rPr>
              <a:t>van deze evaluatie. De deelnemers aan de evaluatie zijn dus maar een klein percentage van de daadwerkelijke bezoekers (bezoekersaantallen zijn te vinden in het Google Analytics dashboard). </a:t>
            </a:r>
          </a:p>
        </p:txBody>
      </p:sp>
      <p:pic>
        <p:nvPicPr>
          <p:cNvPr id="9" name="Afbeelding 8"/>
          <p:cNvPicPr>
            <a:picLocks noChangeAspect="1"/>
          </p:cNvPicPr>
          <p:nvPr/>
        </p:nvPicPr>
        <p:blipFill>
          <a:blip r:embed="rId2"/>
          <a:stretch>
            <a:fillRect/>
          </a:stretch>
        </p:blipFill>
        <p:spPr>
          <a:xfrm>
            <a:off x="242987" y="1211380"/>
            <a:ext cx="4816335" cy="2747095"/>
          </a:xfrm>
          <a:prstGeom prst="rect">
            <a:avLst/>
          </a:prstGeom>
        </p:spPr>
      </p:pic>
      <p:sp>
        <p:nvSpPr>
          <p:cNvPr id="3" name="Afgeronde rechthoek 2"/>
          <p:cNvSpPr/>
          <p:nvPr/>
        </p:nvSpPr>
        <p:spPr>
          <a:xfrm>
            <a:off x="3673639" y="3027681"/>
            <a:ext cx="1566630" cy="100331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731520" y="4115338"/>
            <a:ext cx="7779572" cy="882164"/>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b="1" dirty="0">
                <a:solidFill>
                  <a:schemeClr val="tx1"/>
                </a:solidFill>
                <a:latin typeface="Ebrima" panose="02000000000000000000" pitchFamily="2" charset="0"/>
                <a:ea typeface="Ebrima" panose="02000000000000000000" pitchFamily="2" charset="0"/>
                <a:cs typeface="Ebrima" panose="02000000000000000000" pitchFamily="2" charset="0"/>
              </a:rPr>
              <a:t>Bezoekers van de sneakpreviews die in de pop-up enquête geen ‘Ja’ of ‘Nee’ hebben ingevuld over deelname, ontbreken in de data en zijn dus </a:t>
            </a:r>
            <a:r>
              <a:rPr lang="nl-NL" sz="1050" b="1" i="1" dirty="0">
                <a:solidFill>
                  <a:schemeClr val="tx1"/>
                </a:solidFill>
                <a:latin typeface="Ebrima" panose="02000000000000000000" pitchFamily="2" charset="0"/>
                <a:ea typeface="Ebrima" panose="02000000000000000000" pitchFamily="2" charset="0"/>
                <a:cs typeface="Ebrima" panose="02000000000000000000" pitchFamily="2" charset="0"/>
              </a:rPr>
              <a:t>geen onderdeel </a:t>
            </a:r>
            <a:r>
              <a:rPr lang="nl-NL" sz="1050" b="1" dirty="0">
                <a:solidFill>
                  <a:schemeClr val="tx1"/>
                </a:solidFill>
                <a:latin typeface="Ebrima" panose="02000000000000000000" pitchFamily="2" charset="0"/>
                <a:ea typeface="Ebrima" panose="02000000000000000000" pitchFamily="2" charset="0"/>
                <a:cs typeface="Ebrima" panose="02000000000000000000" pitchFamily="2" charset="0"/>
              </a:rPr>
              <a:t>van deze evaluatie. De deelnemers aan de evaluatie zijn dus maar een klein percentage van de daadwerkelijke bezoekers (bezoekersaantallen zijn te vinden in het Google Analytics dashboard). </a:t>
            </a:r>
          </a:p>
        </p:txBody>
      </p:sp>
      <p:pic>
        <p:nvPicPr>
          <p:cNvPr id="12" name="Afbeelding 11"/>
          <p:cNvPicPr>
            <a:picLocks noChangeAspect="1"/>
          </p:cNvPicPr>
          <p:nvPr/>
        </p:nvPicPr>
        <p:blipFill>
          <a:blip r:embed="rId3"/>
          <a:stretch>
            <a:fillRect/>
          </a:stretch>
        </p:blipFill>
        <p:spPr>
          <a:xfrm>
            <a:off x="496040" y="4383541"/>
            <a:ext cx="106387" cy="345758"/>
          </a:xfrm>
          <a:prstGeom prst="rect">
            <a:avLst/>
          </a:prstGeom>
        </p:spPr>
      </p:pic>
    </p:spTree>
    <p:extLst>
      <p:ext uri="{BB962C8B-B14F-4D97-AF65-F5344CB8AC3E}">
        <p14:creationId xmlns:p14="http://schemas.microsoft.com/office/powerpoint/2010/main" val="1489536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044321" y="119085"/>
            <a:ext cx="7440928" cy="857250"/>
          </a:xfrm>
        </p:spPr>
        <p:txBody>
          <a:bodyPr>
            <a:normAutofit fontScale="90000"/>
          </a:bodyPr>
          <a:lstStyle/>
          <a:p>
            <a:r>
              <a:rPr lang="nl-NL" sz="2400" dirty="0" smtClean="0">
                <a:solidFill>
                  <a:schemeClr val="bg1"/>
                </a:solidFill>
              </a:rPr>
              <a:t>2a. </a:t>
            </a:r>
            <a:r>
              <a:rPr lang="nl-NL" sz="2400" dirty="0" smtClean="0">
                <a:solidFill>
                  <a:schemeClr val="bg1"/>
                </a:solidFill>
              </a:rPr>
              <a:t>Pop-up </a:t>
            </a:r>
            <a:r>
              <a:rPr lang="nl-NL" sz="2400" dirty="0">
                <a:solidFill>
                  <a:schemeClr val="bg1"/>
                </a:solidFill>
              </a:rPr>
              <a:t>enquête sneakpreview </a:t>
            </a:r>
            <a:r>
              <a:rPr lang="nl-NL" sz="2400" dirty="0" smtClean="0">
                <a:solidFill>
                  <a:schemeClr val="bg1"/>
                </a:solidFill>
              </a:rPr>
              <a:t>van een studieweek</a:t>
            </a:r>
            <a:br>
              <a:rPr lang="nl-NL" sz="2400" dirty="0" smtClean="0">
                <a:solidFill>
                  <a:schemeClr val="bg1"/>
                </a:solidFill>
              </a:rPr>
            </a:br>
            <a:r>
              <a:rPr lang="nl-NL" sz="1600" dirty="0" smtClean="0">
                <a:solidFill>
                  <a:schemeClr val="bg1"/>
                </a:solidFill>
              </a:rPr>
              <a:t>Resultaten</a:t>
            </a:r>
            <a:endParaRPr lang="nl-NL" sz="1600" dirty="0">
              <a:solidFill>
                <a:schemeClr val="bg1"/>
              </a:solidFill>
            </a:endParaRPr>
          </a:p>
        </p:txBody>
      </p:sp>
      <p:sp>
        <p:nvSpPr>
          <p:cNvPr id="20" name="Rechthoek 19"/>
          <p:cNvSpPr/>
          <p:nvPr/>
        </p:nvSpPr>
        <p:spPr>
          <a:xfrm>
            <a:off x="103988" y="1097280"/>
            <a:ext cx="4907280" cy="3985661"/>
          </a:xfrm>
          <a:prstGeom prst="rect">
            <a:avLst/>
          </a:prstGeom>
          <a:solidFill>
            <a:srgbClr val="CDE3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Rechthoek 23"/>
          <p:cNvSpPr/>
          <p:nvPr/>
        </p:nvSpPr>
        <p:spPr>
          <a:xfrm>
            <a:off x="-112011" y="1012618"/>
            <a:ext cx="5147545" cy="4154984"/>
          </a:xfrm>
          <a:prstGeom prst="rect">
            <a:avLst/>
          </a:prstGeom>
        </p:spPr>
        <p:txBody>
          <a:bodyPr wrap="square">
            <a:spAutoFit/>
          </a:bodyPr>
          <a:lstStyle/>
          <a:p>
            <a:endParaRPr lang="nl-NL" sz="1200" b="1" dirty="0">
              <a:solidFill>
                <a:srgbClr val="663366"/>
              </a:solidFill>
              <a:cs typeface="Calibri" panose="020F0502020204030204" pitchFamily="34" charset="0"/>
            </a:endParaRPr>
          </a:p>
          <a:p>
            <a:pPr marL="439737" indent="-171450">
              <a:buFont typeface="Wingdings" panose="05000000000000000000" pitchFamily="2" charset="2"/>
              <a:buChar char="ü"/>
            </a:pPr>
            <a:r>
              <a:rPr lang="nl-NL" sz="1400" b="1" dirty="0" smtClean="0">
                <a:latin typeface="Ebrima" panose="02000000000000000000" pitchFamily="2" charset="0"/>
                <a:ea typeface="Ebrima" panose="02000000000000000000" pitchFamily="2" charset="0"/>
                <a:cs typeface="Ebrima" panose="02000000000000000000" pitchFamily="2" charset="0"/>
              </a:rPr>
              <a:t>  Er </a:t>
            </a:r>
            <a:r>
              <a:rPr lang="nl-NL" sz="1400" b="1" dirty="0">
                <a:latin typeface="Ebrima" panose="02000000000000000000" pitchFamily="2" charset="0"/>
                <a:ea typeface="Ebrima" panose="02000000000000000000" pitchFamily="2" charset="0"/>
                <a:cs typeface="Ebrima" panose="02000000000000000000" pitchFamily="2" charset="0"/>
              </a:rPr>
              <a:t>is </a:t>
            </a:r>
            <a:r>
              <a:rPr lang="nl-NL" sz="1400" b="1" dirty="0">
                <a:solidFill>
                  <a:srgbClr val="7030A0"/>
                </a:solidFill>
                <a:latin typeface="Ebrima" panose="02000000000000000000" pitchFamily="2" charset="0"/>
                <a:ea typeface="Ebrima" panose="02000000000000000000" pitchFamily="2" charset="0"/>
                <a:cs typeface="Ebrima" panose="02000000000000000000" pitchFamily="2" charset="0"/>
              </a:rPr>
              <a:t>behoefte</a:t>
            </a:r>
            <a:r>
              <a:rPr lang="nl-NL" sz="1400" b="1" dirty="0">
                <a:latin typeface="Ebrima" panose="02000000000000000000" pitchFamily="2" charset="0"/>
                <a:ea typeface="Ebrima" panose="02000000000000000000" pitchFamily="2" charset="0"/>
                <a:cs typeface="Ebrima" panose="02000000000000000000" pitchFamily="2" charset="0"/>
              </a:rPr>
              <a:t> aan inzicht in een </a:t>
            </a:r>
            <a:r>
              <a:rPr lang="nl-NL" sz="1400" b="1" dirty="0" smtClean="0">
                <a:latin typeface="Ebrima" panose="02000000000000000000" pitchFamily="2" charset="0"/>
                <a:ea typeface="Ebrima" panose="02000000000000000000" pitchFamily="2" charset="0"/>
                <a:cs typeface="Ebrima" panose="02000000000000000000" pitchFamily="2" charset="0"/>
              </a:rPr>
              <a:t>studieweek</a:t>
            </a: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 Meer </a:t>
            </a:r>
            <a:r>
              <a:rPr lang="nl-NL" sz="800" b="1" dirty="0">
                <a:latin typeface="Ebrima" panose="02000000000000000000" pitchFamily="2" charset="0"/>
                <a:ea typeface="Ebrima" panose="02000000000000000000" pitchFamily="2" charset="0"/>
                <a:cs typeface="Ebrima" panose="02000000000000000000" pitchFamily="2" charset="0"/>
              </a:rPr>
              <a:t>dan 1 op de 3 deelnemers </a:t>
            </a:r>
            <a:r>
              <a:rPr lang="nl-NL" sz="800" b="1" dirty="0" smtClean="0">
                <a:latin typeface="Ebrima" panose="02000000000000000000" pitchFamily="2" charset="0"/>
                <a:ea typeface="Ebrima" panose="02000000000000000000" pitchFamily="2" charset="0"/>
                <a:cs typeface="Ebrima" panose="02000000000000000000" pitchFamily="2" charset="0"/>
              </a:rPr>
              <a:t>was op de website van Fontys op zoek naar </a:t>
            </a:r>
            <a:r>
              <a:rPr lang="nl-NL" sz="800" b="1" dirty="0">
                <a:latin typeface="Ebrima" panose="02000000000000000000" pitchFamily="2" charset="0"/>
                <a:ea typeface="Ebrima" panose="02000000000000000000" pitchFamily="2" charset="0"/>
                <a:cs typeface="Ebrima" panose="02000000000000000000" pitchFamily="2" charset="0"/>
              </a:rPr>
              <a:t>een </a:t>
            </a:r>
            <a:r>
              <a:rPr lang="nl-NL" sz="800" b="1" dirty="0" smtClean="0">
                <a:latin typeface="Ebrima" panose="02000000000000000000" pitchFamily="2" charset="0"/>
                <a:ea typeface="Ebrima" panose="02000000000000000000" pitchFamily="2" charset="0"/>
                <a:cs typeface="Ebrima" panose="02000000000000000000" pitchFamily="2" charset="0"/>
              </a:rPr>
              <a:t>studieweek</a:t>
            </a:r>
            <a:endParaRPr lang="nl-NL" sz="600" dirty="0" smtClean="0">
              <a:latin typeface="Ebrima" panose="02000000000000000000" pitchFamily="2" charset="0"/>
              <a:ea typeface="Ebrima" panose="02000000000000000000" pitchFamily="2" charset="0"/>
              <a:cs typeface="Ebrima" panose="02000000000000000000" pitchFamily="2" charset="0"/>
            </a:endParaRPr>
          </a:p>
          <a:p>
            <a:pPr marL="268287"/>
            <a:endParaRPr lang="nl-NL" sz="800" dirty="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400" b="1" dirty="0" smtClean="0">
                <a:latin typeface="Ebrima" panose="02000000000000000000" pitchFamily="2" charset="0"/>
                <a:ea typeface="Ebrima" panose="02000000000000000000" pitchFamily="2" charset="0"/>
                <a:cs typeface="Ebrima" panose="02000000000000000000" pitchFamily="2" charset="0"/>
              </a:rPr>
              <a:t>De sneakpreviews geven vooral inzicht in de </a:t>
            </a:r>
            <a:r>
              <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rPr>
              <a:t>inhoud </a:t>
            </a:r>
            <a:r>
              <a:rPr lang="nl-NL" sz="900" b="1" dirty="0" smtClean="0">
                <a:solidFill>
                  <a:srgbClr val="7030A0"/>
                </a:solidFill>
                <a:latin typeface="Ebrima" panose="02000000000000000000" pitchFamily="2" charset="0"/>
                <a:ea typeface="Ebrima" panose="02000000000000000000" pitchFamily="2" charset="0"/>
                <a:cs typeface="Ebrima" panose="02000000000000000000" pitchFamily="2" charset="0"/>
              </a:rPr>
              <a:t>(56%) </a:t>
            </a:r>
            <a:r>
              <a:rPr lang="nl-NL" sz="1400" b="1" dirty="0" smtClean="0">
                <a:latin typeface="Ebrima" panose="02000000000000000000" pitchFamily="2" charset="0"/>
                <a:ea typeface="Ebrima" panose="02000000000000000000" pitchFamily="2" charset="0"/>
                <a:cs typeface="Ebrima" panose="02000000000000000000" pitchFamily="2" charset="0"/>
              </a:rPr>
              <a:t>en </a:t>
            </a:r>
            <a:r>
              <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rPr>
              <a:t>manier van werken </a:t>
            </a:r>
            <a:r>
              <a:rPr lang="nl-NL" sz="900" b="1" dirty="0" smtClean="0">
                <a:solidFill>
                  <a:srgbClr val="7030A0"/>
                </a:solidFill>
                <a:latin typeface="Ebrima" panose="02000000000000000000" pitchFamily="2" charset="0"/>
                <a:ea typeface="Ebrima" panose="02000000000000000000" pitchFamily="2" charset="0"/>
                <a:cs typeface="Ebrima" panose="02000000000000000000" pitchFamily="2" charset="0"/>
              </a:rPr>
              <a:t>(39%) </a:t>
            </a:r>
            <a:r>
              <a:rPr lang="nl-NL" sz="1400" b="1" dirty="0" smtClean="0">
                <a:latin typeface="Ebrima" panose="02000000000000000000" pitchFamily="2" charset="0"/>
                <a:ea typeface="Ebrima" panose="02000000000000000000" pitchFamily="2" charset="0"/>
                <a:cs typeface="Ebrima" panose="02000000000000000000" pitchFamily="2" charset="0"/>
              </a:rPr>
              <a:t>op de opleiding </a:t>
            </a: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De sfeer op de opleiding (27%), de mogelijke beroepen (20%), het niveau (20%), en hoe </a:t>
            </a:r>
            <a:br>
              <a:rPr lang="nl-NL" sz="800" b="1" dirty="0" smtClean="0">
                <a:latin typeface="Ebrima" panose="02000000000000000000" pitchFamily="2" charset="0"/>
                <a:ea typeface="Ebrima" panose="02000000000000000000" pitchFamily="2" charset="0"/>
                <a:cs typeface="Ebrima" panose="02000000000000000000" pitchFamily="2" charset="0"/>
              </a:rPr>
            </a:br>
            <a:r>
              <a:rPr lang="nl-NL" sz="800" b="1" dirty="0" smtClean="0">
                <a:latin typeface="Ebrima" panose="02000000000000000000" pitchFamily="2" charset="0"/>
                <a:ea typeface="Ebrima" panose="02000000000000000000" pitchFamily="2" charset="0"/>
                <a:cs typeface="Ebrima" panose="02000000000000000000" pitchFamily="2" charset="0"/>
              </a:rPr>
              <a:t>het is om te studeren op het hbo (19%) worden minder vaak door deelnemers genoemd</a:t>
            </a:r>
            <a:endParaRPr lang="nl-NL" sz="600" dirty="0" smtClean="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800" dirty="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400" b="1" dirty="0" smtClean="0">
                <a:latin typeface="Ebrima" panose="02000000000000000000" pitchFamily="2" charset="0"/>
                <a:ea typeface="Ebrima" panose="02000000000000000000" pitchFamily="2" charset="0"/>
                <a:cs typeface="Ebrima" panose="02000000000000000000" pitchFamily="2" charset="0"/>
              </a:rPr>
              <a:t>De </a:t>
            </a:r>
            <a:r>
              <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rPr>
              <a:t>opdrachten en casussen </a:t>
            </a:r>
            <a:r>
              <a:rPr lang="nl-NL" sz="1400" b="1" dirty="0" smtClean="0">
                <a:latin typeface="Ebrima" panose="02000000000000000000" pitchFamily="2" charset="0"/>
                <a:ea typeface="Ebrima" panose="02000000000000000000" pitchFamily="2" charset="0"/>
                <a:cs typeface="Ebrima" panose="02000000000000000000" pitchFamily="2" charset="0"/>
              </a:rPr>
              <a:t>zijn nuttig </a:t>
            </a: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Deze worden het meest genoemd (61%) om een goed beeld te krijgen van een opleiding</a:t>
            </a:r>
          </a:p>
          <a:p>
            <a:pPr marL="439737" indent="-171450">
              <a:buFont typeface="Wingdings" panose="05000000000000000000" pitchFamily="2" charset="2"/>
              <a:buChar char="ü"/>
            </a:pPr>
            <a:endParaRPr lang="nl-NL" sz="800" dirty="0" smtClean="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600" dirty="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400" b="1" dirty="0" smtClean="0">
                <a:latin typeface="Ebrima" panose="02000000000000000000" pitchFamily="2" charset="0"/>
                <a:ea typeface="Ebrima" panose="02000000000000000000" pitchFamily="2" charset="0"/>
                <a:cs typeface="Ebrima" panose="02000000000000000000" pitchFamily="2" charset="0"/>
              </a:rPr>
              <a:t>De sneakpreviews scoren gemiddeld een </a:t>
            </a:r>
            <a:r>
              <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rPr>
              <a:t>7.7 </a:t>
            </a:r>
            <a:endParaRPr lang="nl-NL" sz="1400" b="1" dirty="0">
              <a:solidFill>
                <a:srgbClr val="7030A0"/>
              </a:solidFill>
              <a:latin typeface="Ebrima" panose="02000000000000000000" pitchFamily="2" charset="0"/>
              <a:ea typeface="Ebrima" panose="02000000000000000000" pitchFamily="2" charset="0"/>
              <a:cs typeface="Ebrima" panose="02000000000000000000" pitchFamily="2" charset="0"/>
            </a:endParaRP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85% vond de sneakpreview en de onderdelen leuk; 87% vond ze nuttig voor de studiekeuze</a:t>
            </a:r>
            <a:endParaRPr lang="nl-NL" sz="800" b="1" dirty="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600" dirty="0" smtClean="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800" dirty="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400" b="1" dirty="0">
                <a:latin typeface="Ebrima" panose="02000000000000000000" pitchFamily="2" charset="0"/>
                <a:ea typeface="Ebrima" panose="02000000000000000000" pitchFamily="2" charset="0"/>
                <a:cs typeface="Ebrima" panose="02000000000000000000" pitchFamily="2" charset="0"/>
              </a:rPr>
              <a:t>De sneakpreviews bieden mogelijkheid tot </a:t>
            </a:r>
            <a:r>
              <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rPr>
              <a:t>reflectie</a:t>
            </a:r>
          </a:p>
          <a:p>
            <a:pPr marL="268287"/>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30</a:t>
            </a:r>
            <a:r>
              <a:rPr lang="nl-NL" sz="800" b="1" dirty="0" smtClean="0">
                <a:solidFill>
                  <a:schemeClr val="tx2"/>
                </a:solidFill>
                <a:latin typeface="Ebrima" panose="02000000000000000000" pitchFamily="2" charset="0"/>
                <a:ea typeface="Ebrima" panose="02000000000000000000" pitchFamily="2" charset="0"/>
                <a:cs typeface="Ebrima" panose="02000000000000000000" pitchFamily="2" charset="0"/>
              </a:rPr>
              <a:t>%</a:t>
            </a:r>
            <a:r>
              <a:rPr lang="nl-NL" sz="800" b="1" dirty="0" smtClean="0">
                <a:latin typeface="Ebrima" panose="02000000000000000000" pitchFamily="2" charset="0"/>
                <a:ea typeface="Ebrima" panose="02000000000000000000" pitchFamily="2" charset="0"/>
                <a:cs typeface="Ebrima" panose="02000000000000000000" pitchFamily="2" charset="0"/>
              </a:rPr>
              <a:t> is van mening veranderd over een opleiding na het bekijken van de sneakpreview. Dit </a:t>
            </a:r>
            <a:br>
              <a:rPr lang="nl-NL" sz="800" b="1" dirty="0" smtClean="0">
                <a:latin typeface="Ebrima" panose="02000000000000000000" pitchFamily="2" charset="0"/>
                <a:ea typeface="Ebrima" panose="02000000000000000000" pitchFamily="2" charset="0"/>
                <a:cs typeface="Ebrima" panose="02000000000000000000" pitchFamily="2" charset="0"/>
              </a:rPr>
            </a:br>
            <a:r>
              <a:rPr lang="nl-NL" sz="800" b="1" dirty="0" smtClean="0">
                <a:latin typeface="Ebrima" panose="02000000000000000000" pitchFamily="2" charset="0"/>
                <a:ea typeface="Ebrima" panose="02000000000000000000" pitchFamily="2" charset="0"/>
                <a:cs typeface="Ebrima" panose="02000000000000000000" pitchFamily="2" charset="0"/>
              </a:rPr>
              <a:t>werkt twee kanten op: ze denken dat een opleiding </a:t>
            </a:r>
            <a:r>
              <a:rPr lang="nl-NL" sz="800" b="1" i="1" dirty="0" smtClean="0">
                <a:latin typeface="Ebrima" panose="02000000000000000000" pitchFamily="2" charset="0"/>
                <a:ea typeface="Ebrima" panose="02000000000000000000" pitchFamily="2" charset="0"/>
                <a:cs typeface="Ebrima" panose="02000000000000000000" pitchFamily="2" charset="0"/>
              </a:rPr>
              <a:t>beter</a:t>
            </a:r>
            <a:r>
              <a:rPr lang="nl-NL" sz="800" b="1" dirty="0" smtClean="0">
                <a:latin typeface="Ebrima" panose="02000000000000000000" pitchFamily="2" charset="0"/>
                <a:ea typeface="Ebrima" panose="02000000000000000000" pitchFamily="2" charset="0"/>
                <a:cs typeface="Ebrima" panose="02000000000000000000" pitchFamily="2" charset="0"/>
              </a:rPr>
              <a:t>, of juist </a:t>
            </a:r>
            <a:r>
              <a:rPr lang="nl-NL" sz="800" b="1" i="1" dirty="0" smtClean="0">
                <a:latin typeface="Ebrima" panose="02000000000000000000" pitchFamily="2" charset="0"/>
                <a:ea typeface="Ebrima" panose="02000000000000000000" pitchFamily="2" charset="0"/>
                <a:cs typeface="Ebrima" panose="02000000000000000000" pitchFamily="2" charset="0"/>
              </a:rPr>
              <a:t>minder goed </a:t>
            </a:r>
            <a:r>
              <a:rPr lang="nl-NL" sz="800" b="1" dirty="0" smtClean="0">
                <a:latin typeface="Ebrima" panose="02000000000000000000" pitchFamily="2" charset="0"/>
                <a:ea typeface="Ebrima" panose="02000000000000000000" pitchFamily="2" charset="0"/>
                <a:cs typeface="Ebrima" panose="02000000000000000000" pitchFamily="2" charset="0"/>
              </a:rPr>
              <a:t>bij ze past</a:t>
            </a:r>
          </a:p>
          <a:p>
            <a:pPr marL="268287"/>
            <a:endParaRPr lang="nl-NL" sz="600" b="1" dirty="0" smtClean="0">
              <a:latin typeface="Ebrima" panose="02000000000000000000" pitchFamily="2" charset="0"/>
              <a:ea typeface="Ebrima" panose="02000000000000000000" pitchFamily="2" charset="0"/>
              <a:cs typeface="Ebrima" panose="02000000000000000000" pitchFamily="2" charset="0"/>
            </a:endParaRPr>
          </a:p>
          <a:p>
            <a:pPr marL="268287"/>
            <a:endParaRPr lang="nl-NL" sz="800" b="1" dirty="0" smtClean="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400" b="1" dirty="0" smtClean="0">
                <a:latin typeface="Ebrima" panose="02000000000000000000" pitchFamily="2" charset="0"/>
                <a:ea typeface="Ebrima" panose="02000000000000000000" pitchFamily="2" charset="0"/>
                <a:cs typeface="Ebrima" panose="02000000000000000000" pitchFamily="2" charset="0"/>
              </a:rPr>
              <a:t>De intentie om </a:t>
            </a:r>
            <a:r>
              <a:rPr lang="nl-NL" sz="1400" b="1" dirty="0" smtClean="0">
                <a:solidFill>
                  <a:srgbClr val="7030A0"/>
                </a:solidFill>
                <a:latin typeface="Ebrima" panose="02000000000000000000" pitchFamily="2" charset="0"/>
                <a:ea typeface="Ebrima" panose="02000000000000000000" pitchFamily="2" charset="0"/>
                <a:cs typeface="Ebrima" panose="02000000000000000000" pitchFamily="2" charset="0"/>
              </a:rPr>
              <a:t>‘live’ te oriënteren </a:t>
            </a:r>
            <a:r>
              <a:rPr lang="nl-NL" sz="1400" b="1" dirty="0" smtClean="0">
                <a:latin typeface="Ebrima" panose="02000000000000000000" pitchFamily="2" charset="0"/>
                <a:ea typeface="Ebrima" panose="02000000000000000000" pitchFamily="2" charset="0"/>
                <a:cs typeface="Ebrima" panose="02000000000000000000" pitchFamily="2" charset="0"/>
              </a:rPr>
              <a:t>is hoog</a:t>
            </a:r>
            <a:endParaRPr lang="nl-NL" sz="1400" b="1" dirty="0">
              <a:solidFill>
                <a:srgbClr val="7030A0"/>
              </a:solidFill>
              <a:latin typeface="Ebrima" panose="02000000000000000000" pitchFamily="2" charset="0"/>
              <a:ea typeface="Ebrima" panose="02000000000000000000" pitchFamily="2" charset="0"/>
              <a:cs typeface="Ebrima" panose="02000000000000000000" pitchFamily="2" charset="0"/>
            </a:endParaRP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Van de deelnemers die zich nog </a:t>
            </a:r>
            <a:r>
              <a:rPr lang="nl-NL" sz="800" b="1" u="sng" dirty="0" smtClean="0">
                <a:latin typeface="Ebrima" panose="02000000000000000000" pitchFamily="2" charset="0"/>
                <a:ea typeface="Ebrima" panose="02000000000000000000" pitchFamily="2" charset="0"/>
                <a:cs typeface="Ebrima" panose="02000000000000000000" pitchFamily="2" charset="0"/>
              </a:rPr>
              <a:t>niet</a:t>
            </a:r>
            <a:r>
              <a:rPr lang="nl-NL" sz="800" b="1" dirty="0" smtClean="0">
                <a:latin typeface="Ebrima" panose="02000000000000000000" pitchFamily="2" charset="0"/>
                <a:ea typeface="Ebrima" panose="02000000000000000000" pitchFamily="2" charset="0"/>
                <a:cs typeface="Ebrima" panose="02000000000000000000" pitchFamily="2" charset="0"/>
              </a:rPr>
              <a:t> heeft georiënteerd voor de opleiding op locatie, </a:t>
            </a:r>
            <a:br>
              <a:rPr lang="nl-NL" sz="800" b="1" dirty="0" smtClean="0">
                <a:latin typeface="Ebrima" panose="02000000000000000000" pitchFamily="2" charset="0"/>
                <a:ea typeface="Ebrima" panose="02000000000000000000" pitchFamily="2" charset="0"/>
                <a:cs typeface="Ebrima" panose="02000000000000000000" pitchFamily="2" charset="0"/>
              </a:rPr>
            </a:br>
            <a:r>
              <a:rPr lang="nl-NL" sz="800" b="1" dirty="0" smtClean="0">
                <a:latin typeface="Ebrima" panose="02000000000000000000" pitchFamily="2" charset="0"/>
                <a:ea typeface="Ebrima" panose="02000000000000000000" pitchFamily="2" charset="0"/>
                <a:cs typeface="Ebrima" panose="02000000000000000000" pitchFamily="2" charset="0"/>
              </a:rPr>
              <a:t>geeft 2 op de 3 aan dit van plan te zijn n.a.v. de sneakpreview van een studieweek</a:t>
            </a:r>
            <a:endParaRPr lang="nl-NL" sz="800" b="1" dirty="0">
              <a:latin typeface="Ebrima" panose="02000000000000000000" pitchFamily="2" charset="0"/>
              <a:ea typeface="Ebrima" panose="02000000000000000000" pitchFamily="2" charset="0"/>
              <a:cs typeface="Ebrima" panose="02000000000000000000" pitchFamily="2" charset="0"/>
            </a:endParaRPr>
          </a:p>
          <a:p>
            <a:pPr marL="268287"/>
            <a:endParaRPr lang="nl-NL" sz="800" b="1" dirty="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800" dirty="0">
              <a:latin typeface="Ebrima" panose="02000000000000000000" pitchFamily="2" charset="0"/>
              <a:ea typeface="Ebrima" panose="02000000000000000000" pitchFamily="2" charset="0"/>
              <a:cs typeface="Ebrima" panose="02000000000000000000" pitchFamily="2" charset="0"/>
            </a:endParaRPr>
          </a:p>
          <a:p>
            <a:pPr marL="268287"/>
            <a:endParaRPr lang="nl-NL" sz="800" i="1" dirty="0">
              <a:solidFill>
                <a:srgbClr val="000000"/>
              </a:solidFill>
              <a:latin typeface="Antique Olive" pitchFamily="34" charset="0"/>
              <a:cs typeface="Calibri Light" panose="020F0302020204030204" pitchFamily="34" charset="0"/>
            </a:endParaRPr>
          </a:p>
        </p:txBody>
      </p:sp>
      <p:sp>
        <p:nvSpPr>
          <p:cNvPr id="2" name="Tekstvak 1"/>
          <p:cNvSpPr txBox="1"/>
          <p:nvPr/>
        </p:nvSpPr>
        <p:spPr>
          <a:xfrm>
            <a:off x="5300171" y="4237672"/>
            <a:ext cx="3694923" cy="1000268"/>
          </a:xfrm>
          <a:prstGeom prst="rect">
            <a:avLst/>
          </a:prstGeom>
        </p:spPr>
        <p:txBody>
          <a:bodyPr wrap="square" rtlCol="0" anchor="ctr" anchorCtr="0">
            <a:normAutofit/>
          </a:bodyPr>
          <a:lstStyle/>
          <a:p>
            <a:r>
              <a:rPr lang="nl-NL" sz="800" b="1" dirty="0" smtClean="0">
                <a:latin typeface="Ebrima" panose="02000000000000000000" pitchFamily="2" charset="0"/>
                <a:ea typeface="Ebrima" panose="02000000000000000000" pitchFamily="2" charset="0"/>
                <a:cs typeface="Ebrima" panose="02000000000000000000" pitchFamily="2" charset="0"/>
              </a:rPr>
              <a:t>1</a:t>
            </a:r>
            <a:r>
              <a:rPr lang="nl-NL" sz="800" dirty="0" smtClean="0">
                <a:latin typeface="Ebrima" panose="02000000000000000000" pitchFamily="2" charset="0"/>
                <a:ea typeface="Ebrima" panose="02000000000000000000" pitchFamily="2" charset="0"/>
                <a:cs typeface="Ebrima" panose="02000000000000000000" pitchFamily="2" charset="0"/>
              </a:rPr>
              <a:t>   </a:t>
            </a:r>
            <a:r>
              <a:rPr lang="nl-NL" sz="800" b="1" dirty="0" smtClean="0">
                <a:latin typeface="Ebrima" panose="02000000000000000000" pitchFamily="2" charset="0"/>
                <a:ea typeface="Ebrima" panose="02000000000000000000" pitchFamily="2" charset="0"/>
                <a:cs typeface="Ebrima" panose="02000000000000000000" pitchFamily="2" charset="0"/>
              </a:rPr>
              <a:t>JA  </a:t>
            </a:r>
            <a:r>
              <a:rPr lang="nl-NL" sz="600" dirty="0" smtClean="0">
                <a:latin typeface="Ebrima" panose="02000000000000000000" pitchFamily="2" charset="0"/>
                <a:ea typeface="Ebrima" panose="02000000000000000000" pitchFamily="2" charset="0"/>
                <a:cs typeface="Ebrima" panose="02000000000000000000" pitchFamily="2" charset="0"/>
              </a:rPr>
              <a:t>ik ben van plan om me nog verder op locatie te oriënteren voor deze opleiding</a:t>
            </a:r>
          </a:p>
          <a:p>
            <a:r>
              <a:rPr lang="nl-NL" sz="800" b="1" dirty="0" smtClean="0">
                <a:latin typeface="Ebrima" panose="02000000000000000000" pitchFamily="2" charset="0"/>
                <a:ea typeface="Ebrima" panose="02000000000000000000" pitchFamily="2" charset="0"/>
                <a:cs typeface="Ebrima" panose="02000000000000000000" pitchFamily="2" charset="0"/>
              </a:rPr>
              <a:t>2</a:t>
            </a:r>
            <a:r>
              <a:rPr lang="nl-NL" sz="800" dirty="0" smtClean="0">
                <a:latin typeface="Ebrima" panose="02000000000000000000" pitchFamily="2" charset="0"/>
                <a:ea typeface="Ebrima" panose="02000000000000000000" pitchFamily="2" charset="0"/>
                <a:cs typeface="Ebrima" panose="02000000000000000000" pitchFamily="2" charset="0"/>
              </a:rPr>
              <a:t>   </a:t>
            </a:r>
            <a:r>
              <a:rPr lang="nl-NL" sz="800" b="1" dirty="0" smtClean="0">
                <a:latin typeface="Ebrima" panose="02000000000000000000" pitchFamily="2" charset="0"/>
                <a:ea typeface="Ebrima" panose="02000000000000000000" pitchFamily="2" charset="0"/>
                <a:cs typeface="Ebrima" panose="02000000000000000000" pitchFamily="2" charset="0"/>
              </a:rPr>
              <a:t>NEE</a:t>
            </a:r>
            <a:r>
              <a:rPr lang="nl-NL" sz="800" dirty="0" smtClean="0">
                <a:latin typeface="Ebrima" panose="02000000000000000000" pitchFamily="2" charset="0"/>
                <a:ea typeface="Ebrima" panose="02000000000000000000" pitchFamily="2" charset="0"/>
                <a:cs typeface="Ebrima" panose="02000000000000000000" pitchFamily="2" charset="0"/>
              </a:rPr>
              <a:t>  </a:t>
            </a:r>
            <a:r>
              <a:rPr lang="nl-NL" sz="600" dirty="0" smtClean="0">
                <a:latin typeface="Ebrima" panose="02000000000000000000" pitchFamily="2" charset="0"/>
                <a:ea typeface="Ebrima" panose="02000000000000000000" pitchFamily="2" charset="0"/>
                <a:cs typeface="Ebrima" panose="02000000000000000000" pitchFamily="2" charset="0"/>
              </a:rPr>
              <a:t>want ik had me al aangemeld of georiënteerd op locatie voor deze opleiding </a:t>
            </a:r>
          </a:p>
          <a:p>
            <a:r>
              <a:rPr lang="nl-NL" sz="800" b="1" dirty="0" smtClean="0">
                <a:latin typeface="Ebrima" panose="02000000000000000000" pitchFamily="2" charset="0"/>
                <a:ea typeface="Ebrima" panose="02000000000000000000" pitchFamily="2" charset="0"/>
                <a:cs typeface="Ebrima" panose="02000000000000000000" pitchFamily="2" charset="0"/>
              </a:rPr>
              <a:t>3</a:t>
            </a:r>
            <a:r>
              <a:rPr lang="nl-NL" sz="800" dirty="0" smtClean="0">
                <a:latin typeface="Ebrima" panose="02000000000000000000" pitchFamily="2" charset="0"/>
                <a:ea typeface="Ebrima" panose="02000000000000000000" pitchFamily="2" charset="0"/>
                <a:cs typeface="Ebrima" panose="02000000000000000000" pitchFamily="2" charset="0"/>
              </a:rPr>
              <a:t>   </a:t>
            </a:r>
            <a:r>
              <a:rPr lang="nl-NL" sz="800" b="1" dirty="0" smtClean="0">
                <a:latin typeface="Ebrima" panose="02000000000000000000" pitchFamily="2" charset="0"/>
                <a:ea typeface="Ebrima" panose="02000000000000000000" pitchFamily="2" charset="0"/>
                <a:cs typeface="Ebrima" panose="02000000000000000000" pitchFamily="2" charset="0"/>
              </a:rPr>
              <a:t>NEE</a:t>
            </a:r>
            <a:r>
              <a:rPr lang="nl-NL" sz="800" dirty="0" smtClean="0">
                <a:latin typeface="Ebrima" panose="02000000000000000000" pitchFamily="2" charset="0"/>
                <a:ea typeface="Ebrima" panose="02000000000000000000" pitchFamily="2" charset="0"/>
                <a:cs typeface="Ebrima" panose="02000000000000000000" pitchFamily="2" charset="0"/>
              </a:rPr>
              <a:t>  </a:t>
            </a:r>
            <a:r>
              <a:rPr lang="nl-NL" sz="600" dirty="0" smtClean="0">
                <a:latin typeface="Ebrima" panose="02000000000000000000" pitchFamily="2" charset="0"/>
                <a:ea typeface="Ebrima" panose="02000000000000000000" pitchFamily="2" charset="0"/>
                <a:cs typeface="Ebrima" panose="02000000000000000000" pitchFamily="2" charset="0"/>
              </a:rPr>
              <a:t>door deze sneakpreview heb ik voldoende informatie over deze opleiding</a:t>
            </a:r>
          </a:p>
          <a:p>
            <a:r>
              <a:rPr lang="nl-NL" sz="800" b="1" dirty="0" smtClean="0">
                <a:latin typeface="Ebrima" panose="02000000000000000000" pitchFamily="2" charset="0"/>
                <a:ea typeface="Ebrima" panose="02000000000000000000" pitchFamily="2" charset="0"/>
                <a:cs typeface="Ebrima" panose="02000000000000000000" pitchFamily="2" charset="0"/>
              </a:rPr>
              <a:t>4</a:t>
            </a:r>
            <a:r>
              <a:rPr lang="nl-NL" sz="800" dirty="0" smtClean="0">
                <a:latin typeface="Ebrima" panose="02000000000000000000" pitchFamily="2" charset="0"/>
                <a:ea typeface="Ebrima" panose="02000000000000000000" pitchFamily="2" charset="0"/>
                <a:cs typeface="Ebrima" panose="02000000000000000000" pitchFamily="2" charset="0"/>
              </a:rPr>
              <a:t>   </a:t>
            </a:r>
            <a:r>
              <a:rPr lang="nl-NL" sz="600" dirty="0" smtClean="0">
                <a:latin typeface="Ebrima" panose="02000000000000000000" pitchFamily="2" charset="0"/>
                <a:ea typeface="Ebrima" panose="02000000000000000000" pitchFamily="2" charset="0"/>
                <a:cs typeface="Ebrima" panose="02000000000000000000" pitchFamily="2" charset="0"/>
              </a:rPr>
              <a:t>Weet ik nog niet</a:t>
            </a:r>
          </a:p>
          <a:p>
            <a:r>
              <a:rPr lang="nl-NL" sz="800" b="1" dirty="0" smtClean="0">
                <a:latin typeface="Ebrima" panose="02000000000000000000" pitchFamily="2" charset="0"/>
                <a:ea typeface="Ebrima" panose="02000000000000000000" pitchFamily="2" charset="0"/>
                <a:cs typeface="Ebrima" panose="02000000000000000000" pitchFamily="2" charset="0"/>
              </a:rPr>
              <a:t>5</a:t>
            </a:r>
            <a:r>
              <a:rPr lang="nl-NL" sz="800" dirty="0" smtClean="0">
                <a:latin typeface="Ebrima" panose="02000000000000000000" pitchFamily="2" charset="0"/>
                <a:ea typeface="Ebrima" panose="02000000000000000000" pitchFamily="2" charset="0"/>
                <a:cs typeface="Ebrima" panose="02000000000000000000" pitchFamily="2" charset="0"/>
              </a:rPr>
              <a:t>   </a:t>
            </a:r>
            <a:r>
              <a:rPr lang="nl-NL" sz="600" dirty="0" smtClean="0">
                <a:latin typeface="Ebrima" panose="02000000000000000000" pitchFamily="2" charset="0"/>
                <a:ea typeface="Ebrima" panose="02000000000000000000" pitchFamily="2" charset="0"/>
                <a:cs typeface="Ebrima" panose="02000000000000000000" pitchFamily="2" charset="0"/>
              </a:rPr>
              <a:t>Anders</a:t>
            </a:r>
          </a:p>
          <a:p>
            <a:pPr algn="l"/>
            <a:endParaRPr lang="nl-NL" sz="800" dirty="0" smtClean="0"/>
          </a:p>
        </p:txBody>
      </p:sp>
      <p:sp>
        <p:nvSpPr>
          <p:cNvPr id="3" name="Tekstvak 2"/>
          <p:cNvSpPr txBox="1"/>
          <p:nvPr/>
        </p:nvSpPr>
        <p:spPr>
          <a:xfrm rot="16200000">
            <a:off x="4832792" y="4489416"/>
            <a:ext cx="819777" cy="182880"/>
          </a:xfrm>
          <a:prstGeom prst="rect">
            <a:avLst/>
          </a:prstGeom>
        </p:spPr>
        <p:txBody>
          <a:bodyPr wrap="square" rtlCol="0" anchor="ctr" anchorCtr="0">
            <a:noAutofit/>
          </a:bodyPr>
          <a:lstStyle/>
          <a:p>
            <a:pPr algn="l"/>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LEGENDA </a:t>
            </a:r>
          </a:p>
        </p:txBody>
      </p:sp>
      <p:graphicFrame>
        <p:nvGraphicFramePr>
          <p:cNvPr id="9" name="Grafiek 8"/>
          <p:cNvGraphicFramePr>
            <a:graphicFrameLocks/>
          </p:cNvGraphicFramePr>
          <p:nvPr>
            <p:extLst>
              <p:ext uri="{D42A27DB-BD31-4B8C-83A1-F6EECF244321}">
                <p14:modId xmlns:p14="http://schemas.microsoft.com/office/powerpoint/2010/main" val="389875059"/>
              </p:ext>
            </p:extLst>
          </p:nvPr>
        </p:nvGraphicFramePr>
        <p:xfrm>
          <a:off x="5276655" y="3005058"/>
          <a:ext cx="3660948" cy="1245422"/>
        </p:xfrm>
        <a:graphic>
          <a:graphicData uri="http://schemas.openxmlformats.org/drawingml/2006/chart">
            <c:chart xmlns:c="http://schemas.openxmlformats.org/drawingml/2006/chart" xmlns:r="http://schemas.openxmlformats.org/officeDocument/2006/relationships" r:id="rId2"/>
          </a:graphicData>
        </a:graphic>
      </p:graphicFrame>
      <p:pic>
        <p:nvPicPr>
          <p:cNvPr id="7" name="Afbeelding 6"/>
          <p:cNvPicPr>
            <a:picLocks noChangeAspect="1"/>
          </p:cNvPicPr>
          <p:nvPr/>
        </p:nvPicPr>
        <p:blipFill>
          <a:blip r:embed="rId3"/>
          <a:stretch>
            <a:fillRect/>
          </a:stretch>
        </p:blipFill>
        <p:spPr>
          <a:xfrm>
            <a:off x="5444848" y="1124181"/>
            <a:ext cx="3405568" cy="1786833"/>
          </a:xfrm>
          <a:prstGeom prst="rect">
            <a:avLst/>
          </a:prstGeom>
        </p:spPr>
      </p:pic>
      <p:pic>
        <p:nvPicPr>
          <p:cNvPr id="5" name="Afbeelding 4"/>
          <p:cNvPicPr>
            <a:picLocks noChangeAspect="1"/>
          </p:cNvPicPr>
          <p:nvPr/>
        </p:nvPicPr>
        <p:blipFill>
          <a:blip r:embed="rId4"/>
          <a:stretch>
            <a:fillRect/>
          </a:stretch>
        </p:blipFill>
        <p:spPr>
          <a:xfrm>
            <a:off x="5420582" y="2664724"/>
            <a:ext cx="228696" cy="394136"/>
          </a:xfrm>
          <a:prstGeom prst="rect">
            <a:avLst/>
          </a:prstGeom>
        </p:spPr>
      </p:pic>
    </p:spTree>
    <p:extLst>
      <p:ext uri="{BB962C8B-B14F-4D97-AF65-F5344CB8AC3E}">
        <p14:creationId xmlns:p14="http://schemas.microsoft.com/office/powerpoint/2010/main" val="14739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122979" y="230059"/>
            <a:ext cx="7611446" cy="857250"/>
          </a:xfrm>
        </p:spPr>
        <p:txBody>
          <a:bodyPr>
            <a:noAutofit/>
          </a:bodyPr>
          <a:lstStyle/>
          <a:p>
            <a:r>
              <a:rPr lang="nl-NL" sz="2000" dirty="0" smtClean="0">
                <a:solidFill>
                  <a:schemeClr val="bg1"/>
                </a:solidFill>
              </a:rPr>
              <a:t>2b. </a:t>
            </a:r>
            <a:r>
              <a:rPr lang="nl-NL" sz="2000" dirty="0" smtClean="0">
                <a:solidFill>
                  <a:schemeClr val="bg1"/>
                </a:solidFill>
              </a:rPr>
              <a:t>Oriëntatieopdracht voor LOB in het voortgezet onderwijs</a:t>
            </a:r>
            <a:br>
              <a:rPr lang="nl-NL" sz="2000" dirty="0" smtClean="0">
                <a:solidFill>
                  <a:schemeClr val="bg1"/>
                </a:solidFill>
              </a:rPr>
            </a:br>
            <a:endParaRPr lang="nl-NL" sz="1400" dirty="0">
              <a:solidFill>
                <a:schemeClr val="bg1"/>
              </a:solidFill>
            </a:endParaRPr>
          </a:p>
        </p:txBody>
      </p:sp>
      <p:grpSp>
        <p:nvGrpSpPr>
          <p:cNvPr id="6" name="Groep 5"/>
          <p:cNvGrpSpPr/>
          <p:nvPr/>
        </p:nvGrpSpPr>
        <p:grpSpPr>
          <a:xfrm>
            <a:off x="252527" y="1220350"/>
            <a:ext cx="8364159" cy="3762735"/>
            <a:chOff x="252527" y="1220350"/>
            <a:chExt cx="8364159" cy="3762735"/>
          </a:xfrm>
        </p:grpSpPr>
        <p:pic>
          <p:nvPicPr>
            <p:cNvPr id="2" name="Afbeelding 1"/>
            <p:cNvPicPr>
              <a:picLocks noChangeAspect="1"/>
            </p:cNvPicPr>
            <p:nvPr/>
          </p:nvPicPr>
          <p:blipFill>
            <a:blip r:embed="rId2"/>
            <a:stretch>
              <a:fillRect/>
            </a:stretch>
          </p:blipFill>
          <p:spPr>
            <a:xfrm>
              <a:off x="252527" y="1220350"/>
              <a:ext cx="2471212" cy="1556356"/>
            </a:xfrm>
            <a:prstGeom prst="rect">
              <a:avLst/>
            </a:prstGeom>
          </p:spPr>
        </p:pic>
        <p:pic>
          <p:nvPicPr>
            <p:cNvPr id="3" name="Afbeelding 2"/>
            <p:cNvPicPr>
              <a:picLocks noChangeAspect="1"/>
            </p:cNvPicPr>
            <p:nvPr/>
          </p:nvPicPr>
          <p:blipFill>
            <a:blip r:embed="rId3"/>
            <a:stretch>
              <a:fillRect/>
            </a:stretch>
          </p:blipFill>
          <p:spPr>
            <a:xfrm>
              <a:off x="252527" y="2776706"/>
              <a:ext cx="2509803" cy="2206379"/>
            </a:xfrm>
            <a:prstGeom prst="rect">
              <a:avLst/>
            </a:prstGeom>
          </p:spPr>
        </p:pic>
        <p:pic>
          <p:nvPicPr>
            <p:cNvPr id="8" name="Afbeelding 7"/>
            <p:cNvPicPr>
              <a:picLocks noChangeAspect="1"/>
            </p:cNvPicPr>
            <p:nvPr/>
          </p:nvPicPr>
          <p:blipFill>
            <a:blip r:embed="rId4"/>
            <a:stretch>
              <a:fillRect/>
            </a:stretch>
          </p:blipFill>
          <p:spPr>
            <a:xfrm>
              <a:off x="3000749" y="1220350"/>
              <a:ext cx="2799684" cy="3729842"/>
            </a:xfrm>
            <a:prstGeom prst="rect">
              <a:avLst/>
            </a:prstGeom>
          </p:spPr>
        </p:pic>
        <p:sp>
          <p:nvSpPr>
            <p:cNvPr id="11" name="Afgeronde rechthoek 10"/>
            <p:cNvSpPr/>
            <p:nvPr/>
          </p:nvSpPr>
          <p:spPr>
            <a:xfrm>
              <a:off x="2860071" y="4451428"/>
              <a:ext cx="3075709" cy="454004"/>
            </a:xfrm>
            <a:prstGeom prst="round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a:blip r:embed="rId5"/>
            <a:stretch>
              <a:fillRect/>
            </a:stretch>
          </p:blipFill>
          <p:spPr>
            <a:xfrm>
              <a:off x="5800433" y="1220350"/>
              <a:ext cx="2816253" cy="2808275"/>
            </a:xfrm>
            <a:prstGeom prst="rect">
              <a:avLst/>
            </a:prstGeom>
          </p:spPr>
        </p:pic>
      </p:grpSp>
      <p:sp>
        <p:nvSpPr>
          <p:cNvPr id="7" name="Tekstvak 6"/>
          <p:cNvSpPr txBox="1"/>
          <p:nvPr/>
        </p:nvSpPr>
        <p:spPr>
          <a:xfrm>
            <a:off x="6353175" y="4306955"/>
            <a:ext cx="2263511" cy="354080"/>
          </a:xfrm>
          <a:prstGeom prst="rect">
            <a:avLst/>
          </a:prstGeom>
        </p:spPr>
        <p:txBody>
          <a:bodyPr wrap="square" rtlCol="0" anchor="ctr" anchorCtr="0">
            <a:normAutofit/>
          </a:bodyPr>
          <a:lstStyle/>
          <a:p>
            <a:pPr algn="l"/>
            <a:r>
              <a:rPr lang="nl-NL" sz="1100" b="1" dirty="0" smtClean="0">
                <a:latin typeface="Ebrima" panose="02000000000000000000" pitchFamily="2" charset="0"/>
                <a:ea typeface="Ebrima" panose="02000000000000000000" pitchFamily="2" charset="0"/>
                <a:cs typeface="Ebrima" panose="02000000000000000000" pitchFamily="2" charset="0"/>
                <a:hlinkClick r:id="rId6"/>
              </a:rPr>
              <a:t>Oriëntatieopdracht in PDF</a:t>
            </a:r>
            <a:endParaRPr lang="nl-NL" sz="1100" b="1" dirty="0" smtClean="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943660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044321" y="119085"/>
            <a:ext cx="7652004" cy="857250"/>
          </a:xfrm>
        </p:spPr>
        <p:txBody>
          <a:bodyPr>
            <a:normAutofit fontScale="90000"/>
          </a:bodyPr>
          <a:lstStyle/>
          <a:p>
            <a:r>
              <a:rPr lang="nl-NL" sz="2200" dirty="0" smtClean="0">
                <a:solidFill>
                  <a:schemeClr val="bg1"/>
                </a:solidFill>
              </a:rPr>
              <a:t>2b. </a:t>
            </a:r>
            <a:r>
              <a:rPr lang="nl-NL" sz="2200" dirty="0" smtClean="0">
                <a:solidFill>
                  <a:schemeClr val="bg1"/>
                </a:solidFill>
              </a:rPr>
              <a:t>Oriëntatieopdracht voor LOB in het voortgezet onderwijs</a:t>
            </a:r>
            <a:r>
              <a:rPr lang="nl-NL" sz="2400" dirty="0" smtClean="0">
                <a:solidFill>
                  <a:schemeClr val="bg1"/>
                </a:solidFill>
              </a:rPr>
              <a:t/>
            </a:r>
            <a:br>
              <a:rPr lang="nl-NL" sz="2400" dirty="0" smtClean="0">
                <a:solidFill>
                  <a:schemeClr val="bg1"/>
                </a:solidFill>
              </a:rPr>
            </a:br>
            <a:r>
              <a:rPr lang="nl-NL" sz="1600" dirty="0" smtClean="0">
                <a:solidFill>
                  <a:schemeClr val="bg1"/>
                </a:solidFill>
              </a:rPr>
              <a:t>Resultaten enquête</a:t>
            </a:r>
            <a:endParaRPr lang="nl-NL" sz="1600" dirty="0">
              <a:solidFill>
                <a:schemeClr val="bg1"/>
              </a:solidFill>
            </a:endParaRPr>
          </a:p>
        </p:txBody>
      </p:sp>
      <p:sp>
        <p:nvSpPr>
          <p:cNvPr id="20" name="Rechthoek 19"/>
          <p:cNvSpPr/>
          <p:nvPr/>
        </p:nvSpPr>
        <p:spPr>
          <a:xfrm>
            <a:off x="3915722" y="1147064"/>
            <a:ext cx="5091332" cy="3887798"/>
          </a:xfrm>
          <a:prstGeom prst="rect">
            <a:avLst/>
          </a:prstGeom>
          <a:solidFill>
            <a:srgbClr val="CDE3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Rechthoek 23"/>
          <p:cNvSpPr/>
          <p:nvPr/>
        </p:nvSpPr>
        <p:spPr>
          <a:xfrm>
            <a:off x="3823696" y="1210331"/>
            <a:ext cx="5275384" cy="3724096"/>
          </a:xfrm>
          <a:prstGeom prst="rect">
            <a:avLst/>
          </a:prstGeom>
        </p:spPr>
        <p:txBody>
          <a:bodyPr wrap="square">
            <a:spAutoFit/>
          </a:bodyPr>
          <a:lstStyle/>
          <a:p>
            <a:endParaRPr lang="nl-NL" sz="1200" b="1" dirty="0">
              <a:solidFill>
                <a:srgbClr val="663366"/>
              </a:solidFill>
              <a:cs typeface="Calibri" panose="020F0502020204030204" pitchFamily="34" charset="0"/>
            </a:endParaRPr>
          </a:p>
          <a:p>
            <a:pPr marL="268287"/>
            <a:endParaRPr lang="nl-NL" sz="800" dirty="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350" b="1" dirty="0" smtClean="0">
                <a:latin typeface="Ebrima" panose="02000000000000000000" pitchFamily="2" charset="0"/>
                <a:ea typeface="Ebrima" panose="02000000000000000000" pitchFamily="2" charset="0"/>
                <a:cs typeface="Ebrima" panose="02000000000000000000" pitchFamily="2" charset="0"/>
              </a:rPr>
              <a:t>Wat leerlingen willen ontdekken op de sneakpreviews  is afhankelijk van de </a:t>
            </a:r>
            <a:r>
              <a:rPr lang="nl-NL" sz="1350" b="1" dirty="0" smtClean="0">
                <a:solidFill>
                  <a:srgbClr val="7030A0"/>
                </a:solidFill>
                <a:latin typeface="Ebrima" panose="02000000000000000000" pitchFamily="2" charset="0"/>
                <a:ea typeface="Ebrima" panose="02000000000000000000" pitchFamily="2" charset="0"/>
                <a:cs typeface="Ebrima" panose="02000000000000000000" pitchFamily="2" charset="0"/>
              </a:rPr>
              <a:t>studiekeuzefase</a:t>
            </a: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Over alle fases heen wordt de behoefte om meer te leren over de </a:t>
            </a:r>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inhoud</a:t>
            </a:r>
            <a:r>
              <a:rPr lang="nl-NL" sz="800" b="1" dirty="0">
                <a:latin typeface="Ebrima" panose="02000000000000000000" pitchFamily="2" charset="0"/>
                <a:ea typeface="Ebrima" panose="02000000000000000000" pitchFamily="2" charset="0"/>
                <a:cs typeface="Ebrima" panose="02000000000000000000" pitchFamily="2" charset="0"/>
              </a:rPr>
              <a:t>, </a:t>
            </a:r>
            <a:r>
              <a:rPr lang="nl-NL" sz="800" b="1" dirty="0" smtClean="0">
                <a:latin typeface="Ebrima" panose="02000000000000000000" pitchFamily="2" charset="0"/>
                <a:ea typeface="Ebrima" panose="02000000000000000000" pitchFamily="2" charset="0"/>
                <a:cs typeface="Ebrima" panose="02000000000000000000" pitchFamily="2" charset="0"/>
              </a:rPr>
              <a:t>de </a:t>
            </a:r>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sfeer</a:t>
            </a:r>
            <a:r>
              <a:rPr lang="nl-NL" sz="800" b="1" dirty="0" smtClean="0">
                <a:latin typeface="Ebrima" panose="02000000000000000000" pitchFamily="2" charset="0"/>
                <a:ea typeface="Ebrima" panose="02000000000000000000" pitchFamily="2" charset="0"/>
                <a:cs typeface="Ebrima" panose="02000000000000000000" pitchFamily="2" charset="0"/>
              </a:rPr>
              <a:t>, en de </a:t>
            </a:r>
            <a:r>
              <a:rPr lang="nl-NL" sz="800" b="1" dirty="0">
                <a:solidFill>
                  <a:srgbClr val="7030A0"/>
                </a:solidFill>
                <a:latin typeface="Ebrima" panose="02000000000000000000" pitchFamily="2" charset="0"/>
                <a:ea typeface="Ebrima" panose="02000000000000000000" pitchFamily="2" charset="0"/>
                <a:cs typeface="Ebrima" panose="02000000000000000000" pitchFamily="2" charset="0"/>
              </a:rPr>
              <a:t>manier </a:t>
            </a:r>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  van </a:t>
            </a:r>
            <a:r>
              <a:rPr lang="nl-NL" sz="800" b="1" dirty="0">
                <a:solidFill>
                  <a:srgbClr val="7030A0"/>
                </a:solidFill>
                <a:latin typeface="Ebrima" panose="02000000000000000000" pitchFamily="2" charset="0"/>
                <a:ea typeface="Ebrima" panose="02000000000000000000" pitchFamily="2" charset="0"/>
                <a:cs typeface="Ebrima" panose="02000000000000000000" pitchFamily="2" charset="0"/>
              </a:rPr>
              <a:t>werken </a:t>
            </a:r>
            <a:r>
              <a:rPr lang="nl-NL" sz="800" b="1" dirty="0" smtClean="0">
                <a:latin typeface="Ebrima" panose="02000000000000000000" pitchFamily="2" charset="0"/>
                <a:ea typeface="Ebrima" panose="02000000000000000000" pitchFamily="2" charset="0"/>
                <a:cs typeface="Ebrima" panose="02000000000000000000" pitchFamily="2" charset="0"/>
              </a:rPr>
              <a:t>op </a:t>
            </a:r>
            <a:r>
              <a:rPr lang="nl-NL" sz="800" b="1" dirty="0">
                <a:latin typeface="Ebrima" panose="02000000000000000000" pitchFamily="2" charset="0"/>
                <a:ea typeface="Ebrima" panose="02000000000000000000" pitchFamily="2" charset="0"/>
                <a:cs typeface="Ebrima" panose="02000000000000000000" pitchFamily="2" charset="0"/>
              </a:rPr>
              <a:t>de </a:t>
            </a:r>
            <a:r>
              <a:rPr lang="nl-NL" sz="800" b="1" dirty="0" smtClean="0">
                <a:latin typeface="Ebrima" panose="02000000000000000000" pitchFamily="2" charset="0"/>
                <a:ea typeface="Ebrima" panose="02000000000000000000" pitchFamily="2" charset="0"/>
                <a:cs typeface="Ebrima" panose="02000000000000000000" pitchFamily="2" charset="0"/>
              </a:rPr>
              <a:t>opleiding het meest genoemd. </a:t>
            </a:r>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Zie voor de behoefte per fase de volgende slide.</a:t>
            </a:r>
            <a:endParaRPr lang="nl-NL" sz="800" b="1" dirty="0">
              <a:solidFill>
                <a:srgbClr val="7030A0"/>
              </a:solidFill>
              <a:latin typeface="Ebrima" panose="02000000000000000000" pitchFamily="2" charset="0"/>
              <a:ea typeface="Ebrima" panose="02000000000000000000" pitchFamily="2" charset="0"/>
              <a:cs typeface="Ebrima" panose="02000000000000000000" pitchFamily="2" charset="0"/>
            </a:endParaRPr>
          </a:p>
          <a:p>
            <a:pPr marL="268287"/>
            <a:endParaRPr lang="nl-NL" sz="1200" b="1" dirty="0" smtClean="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350" b="1" dirty="0" smtClean="0">
                <a:latin typeface="Ebrima" panose="02000000000000000000" pitchFamily="2" charset="0"/>
                <a:ea typeface="Ebrima" panose="02000000000000000000" pitchFamily="2" charset="0"/>
                <a:cs typeface="Ebrima" panose="02000000000000000000" pitchFamily="2" charset="0"/>
              </a:rPr>
              <a:t>Deze behoeften sluiten grotendeels aan bij de inhoud van de sneakpreviews</a:t>
            </a: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Leerlingen geven aan het meeste te hebben geleerd over de </a:t>
            </a:r>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inhoud (57%)</a:t>
            </a:r>
            <a:r>
              <a:rPr lang="nl-NL" sz="800" b="1" dirty="0" smtClean="0">
                <a:latin typeface="Ebrima" panose="02000000000000000000" pitchFamily="2" charset="0"/>
                <a:ea typeface="Ebrima" panose="02000000000000000000" pitchFamily="2" charset="0"/>
                <a:cs typeface="Ebrima" panose="02000000000000000000" pitchFamily="2" charset="0"/>
              </a:rPr>
              <a:t>, de </a:t>
            </a:r>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sfeer (40%), </a:t>
            </a:r>
            <a:r>
              <a:rPr lang="nl-NL" sz="800" b="1" dirty="0" smtClean="0">
                <a:latin typeface="Ebrima" panose="02000000000000000000" pitchFamily="2" charset="0"/>
                <a:ea typeface="Ebrima" panose="02000000000000000000" pitchFamily="2" charset="0"/>
                <a:cs typeface="Ebrima" panose="02000000000000000000" pitchFamily="2" charset="0"/>
              </a:rPr>
              <a:t>en </a:t>
            </a:r>
            <a:br>
              <a:rPr lang="nl-NL" sz="800" b="1" dirty="0" smtClean="0">
                <a:latin typeface="Ebrima" panose="02000000000000000000" pitchFamily="2" charset="0"/>
                <a:ea typeface="Ebrima" panose="02000000000000000000" pitchFamily="2" charset="0"/>
                <a:cs typeface="Ebrima" panose="02000000000000000000" pitchFamily="2" charset="0"/>
              </a:rPr>
            </a:br>
            <a:r>
              <a:rPr lang="nl-NL" sz="800" b="1" dirty="0" smtClean="0">
                <a:latin typeface="Ebrima" panose="02000000000000000000" pitchFamily="2" charset="0"/>
                <a:ea typeface="Ebrima" panose="02000000000000000000" pitchFamily="2" charset="0"/>
                <a:cs typeface="Ebrima" panose="02000000000000000000" pitchFamily="2" charset="0"/>
              </a:rPr>
              <a:t>de </a:t>
            </a:r>
            <a:r>
              <a:rPr lang="nl-NL" sz="800" b="1" dirty="0">
                <a:solidFill>
                  <a:srgbClr val="7030A0"/>
                </a:solidFill>
                <a:latin typeface="Ebrima" panose="02000000000000000000" pitchFamily="2" charset="0"/>
                <a:ea typeface="Ebrima" panose="02000000000000000000" pitchFamily="2" charset="0"/>
                <a:cs typeface="Ebrima" panose="02000000000000000000" pitchFamily="2" charset="0"/>
              </a:rPr>
              <a:t>manier van werken </a:t>
            </a:r>
            <a:r>
              <a:rPr lang="nl-NL" sz="800" b="1" dirty="0" smtClean="0">
                <a:solidFill>
                  <a:srgbClr val="7030A0"/>
                </a:solidFill>
                <a:latin typeface="Ebrima" panose="02000000000000000000" pitchFamily="2" charset="0"/>
                <a:ea typeface="Ebrima" panose="02000000000000000000" pitchFamily="2" charset="0"/>
                <a:cs typeface="Ebrima" panose="02000000000000000000" pitchFamily="2" charset="0"/>
              </a:rPr>
              <a:t>(32%) </a:t>
            </a:r>
            <a:r>
              <a:rPr lang="nl-NL" sz="800" b="1" dirty="0">
                <a:solidFill>
                  <a:schemeClr val="tx2"/>
                </a:solidFill>
                <a:latin typeface="Ebrima" panose="02000000000000000000" pitchFamily="2" charset="0"/>
                <a:ea typeface="Ebrima" panose="02000000000000000000" pitchFamily="2" charset="0"/>
                <a:cs typeface="Ebrima" panose="02000000000000000000" pitchFamily="2" charset="0"/>
              </a:rPr>
              <a:t>op de </a:t>
            </a:r>
            <a:r>
              <a:rPr lang="nl-NL" sz="800" b="1" dirty="0" smtClean="0">
                <a:solidFill>
                  <a:schemeClr val="tx2"/>
                </a:solidFill>
                <a:latin typeface="Ebrima" panose="02000000000000000000" pitchFamily="2" charset="0"/>
                <a:ea typeface="Ebrima" panose="02000000000000000000" pitchFamily="2" charset="0"/>
                <a:cs typeface="Ebrima" panose="02000000000000000000" pitchFamily="2" charset="0"/>
              </a:rPr>
              <a:t>opleiding</a:t>
            </a:r>
            <a:endParaRPr lang="nl-NL" sz="800" b="1" dirty="0">
              <a:solidFill>
                <a:schemeClr val="tx2"/>
              </a:solidFill>
              <a:latin typeface="Ebrima" panose="02000000000000000000" pitchFamily="2" charset="0"/>
              <a:ea typeface="Ebrima" panose="02000000000000000000" pitchFamily="2" charset="0"/>
              <a:cs typeface="Ebrima" panose="02000000000000000000" pitchFamily="2" charset="0"/>
            </a:endParaRPr>
          </a:p>
          <a:p>
            <a:pPr marL="268287"/>
            <a:endParaRPr lang="nl-NL" sz="1200" b="1" dirty="0">
              <a:solidFill>
                <a:schemeClr val="tx2"/>
              </a:solidFill>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350" b="1" dirty="0" smtClean="0">
                <a:latin typeface="Ebrima" panose="02000000000000000000" pitchFamily="2" charset="0"/>
                <a:ea typeface="Ebrima" panose="02000000000000000000" pitchFamily="2" charset="0"/>
                <a:cs typeface="Ebrima" panose="02000000000000000000" pitchFamily="2" charset="0"/>
              </a:rPr>
              <a:t>Er </a:t>
            </a:r>
            <a:r>
              <a:rPr lang="nl-NL" sz="1350" b="1" dirty="0" smtClean="0">
                <a:solidFill>
                  <a:srgbClr val="7030A0"/>
                </a:solidFill>
                <a:latin typeface="Ebrima" panose="02000000000000000000" pitchFamily="2" charset="0"/>
                <a:ea typeface="Ebrima" panose="02000000000000000000" pitchFamily="2" charset="0"/>
                <a:cs typeface="Ebrima" panose="02000000000000000000" pitchFamily="2" charset="0"/>
              </a:rPr>
              <a:t>lijkt</a:t>
            </a:r>
            <a:r>
              <a:rPr lang="nl-NL" sz="1350" b="1" dirty="0" smtClean="0">
                <a:latin typeface="Ebrima" panose="02000000000000000000" pitchFamily="2" charset="0"/>
                <a:ea typeface="Ebrima" panose="02000000000000000000" pitchFamily="2" charset="0"/>
                <a:cs typeface="Ebrima" panose="02000000000000000000" pitchFamily="2" charset="0"/>
              </a:rPr>
              <a:t> </a:t>
            </a:r>
            <a:r>
              <a:rPr lang="nl-NL" sz="1350" b="1" dirty="0" smtClean="0">
                <a:solidFill>
                  <a:srgbClr val="7030A0"/>
                </a:solidFill>
                <a:latin typeface="Ebrima" panose="02000000000000000000" pitchFamily="2" charset="0"/>
                <a:ea typeface="Ebrima" panose="02000000000000000000" pitchFamily="2" charset="0"/>
                <a:cs typeface="Ebrima" panose="02000000000000000000" pitchFamily="2" charset="0"/>
              </a:rPr>
              <a:t>geen verband </a:t>
            </a:r>
            <a:r>
              <a:rPr lang="nl-NL" sz="1350" b="1" dirty="0" smtClean="0">
                <a:latin typeface="Ebrima" panose="02000000000000000000" pitchFamily="2" charset="0"/>
                <a:ea typeface="Ebrima" panose="02000000000000000000" pitchFamily="2" charset="0"/>
                <a:cs typeface="Ebrima" panose="02000000000000000000" pitchFamily="2" charset="0"/>
              </a:rPr>
              <a:t>tussen het doen van bepaalde onderdelen en de studiekeuzefase, maar voldoende data ontbreekt</a:t>
            </a:r>
            <a:endParaRPr lang="nl-NL" sz="1350" b="1" dirty="0">
              <a:solidFill>
                <a:srgbClr val="7030A0"/>
              </a:solidFill>
              <a:latin typeface="Ebrima" panose="02000000000000000000" pitchFamily="2" charset="0"/>
              <a:ea typeface="Ebrima" panose="02000000000000000000" pitchFamily="2" charset="0"/>
              <a:cs typeface="Ebrima" panose="02000000000000000000" pitchFamily="2" charset="0"/>
            </a:endParaRPr>
          </a:p>
          <a:p>
            <a:pPr marL="268287"/>
            <a:endParaRPr lang="nl-NL" sz="1200" b="1" dirty="0" smtClean="0">
              <a:latin typeface="Ebrima" panose="02000000000000000000" pitchFamily="2" charset="0"/>
              <a:ea typeface="Ebrima" panose="02000000000000000000" pitchFamily="2" charset="0"/>
              <a:cs typeface="Ebrima" panose="02000000000000000000" pitchFamily="2" charset="0"/>
            </a:endParaRPr>
          </a:p>
          <a:p>
            <a:pPr marL="554037" indent="-285750">
              <a:buFont typeface="Wingdings" panose="05000000000000000000" pitchFamily="2" charset="2"/>
              <a:buChar char="ü"/>
            </a:pPr>
            <a:r>
              <a:rPr lang="nl-NL" sz="1350" b="1" dirty="0">
                <a:latin typeface="Ebrima" panose="02000000000000000000" pitchFamily="2" charset="0"/>
                <a:ea typeface="Ebrima" panose="02000000000000000000" pitchFamily="2" charset="0"/>
                <a:cs typeface="Ebrima" panose="02000000000000000000" pitchFamily="2" charset="0"/>
              </a:rPr>
              <a:t>D</a:t>
            </a:r>
            <a:r>
              <a:rPr lang="nl-NL" sz="1350" b="1" dirty="0" smtClean="0">
                <a:latin typeface="Ebrima" panose="02000000000000000000" pitchFamily="2" charset="0"/>
                <a:ea typeface="Ebrima" panose="02000000000000000000" pitchFamily="2" charset="0"/>
                <a:cs typeface="Ebrima" panose="02000000000000000000" pitchFamily="2" charset="0"/>
              </a:rPr>
              <a:t>e intentie om </a:t>
            </a:r>
            <a:r>
              <a:rPr lang="nl-NL" sz="1350" b="1" dirty="0" smtClean="0">
                <a:solidFill>
                  <a:srgbClr val="7030A0"/>
                </a:solidFill>
                <a:latin typeface="Ebrima" panose="02000000000000000000" pitchFamily="2" charset="0"/>
                <a:ea typeface="Ebrima" panose="02000000000000000000" pitchFamily="2" charset="0"/>
                <a:cs typeface="Ebrima" panose="02000000000000000000" pitchFamily="2" charset="0"/>
              </a:rPr>
              <a:t>‘live’ te oriënteren </a:t>
            </a:r>
            <a:r>
              <a:rPr lang="nl-NL" sz="1350" b="1" dirty="0" smtClean="0">
                <a:latin typeface="Ebrima" panose="02000000000000000000" pitchFamily="2" charset="0"/>
                <a:ea typeface="Ebrima" panose="02000000000000000000" pitchFamily="2" charset="0"/>
                <a:cs typeface="Ebrima" panose="02000000000000000000" pitchFamily="2" charset="0"/>
              </a:rPr>
              <a:t>is hoog</a:t>
            </a:r>
            <a:endParaRPr lang="nl-NL" sz="1350" b="1" dirty="0">
              <a:solidFill>
                <a:srgbClr val="7030A0"/>
              </a:solidFill>
              <a:latin typeface="Ebrima" panose="02000000000000000000" pitchFamily="2" charset="0"/>
              <a:ea typeface="Ebrima" panose="02000000000000000000" pitchFamily="2" charset="0"/>
              <a:cs typeface="Ebrima" panose="02000000000000000000" pitchFamily="2" charset="0"/>
            </a:endParaRP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Van de deelnemers die zich nog </a:t>
            </a:r>
            <a:r>
              <a:rPr lang="nl-NL" sz="800" b="1" u="sng" dirty="0" smtClean="0">
                <a:latin typeface="Ebrima" panose="02000000000000000000" pitchFamily="2" charset="0"/>
                <a:ea typeface="Ebrima" panose="02000000000000000000" pitchFamily="2" charset="0"/>
                <a:cs typeface="Ebrima" panose="02000000000000000000" pitchFamily="2" charset="0"/>
              </a:rPr>
              <a:t>niet</a:t>
            </a:r>
            <a:r>
              <a:rPr lang="nl-NL" sz="800" b="1" dirty="0" smtClean="0">
                <a:latin typeface="Ebrima" panose="02000000000000000000" pitchFamily="2" charset="0"/>
                <a:ea typeface="Ebrima" panose="02000000000000000000" pitchFamily="2" charset="0"/>
                <a:cs typeface="Ebrima" panose="02000000000000000000" pitchFamily="2" charset="0"/>
              </a:rPr>
              <a:t> heeft georiënteerd voor de opleiding op locatie, geeft ook      bij deze doelgroep 2 op de 3 aan dit van plan te zijn n.a.v. de sneakpreview studieweek</a:t>
            </a:r>
          </a:p>
          <a:p>
            <a:pPr marL="268287"/>
            <a:r>
              <a:rPr lang="nl-NL" sz="800" b="1" dirty="0" smtClean="0">
                <a:latin typeface="Ebrima" panose="02000000000000000000" pitchFamily="2" charset="0"/>
                <a:ea typeface="Ebrima" panose="02000000000000000000" pitchFamily="2" charset="0"/>
                <a:cs typeface="Ebrima" panose="02000000000000000000" pitchFamily="2" charset="0"/>
              </a:rPr>
              <a:t> </a:t>
            </a:r>
            <a:endParaRPr lang="nl-NL" sz="800" b="1" dirty="0">
              <a:latin typeface="Ebrima" panose="02000000000000000000" pitchFamily="2" charset="0"/>
              <a:ea typeface="Ebrima" panose="02000000000000000000" pitchFamily="2" charset="0"/>
              <a:cs typeface="Ebrima" panose="02000000000000000000" pitchFamily="2" charset="0"/>
            </a:endParaRPr>
          </a:p>
          <a:p>
            <a:pPr marL="439737" indent="-171450">
              <a:buFont typeface="Wingdings" panose="05000000000000000000" pitchFamily="2" charset="2"/>
              <a:buChar char="ü"/>
            </a:pPr>
            <a:endParaRPr lang="nl-NL" sz="800" dirty="0">
              <a:latin typeface="Ebrima" panose="02000000000000000000" pitchFamily="2" charset="0"/>
              <a:ea typeface="Ebrima" panose="02000000000000000000" pitchFamily="2" charset="0"/>
              <a:cs typeface="Ebrima" panose="02000000000000000000" pitchFamily="2" charset="0"/>
            </a:endParaRPr>
          </a:p>
          <a:p>
            <a:pPr marL="268287"/>
            <a:endParaRPr lang="nl-NL" sz="800" i="1" dirty="0">
              <a:solidFill>
                <a:srgbClr val="000000"/>
              </a:solidFill>
              <a:latin typeface="Antique Olive" pitchFamily="34" charset="0"/>
              <a:cs typeface="Calibri Light" panose="020F0302020204030204" pitchFamily="34" charset="0"/>
            </a:endParaRPr>
          </a:p>
        </p:txBody>
      </p:sp>
      <p:graphicFrame>
        <p:nvGraphicFramePr>
          <p:cNvPr id="6" name="Grafiek 5"/>
          <p:cNvGraphicFramePr>
            <a:graphicFrameLocks/>
          </p:cNvGraphicFramePr>
          <p:nvPr>
            <p:extLst>
              <p:ext uri="{D42A27DB-BD31-4B8C-83A1-F6EECF244321}">
                <p14:modId xmlns:p14="http://schemas.microsoft.com/office/powerpoint/2010/main" val="931736565"/>
              </p:ext>
            </p:extLst>
          </p:nvPr>
        </p:nvGraphicFramePr>
        <p:xfrm>
          <a:off x="138928" y="1244459"/>
          <a:ext cx="3581400" cy="4587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02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chorCtr="0">
        <a:normAutofit/>
      </a:bodyPr>
      <a:lstStyle>
        <a:defPPr algn="l">
          <a:defRPr dirty="0" smtClean="0"/>
        </a:defPPr>
      </a:lstStyle>
    </a:tx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4B9014B762A642932990316E5E74A8" ma:contentTypeVersion="14" ma:contentTypeDescription="Een nieuw document maken." ma:contentTypeScope="" ma:versionID="72c25d2715ff3df34d9ffa33b6ec010a">
  <xsd:schema xmlns:xsd="http://www.w3.org/2001/XMLSchema" xmlns:xs="http://www.w3.org/2001/XMLSchema" xmlns:p="http://schemas.microsoft.com/office/2006/metadata/properties" xmlns:ns3="a2d28288-610e-46db-b1fd-09241fa3085a" xmlns:ns4="63e84714-4d9f-4094-a96a-9e4dd1f7ed1f" targetNamespace="http://schemas.microsoft.com/office/2006/metadata/properties" ma:root="true" ma:fieldsID="1c039b5405e3f788cf07844d8faac9e5" ns3:_="" ns4:_="">
    <xsd:import namespace="a2d28288-610e-46db-b1fd-09241fa3085a"/>
    <xsd:import namespace="63e84714-4d9f-4094-a96a-9e4dd1f7ed1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28288-610e-46db-b1fd-09241fa30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e84714-4d9f-4094-a96a-9e4dd1f7ed1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6AE87-ABFD-49AC-BF48-36A41AA2364B}">
  <ds:schemaRefs>
    <ds:schemaRef ds:uri="a2d28288-610e-46db-b1fd-09241fa3085a"/>
    <ds:schemaRef ds:uri="http://purl.org/dc/dcmitype/"/>
    <ds:schemaRef ds:uri="63e84714-4d9f-4094-a96a-9e4dd1f7ed1f"/>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5F4E912-3879-4D95-AA51-57A9289C5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28288-610e-46db-b1fd-09241fa3085a"/>
    <ds:schemaRef ds:uri="63e84714-4d9f-4094-a96a-9e4dd1f7e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C6D579-B400-438E-BD59-AFBAD5FB6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Algemene_presentatie_Fontys_NL</Template>
  <TotalTime>0</TotalTime>
  <Words>2462</Words>
  <Application>Microsoft Office PowerPoint</Application>
  <PresentationFormat>Diavoorstelling (16:9)</PresentationFormat>
  <Paragraphs>259</Paragraphs>
  <Slides>16</Slides>
  <Notes>0</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16</vt:i4>
      </vt:variant>
    </vt:vector>
  </HeadingPairs>
  <TitlesOfParts>
    <vt:vector size="28" baseType="lpstr">
      <vt:lpstr>Antique Olive</vt:lpstr>
      <vt:lpstr>Arial</vt:lpstr>
      <vt:lpstr>Bahnschrift</vt:lpstr>
      <vt:lpstr>Bahnschrift Light SemiCondensed</vt:lpstr>
      <vt:lpstr>Calibri</vt:lpstr>
      <vt:lpstr>Calibri Light</vt:lpstr>
      <vt:lpstr>Ebrima</vt:lpstr>
      <vt:lpstr>Franklin Gothic Demi Cond</vt:lpstr>
      <vt:lpstr>Roboto-Bold</vt:lpstr>
      <vt:lpstr>Roboto-Light</vt:lpstr>
      <vt:lpstr>Wingdings</vt:lpstr>
      <vt:lpstr>Fontys-basis-Diamodel</vt:lpstr>
      <vt:lpstr>Online proefstuderen  BEWUSTER KIEZEN Met een sneakpreview van een studieweek</vt:lpstr>
      <vt:lpstr>Waarom een sneakpreview van een studieweek?  </vt:lpstr>
      <vt:lpstr>Wat is er onderzocht? Onderzoeksvragen en -methodiek</vt:lpstr>
      <vt:lpstr>PowerPoint-presentatie</vt:lpstr>
      <vt:lpstr>PowerPoint-presentatie</vt:lpstr>
      <vt:lpstr>2a. Pop-up enquête sneakpreview van een studieweek</vt:lpstr>
      <vt:lpstr>2a. Pop-up enquête sneakpreview van een studieweek Resultaten</vt:lpstr>
      <vt:lpstr>2b. Oriëntatieopdracht voor LOB in het voortgezet onderwijs </vt:lpstr>
      <vt:lpstr>2b. Oriëntatieopdracht voor LOB in het voortgezet onderwijs Resultaten enquête</vt:lpstr>
      <vt:lpstr>2b. Oriëntatieopdracht voor LOB in het voortgezet onderwijs Behoeften per studiekeuzefase</vt:lpstr>
      <vt:lpstr>2. Pop-up enquête sneakpreview studieweek kalenders Kwalitatieve input van studiekiezers</vt:lpstr>
      <vt:lpstr>PowerPoint-presentatie</vt:lpstr>
      <vt:lpstr>PowerPoint-presentatie</vt:lpstr>
      <vt:lpstr>PowerPoint-presentatie</vt:lpstr>
      <vt:lpstr>PowerPoint-presentatie</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TITELBLAD VAN DE POWERPOINT</dc:title>
  <dc:creator>Eijndhoven,Lous L.M. van</dc:creator>
  <cp:lastModifiedBy>Oosterwijk,Linda L.D.</cp:lastModifiedBy>
  <cp:revision>238</cp:revision>
  <cp:lastPrinted>2014-08-19T14:33:34Z</cp:lastPrinted>
  <dcterms:created xsi:type="dcterms:W3CDTF">2022-01-10T09:38:59Z</dcterms:created>
  <dcterms:modified xsi:type="dcterms:W3CDTF">2022-04-18T12:09:26Z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0x010100DF4B9014B762A642932990316E5E74A8</vt:lpwstr>
  </property>
</Properties>
</file>