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1" r:id="rId4"/>
  </p:sldMasterIdLst>
  <p:notesMasterIdLst>
    <p:notesMasterId r:id="rId17"/>
  </p:notesMasterIdLst>
  <p:handoutMasterIdLst>
    <p:handoutMasterId r:id="rId18"/>
  </p:handoutMasterIdLst>
  <p:sldIdLst>
    <p:sldId id="317" r:id="rId5"/>
    <p:sldId id="291" r:id="rId6"/>
    <p:sldId id="301" r:id="rId7"/>
    <p:sldId id="297" r:id="rId8"/>
    <p:sldId id="306" r:id="rId9"/>
    <p:sldId id="309" r:id="rId10"/>
    <p:sldId id="310" r:id="rId11"/>
    <p:sldId id="313" r:id="rId12"/>
    <p:sldId id="315" r:id="rId13"/>
    <p:sldId id="316" r:id="rId14"/>
    <p:sldId id="308" r:id="rId15"/>
    <p:sldId id="318" r:id="rId16"/>
  </p:sldIdLst>
  <p:sldSz cx="9144000" cy="5143500" type="screen16x9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80BFA01C-CD74-7845-B021-672224978863}">
          <p14:sldIdLst>
            <p14:sldId id="317"/>
            <p14:sldId id="291"/>
            <p14:sldId id="301"/>
            <p14:sldId id="297"/>
            <p14:sldId id="306"/>
            <p14:sldId id="309"/>
            <p14:sldId id="310"/>
            <p14:sldId id="313"/>
            <p14:sldId id="315"/>
            <p14:sldId id="316"/>
            <p14:sldId id="308"/>
            <p14:sldId id="3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60" autoAdjust="0"/>
    <p:restoredTop sz="94343" autoAdjust="0"/>
  </p:normalViewPr>
  <p:slideViewPr>
    <p:cSldViewPr snapToGrid="0" snapToObjects="1">
      <p:cViewPr varScale="1">
        <p:scale>
          <a:sx n="89" d="100"/>
          <a:sy n="89" d="100"/>
        </p:scale>
        <p:origin x="1008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7BCD2-C61B-49F7-B911-9D9F9FA32A98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2CC38151-8D67-4B34-B55E-C817EBB334C2}">
      <dgm:prSet phldrT="[Teks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nl-NL" dirty="0" err="1" smtClean="0">
              <a:solidFill>
                <a:schemeClr val="tx1"/>
              </a:solidFill>
            </a:rPr>
            <a:t>Shadower</a:t>
          </a:r>
          <a:endParaRPr lang="nl-NL" dirty="0">
            <a:solidFill>
              <a:schemeClr val="tx1"/>
            </a:solidFill>
          </a:endParaRPr>
        </a:p>
      </dgm:t>
    </dgm:pt>
    <dgm:pt modelId="{50EAC19E-0D07-4A14-95B4-9FF06182E43F}" type="parTrans" cxnId="{C9D97389-9368-45AA-A974-8C91D1AE58F5}">
      <dgm:prSet/>
      <dgm:spPr/>
      <dgm:t>
        <a:bodyPr/>
        <a:lstStyle/>
        <a:p>
          <a:endParaRPr lang="nl-NL"/>
        </a:p>
      </dgm:t>
    </dgm:pt>
    <dgm:pt modelId="{3D2D1E20-951C-407F-B4D1-8D7FB87A15C3}" type="sibTrans" cxnId="{C9D97389-9368-45AA-A974-8C91D1AE58F5}">
      <dgm:prSet/>
      <dgm:spPr/>
      <dgm:t>
        <a:bodyPr/>
        <a:lstStyle/>
        <a:p>
          <a:endParaRPr lang="nl-NL"/>
        </a:p>
      </dgm:t>
    </dgm:pt>
    <dgm:pt modelId="{38CAD40C-6B53-49E5-A2A2-868D4319E8DA}">
      <dgm:prSet phldrT="[Tekst]"/>
      <dgm:spPr>
        <a:solidFill>
          <a:srgbClr val="92D050"/>
        </a:solidFill>
      </dgm:spPr>
      <dgm:t>
        <a:bodyPr/>
        <a:lstStyle/>
        <a:p>
          <a:r>
            <a:rPr lang="nl-NL" dirty="0" smtClean="0">
              <a:solidFill>
                <a:schemeClr val="tx1"/>
              </a:solidFill>
            </a:rPr>
            <a:t>Context</a:t>
          </a:r>
          <a:endParaRPr lang="nl-NL" dirty="0">
            <a:solidFill>
              <a:schemeClr val="tx1"/>
            </a:solidFill>
          </a:endParaRPr>
        </a:p>
      </dgm:t>
    </dgm:pt>
    <dgm:pt modelId="{1448FCFA-0C05-4DF5-8D80-D0B170034F7B}" type="parTrans" cxnId="{A0BD03E2-7421-4DAD-9F22-2E0C1F83425F}">
      <dgm:prSet/>
      <dgm:spPr/>
      <dgm:t>
        <a:bodyPr/>
        <a:lstStyle/>
        <a:p>
          <a:endParaRPr lang="nl-NL"/>
        </a:p>
      </dgm:t>
    </dgm:pt>
    <dgm:pt modelId="{E1A27713-E534-4728-92A9-2E6D93BCE9AE}" type="sibTrans" cxnId="{A0BD03E2-7421-4DAD-9F22-2E0C1F83425F}">
      <dgm:prSet/>
      <dgm:spPr/>
      <dgm:t>
        <a:bodyPr/>
        <a:lstStyle/>
        <a:p>
          <a:endParaRPr lang="nl-NL"/>
        </a:p>
      </dgm:t>
    </dgm:pt>
    <dgm:pt modelId="{5BA66C09-7642-4913-B899-12EF0F37EC27}">
      <dgm:prSet phldrT="[Tekst]"/>
      <dgm:spPr>
        <a:solidFill>
          <a:srgbClr val="FFFF00"/>
        </a:solidFill>
      </dgm:spPr>
      <dgm:t>
        <a:bodyPr/>
        <a:lstStyle/>
        <a:p>
          <a:r>
            <a:rPr lang="nl-NL" dirty="0" err="1" smtClean="0">
              <a:solidFill>
                <a:schemeClr val="tx1"/>
              </a:solidFill>
            </a:rPr>
            <a:t>Shadowee</a:t>
          </a:r>
          <a:endParaRPr lang="nl-NL" dirty="0">
            <a:solidFill>
              <a:schemeClr val="tx1"/>
            </a:solidFill>
          </a:endParaRPr>
        </a:p>
      </dgm:t>
    </dgm:pt>
    <dgm:pt modelId="{01C06F3A-34A6-48EB-BC5D-C6C7AE508E5D}" type="parTrans" cxnId="{C8B11D37-3E08-402A-816D-1F538AD62749}">
      <dgm:prSet/>
      <dgm:spPr/>
      <dgm:t>
        <a:bodyPr/>
        <a:lstStyle/>
        <a:p>
          <a:endParaRPr lang="nl-NL"/>
        </a:p>
      </dgm:t>
    </dgm:pt>
    <dgm:pt modelId="{C118BA93-012D-4378-94A0-AC82BACDEF4B}" type="sibTrans" cxnId="{C8B11D37-3E08-402A-816D-1F538AD62749}">
      <dgm:prSet/>
      <dgm:spPr/>
      <dgm:t>
        <a:bodyPr/>
        <a:lstStyle/>
        <a:p>
          <a:endParaRPr lang="nl-NL"/>
        </a:p>
      </dgm:t>
    </dgm:pt>
    <dgm:pt modelId="{65A2694B-29CC-47EC-87CB-660BF4407FEB}" type="pres">
      <dgm:prSet presAssocID="{1957BCD2-C61B-49F7-B911-9D9F9FA32A98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CC6F29F-4199-4D53-9A03-A31F7F48E1F8}" type="pres">
      <dgm:prSet presAssocID="{1957BCD2-C61B-49F7-B911-9D9F9FA32A98}" presName="comp1" presStyleCnt="0"/>
      <dgm:spPr/>
    </dgm:pt>
    <dgm:pt modelId="{87C879E0-7EC5-4BD2-B6E4-DB82F1BD006C}" type="pres">
      <dgm:prSet presAssocID="{1957BCD2-C61B-49F7-B911-9D9F9FA32A98}" presName="circle1" presStyleLbl="node1" presStyleIdx="0" presStyleCnt="3"/>
      <dgm:spPr/>
      <dgm:t>
        <a:bodyPr/>
        <a:lstStyle/>
        <a:p>
          <a:endParaRPr lang="nl-NL"/>
        </a:p>
      </dgm:t>
    </dgm:pt>
    <dgm:pt modelId="{C4836C11-D039-49A6-9210-B150C7DC7A91}" type="pres">
      <dgm:prSet presAssocID="{1957BCD2-C61B-49F7-B911-9D9F9FA32A98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DE5DF24-D179-4543-B2AC-989798A40CE3}" type="pres">
      <dgm:prSet presAssocID="{1957BCD2-C61B-49F7-B911-9D9F9FA32A98}" presName="comp2" presStyleCnt="0"/>
      <dgm:spPr/>
    </dgm:pt>
    <dgm:pt modelId="{429007EF-4CD7-4007-B08B-2992A953DD81}" type="pres">
      <dgm:prSet presAssocID="{1957BCD2-C61B-49F7-B911-9D9F9FA32A98}" presName="circle2" presStyleLbl="node1" presStyleIdx="1" presStyleCnt="3"/>
      <dgm:spPr/>
      <dgm:t>
        <a:bodyPr/>
        <a:lstStyle/>
        <a:p>
          <a:endParaRPr lang="nl-NL"/>
        </a:p>
      </dgm:t>
    </dgm:pt>
    <dgm:pt modelId="{3E0279D9-0655-4174-A2F0-883B546523DA}" type="pres">
      <dgm:prSet presAssocID="{1957BCD2-C61B-49F7-B911-9D9F9FA32A98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0DE79B9-2CC5-40E4-922F-733999D4999E}" type="pres">
      <dgm:prSet presAssocID="{1957BCD2-C61B-49F7-B911-9D9F9FA32A98}" presName="comp3" presStyleCnt="0"/>
      <dgm:spPr/>
    </dgm:pt>
    <dgm:pt modelId="{DF792939-44B7-4277-8823-66F3532BFCAB}" type="pres">
      <dgm:prSet presAssocID="{1957BCD2-C61B-49F7-B911-9D9F9FA32A98}" presName="circle3" presStyleLbl="node1" presStyleIdx="2" presStyleCnt="3"/>
      <dgm:spPr/>
      <dgm:t>
        <a:bodyPr/>
        <a:lstStyle/>
        <a:p>
          <a:endParaRPr lang="nl-NL"/>
        </a:p>
      </dgm:t>
    </dgm:pt>
    <dgm:pt modelId="{82D1A4E6-7582-4751-9F9F-0B906A412306}" type="pres">
      <dgm:prSet presAssocID="{1957BCD2-C61B-49F7-B911-9D9F9FA32A98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8B11D37-3E08-402A-816D-1F538AD62749}" srcId="{1957BCD2-C61B-49F7-B911-9D9F9FA32A98}" destId="{5BA66C09-7642-4913-B899-12EF0F37EC27}" srcOrd="2" destOrd="0" parTransId="{01C06F3A-34A6-48EB-BC5D-C6C7AE508E5D}" sibTransId="{C118BA93-012D-4378-94A0-AC82BACDEF4B}"/>
    <dgm:cxn modelId="{6E1A5F1D-3E28-49FB-912B-1B8FF9A91118}" type="presOf" srcId="{2CC38151-8D67-4B34-B55E-C817EBB334C2}" destId="{87C879E0-7EC5-4BD2-B6E4-DB82F1BD006C}" srcOrd="0" destOrd="0" presId="urn:microsoft.com/office/officeart/2005/8/layout/venn2"/>
    <dgm:cxn modelId="{74631B7E-FDAC-43C5-A923-725B4BCACD38}" type="presOf" srcId="{5BA66C09-7642-4913-B899-12EF0F37EC27}" destId="{82D1A4E6-7582-4751-9F9F-0B906A412306}" srcOrd="1" destOrd="0" presId="urn:microsoft.com/office/officeart/2005/8/layout/venn2"/>
    <dgm:cxn modelId="{30B8F31C-E1DA-4CD2-A9FA-87272391796D}" type="presOf" srcId="{38CAD40C-6B53-49E5-A2A2-868D4319E8DA}" destId="{3E0279D9-0655-4174-A2F0-883B546523DA}" srcOrd="1" destOrd="0" presId="urn:microsoft.com/office/officeart/2005/8/layout/venn2"/>
    <dgm:cxn modelId="{E6E28063-8535-433F-B110-1491C180F67F}" type="presOf" srcId="{38CAD40C-6B53-49E5-A2A2-868D4319E8DA}" destId="{429007EF-4CD7-4007-B08B-2992A953DD81}" srcOrd="0" destOrd="0" presId="urn:microsoft.com/office/officeart/2005/8/layout/venn2"/>
    <dgm:cxn modelId="{C9D97389-9368-45AA-A974-8C91D1AE58F5}" srcId="{1957BCD2-C61B-49F7-B911-9D9F9FA32A98}" destId="{2CC38151-8D67-4B34-B55E-C817EBB334C2}" srcOrd="0" destOrd="0" parTransId="{50EAC19E-0D07-4A14-95B4-9FF06182E43F}" sibTransId="{3D2D1E20-951C-407F-B4D1-8D7FB87A15C3}"/>
    <dgm:cxn modelId="{33BD230A-8C7E-4BE9-A211-6F74B739352B}" type="presOf" srcId="{2CC38151-8D67-4B34-B55E-C817EBB334C2}" destId="{C4836C11-D039-49A6-9210-B150C7DC7A91}" srcOrd="1" destOrd="0" presId="urn:microsoft.com/office/officeart/2005/8/layout/venn2"/>
    <dgm:cxn modelId="{BB75C3F5-5D39-4070-AED5-50ACE3993921}" type="presOf" srcId="{1957BCD2-C61B-49F7-B911-9D9F9FA32A98}" destId="{65A2694B-29CC-47EC-87CB-660BF4407FEB}" srcOrd="0" destOrd="0" presId="urn:microsoft.com/office/officeart/2005/8/layout/venn2"/>
    <dgm:cxn modelId="{A0BD03E2-7421-4DAD-9F22-2E0C1F83425F}" srcId="{1957BCD2-C61B-49F7-B911-9D9F9FA32A98}" destId="{38CAD40C-6B53-49E5-A2A2-868D4319E8DA}" srcOrd="1" destOrd="0" parTransId="{1448FCFA-0C05-4DF5-8D80-D0B170034F7B}" sibTransId="{E1A27713-E534-4728-92A9-2E6D93BCE9AE}"/>
    <dgm:cxn modelId="{DEA023AC-B917-4397-AF81-1D116978DFCB}" type="presOf" srcId="{5BA66C09-7642-4913-B899-12EF0F37EC27}" destId="{DF792939-44B7-4277-8823-66F3532BFCAB}" srcOrd="0" destOrd="0" presId="urn:microsoft.com/office/officeart/2005/8/layout/venn2"/>
    <dgm:cxn modelId="{9A056A70-3DFE-46F1-85C1-F571D380713A}" type="presParOf" srcId="{65A2694B-29CC-47EC-87CB-660BF4407FEB}" destId="{2CC6F29F-4199-4D53-9A03-A31F7F48E1F8}" srcOrd="0" destOrd="0" presId="urn:microsoft.com/office/officeart/2005/8/layout/venn2"/>
    <dgm:cxn modelId="{05360AEB-4BF6-4AC5-82C9-F5BF1D10CD05}" type="presParOf" srcId="{2CC6F29F-4199-4D53-9A03-A31F7F48E1F8}" destId="{87C879E0-7EC5-4BD2-B6E4-DB82F1BD006C}" srcOrd="0" destOrd="0" presId="urn:microsoft.com/office/officeart/2005/8/layout/venn2"/>
    <dgm:cxn modelId="{51CB6826-C0CC-451F-9972-1861F137D441}" type="presParOf" srcId="{2CC6F29F-4199-4D53-9A03-A31F7F48E1F8}" destId="{C4836C11-D039-49A6-9210-B150C7DC7A91}" srcOrd="1" destOrd="0" presId="urn:microsoft.com/office/officeart/2005/8/layout/venn2"/>
    <dgm:cxn modelId="{72582CFE-6988-4A9C-AFB6-08CCF8102EF7}" type="presParOf" srcId="{65A2694B-29CC-47EC-87CB-660BF4407FEB}" destId="{3DE5DF24-D179-4543-B2AC-989798A40CE3}" srcOrd="1" destOrd="0" presId="urn:microsoft.com/office/officeart/2005/8/layout/venn2"/>
    <dgm:cxn modelId="{A10010BA-0292-4D34-89C9-14A2450C1C11}" type="presParOf" srcId="{3DE5DF24-D179-4543-B2AC-989798A40CE3}" destId="{429007EF-4CD7-4007-B08B-2992A953DD81}" srcOrd="0" destOrd="0" presId="urn:microsoft.com/office/officeart/2005/8/layout/venn2"/>
    <dgm:cxn modelId="{3DC1CFB8-DA58-4712-97F9-7DAD02A31291}" type="presParOf" srcId="{3DE5DF24-D179-4543-B2AC-989798A40CE3}" destId="{3E0279D9-0655-4174-A2F0-883B546523DA}" srcOrd="1" destOrd="0" presId="urn:microsoft.com/office/officeart/2005/8/layout/venn2"/>
    <dgm:cxn modelId="{1EAFEC4A-5D02-4F98-A71A-8DE450E67A16}" type="presParOf" srcId="{65A2694B-29CC-47EC-87CB-660BF4407FEB}" destId="{40DE79B9-2CC5-40E4-922F-733999D4999E}" srcOrd="2" destOrd="0" presId="urn:microsoft.com/office/officeart/2005/8/layout/venn2"/>
    <dgm:cxn modelId="{FFED01D4-991A-42E9-B6FE-F64EA0560EFA}" type="presParOf" srcId="{40DE79B9-2CC5-40E4-922F-733999D4999E}" destId="{DF792939-44B7-4277-8823-66F3532BFCAB}" srcOrd="0" destOrd="0" presId="urn:microsoft.com/office/officeart/2005/8/layout/venn2"/>
    <dgm:cxn modelId="{D7175F38-CC17-49D9-B386-2B61A19097F6}" type="presParOf" srcId="{40DE79B9-2CC5-40E4-922F-733999D4999E}" destId="{82D1A4E6-7582-4751-9F9F-0B906A412306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879E0-7EC5-4BD2-B6E4-DB82F1BD006C}">
      <dsp:nvSpPr>
        <dsp:cNvPr id="0" name=""/>
        <dsp:cNvSpPr/>
      </dsp:nvSpPr>
      <dsp:spPr>
        <a:xfrm>
          <a:off x="777655" y="0"/>
          <a:ext cx="2669847" cy="2669847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err="1" smtClean="0">
              <a:solidFill>
                <a:schemeClr val="tx1"/>
              </a:solidFill>
            </a:rPr>
            <a:t>Shadower</a:t>
          </a:r>
          <a:endParaRPr lang="nl-NL" sz="1300" kern="1200" dirty="0">
            <a:solidFill>
              <a:schemeClr val="tx1"/>
            </a:solidFill>
          </a:endParaRPr>
        </a:p>
      </dsp:txBody>
      <dsp:txXfrm>
        <a:off x="1646023" y="133492"/>
        <a:ext cx="933111" cy="400477"/>
      </dsp:txXfrm>
    </dsp:sp>
    <dsp:sp modelId="{429007EF-4CD7-4007-B08B-2992A953DD81}">
      <dsp:nvSpPr>
        <dsp:cNvPr id="0" name=""/>
        <dsp:cNvSpPr/>
      </dsp:nvSpPr>
      <dsp:spPr>
        <a:xfrm>
          <a:off x="1111386" y="667461"/>
          <a:ext cx="2002385" cy="2002385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smtClean="0">
              <a:solidFill>
                <a:schemeClr val="tx1"/>
              </a:solidFill>
            </a:rPr>
            <a:t>Context</a:t>
          </a:r>
          <a:endParaRPr lang="nl-NL" sz="1300" kern="1200" dirty="0">
            <a:solidFill>
              <a:schemeClr val="tx1"/>
            </a:solidFill>
          </a:endParaRPr>
        </a:p>
      </dsp:txBody>
      <dsp:txXfrm>
        <a:off x="1646023" y="792610"/>
        <a:ext cx="933111" cy="375447"/>
      </dsp:txXfrm>
    </dsp:sp>
    <dsp:sp modelId="{DF792939-44B7-4277-8823-66F3532BFCAB}">
      <dsp:nvSpPr>
        <dsp:cNvPr id="0" name=""/>
        <dsp:cNvSpPr/>
      </dsp:nvSpPr>
      <dsp:spPr>
        <a:xfrm>
          <a:off x="1445117" y="1334923"/>
          <a:ext cx="1334923" cy="133492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err="1" smtClean="0">
              <a:solidFill>
                <a:schemeClr val="tx1"/>
              </a:solidFill>
            </a:rPr>
            <a:t>Shadowee</a:t>
          </a:r>
          <a:endParaRPr lang="nl-NL" sz="1300" kern="1200" dirty="0">
            <a:solidFill>
              <a:schemeClr val="tx1"/>
            </a:solidFill>
          </a:endParaRPr>
        </a:p>
      </dsp:txBody>
      <dsp:txXfrm>
        <a:off x="1640612" y="1668654"/>
        <a:ext cx="943933" cy="667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5046B-E3A6-4E43-9D24-8C38ABDF8202}" type="datetimeFigureOut">
              <a:t>16-1-2020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2CFB6-CBE2-1D40-B0FD-77D0D9479B87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425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47B21-E721-E94E-8C0A-F0532555091A}" type="datetimeFigureOut">
              <a:rPr lang="nl-NL" smtClean="0"/>
              <a:t>16-1-2020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ABE2E-621C-5C4E-A155-8FB9D216AC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36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Wat </a:t>
            </a:r>
            <a:r>
              <a:rPr lang="en-GB" dirty="0" err="1" smtClean="0"/>
              <a:t>staat</a:t>
            </a:r>
            <a:r>
              <a:rPr lang="en-GB" dirty="0" smtClean="0"/>
              <a:t> op </a:t>
            </a:r>
            <a:r>
              <a:rPr lang="en-GB" dirty="0" err="1" smtClean="0"/>
              <a:t>dia</a:t>
            </a:r>
            <a:r>
              <a:rPr lang="en-GB" dirty="0" smtClean="0"/>
              <a:t> = </a:t>
            </a:r>
            <a:r>
              <a:rPr lang="en-GB" dirty="0" err="1" smtClean="0"/>
              <a:t>uit</a:t>
            </a:r>
            <a:r>
              <a:rPr lang="en-GB" dirty="0" smtClean="0"/>
              <a:t> </a:t>
            </a:r>
            <a:r>
              <a:rPr lang="en-GB" dirty="0" err="1" smtClean="0"/>
              <a:t>artikel</a:t>
            </a:r>
            <a:r>
              <a:rPr lang="en-GB" baseline="0" dirty="0" smtClean="0"/>
              <a:t> McDonald, wat </a:t>
            </a:r>
            <a:r>
              <a:rPr lang="en-GB" baseline="0" dirty="0" err="1" smtClean="0"/>
              <a:t>specifiek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gericht</a:t>
            </a:r>
            <a:r>
              <a:rPr lang="en-GB" baseline="0" dirty="0" smtClean="0"/>
              <a:t> is op </a:t>
            </a:r>
            <a:r>
              <a:rPr lang="en-GB" baseline="0" dirty="0" err="1" smtClean="0"/>
              <a:t>organisatiekunde</a:t>
            </a:r>
            <a:r>
              <a:rPr lang="en-GB" baseline="0" dirty="0" smtClean="0"/>
              <a:t>, maar </a:t>
            </a:r>
            <a:r>
              <a:rPr lang="en-GB" baseline="0" dirty="0" err="1" smtClean="0"/>
              <a:t>essentie</a:t>
            </a:r>
            <a:r>
              <a:rPr lang="en-GB" baseline="0" dirty="0" smtClean="0"/>
              <a:t> is:</a:t>
            </a:r>
            <a:endParaRPr lang="en-GB" dirty="0" smtClean="0"/>
          </a:p>
          <a:p>
            <a:r>
              <a:rPr lang="en-GB" dirty="0" smtClean="0"/>
              <a:t>Leren: </a:t>
            </a:r>
            <a:r>
              <a:rPr lang="en-GB" dirty="0" err="1" smtClean="0"/>
              <a:t>shadower</a:t>
            </a:r>
            <a:r>
              <a:rPr lang="en-GB" dirty="0" smtClean="0"/>
              <a:t> </a:t>
            </a:r>
            <a:r>
              <a:rPr lang="en-GB" dirty="0" err="1" smtClean="0"/>
              <a:t>leert</a:t>
            </a:r>
            <a:r>
              <a:rPr lang="en-GB" dirty="0" smtClean="0"/>
              <a:t> door ‘</a:t>
            </a:r>
            <a:r>
              <a:rPr lang="en-GB" dirty="0" err="1" smtClean="0"/>
              <a:t>onderwerp</a:t>
            </a:r>
            <a:r>
              <a:rPr lang="en-GB" dirty="0" smtClean="0"/>
              <a:t> in </a:t>
            </a:r>
            <a:r>
              <a:rPr lang="en-GB" dirty="0" err="1" smtClean="0"/>
              <a:t>actie</a:t>
            </a:r>
            <a:r>
              <a:rPr lang="en-GB" dirty="0" smtClean="0"/>
              <a:t>’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zien</a:t>
            </a:r>
            <a:r>
              <a:rPr lang="en-GB" dirty="0" smtClean="0"/>
              <a:t>, </a:t>
            </a:r>
            <a:r>
              <a:rPr lang="en-GB" dirty="0" err="1" smtClean="0"/>
              <a:t>interpreteren</a:t>
            </a:r>
            <a:r>
              <a:rPr lang="en-GB" dirty="0" smtClean="0"/>
              <a:t>, </a:t>
            </a:r>
            <a:r>
              <a:rPr lang="en-GB" dirty="0" err="1" smtClean="0"/>
              <a:t>afzetten</a:t>
            </a:r>
            <a:r>
              <a:rPr lang="en-GB" dirty="0" smtClean="0"/>
              <a:t> </a:t>
            </a:r>
            <a:r>
              <a:rPr lang="en-GB" dirty="0" err="1" smtClean="0"/>
              <a:t>tegen</a:t>
            </a:r>
            <a:r>
              <a:rPr lang="en-GB" dirty="0" smtClean="0"/>
              <a:t> </a:t>
            </a:r>
            <a:r>
              <a:rPr lang="en-GB" dirty="0" err="1" smtClean="0"/>
              <a:t>eigen</a:t>
            </a:r>
            <a:r>
              <a:rPr lang="en-GB" dirty="0" smtClean="0"/>
              <a:t> </a:t>
            </a:r>
            <a:r>
              <a:rPr lang="en-GB" dirty="0" err="1" smtClean="0"/>
              <a:t>referentiekader</a:t>
            </a:r>
            <a:r>
              <a:rPr lang="en-GB" dirty="0" smtClean="0"/>
              <a:t> </a:t>
            </a:r>
            <a:r>
              <a:rPr lang="en-GB" dirty="0" err="1" smtClean="0"/>
              <a:t>waardoor</a:t>
            </a:r>
            <a:r>
              <a:rPr lang="en-GB" baseline="0" dirty="0" smtClean="0"/>
              <a:t> ‘</a:t>
            </a:r>
            <a:r>
              <a:rPr lang="en-GB" baseline="0" dirty="0" err="1" smtClean="0"/>
              <a:t>bevestiging</a:t>
            </a:r>
            <a:r>
              <a:rPr lang="en-GB" baseline="0" dirty="0" smtClean="0"/>
              <a:t>’ </a:t>
            </a:r>
            <a:r>
              <a:rPr lang="en-GB" baseline="0" dirty="0" err="1" smtClean="0"/>
              <a:t>ervaart</a:t>
            </a:r>
            <a:r>
              <a:rPr lang="en-GB" baseline="0" dirty="0" smtClean="0"/>
              <a:t> of </a:t>
            </a:r>
            <a:r>
              <a:rPr lang="en-GB" baseline="0" dirty="0" err="1" smtClean="0"/>
              <a:t>formuleert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nieuwe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leervragen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MAAR door </a:t>
            </a:r>
            <a:r>
              <a:rPr lang="en-GB" baseline="0" dirty="0" err="1" smtClean="0"/>
              <a:t>interactie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tussen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schadower</a:t>
            </a:r>
            <a:r>
              <a:rPr lang="en-GB" baseline="0" dirty="0" smtClean="0"/>
              <a:t> en  </a:t>
            </a:r>
            <a:r>
              <a:rPr lang="en-GB" baseline="0" dirty="0" err="1" smtClean="0"/>
              <a:t>shadowee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kunnen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beiden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leren</a:t>
            </a:r>
            <a:r>
              <a:rPr lang="en-GB" baseline="0" dirty="0" smtClean="0"/>
              <a:t>: WIN-WIN</a:t>
            </a:r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ABE2E-621C-5C4E-A155-8FB9D216AC8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1589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l-NL" dirty="0" smtClean="0"/>
              <a:t>Titel </a:t>
            </a:r>
            <a:r>
              <a:rPr lang="nl-NL" dirty="0" err="1" smtClean="0"/>
              <a:t>volgblad</a:t>
            </a:r>
            <a:r>
              <a:rPr lang="nl-NL" dirty="0" smtClean="0"/>
              <a:t> </a:t>
            </a:r>
            <a:r>
              <a:rPr lang="nl-NL" dirty="0" err="1" smtClean="0"/>
              <a:t>Arial</a:t>
            </a:r>
            <a:r>
              <a:rPr lang="nl-NL" dirty="0" smtClean="0"/>
              <a:t> 28pt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nl-NL" dirty="0" smtClean="0"/>
              <a:t>Klik om de tekststijl van het sjabloon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912139" y="4630341"/>
            <a:ext cx="4870548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70292" y="4641986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062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 dirty="0" smtClean="0"/>
              <a:t>Titel </a:t>
            </a:r>
            <a:r>
              <a:rPr lang="nl-NL" dirty="0" err="1" smtClean="0"/>
              <a:t>volgblad</a:t>
            </a:r>
            <a:r>
              <a:rPr lang="nl-NL" dirty="0" smtClean="0"/>
              <a:t> </a:t>
            </a:r>
            <a:r>
              <a:rPr lang="nl-NL" dirty="0" err="1" smtClean="0"/>
              <a:t>Arial</a:t>
            </a:r>
            <a:r>
              <a:rPr lang="nl-NL" dirty="0" smtClean="0"/>
              <a:t> 28pt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2894954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2894955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912139" y="4630341"/>
            <a:ext cx="4870548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70292" y="4641986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027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 dirty="0" smtClean="0"/>
              <a:t>Titel </a:t>
            </a:r>
            <a:r>
              <a:rPr lang="nl-NL" dirty="0" err="1" smtClean="0"/>
              <a:t>volgblad</a:t>
            </a:r>
            <a:r>
              <a:rPr lang="nl-NL" dirty="0" smtClean="0"/>
              <a:t> </a:t>
            </a:r>
            <a:r>
              <a:rPr lang="nl-NL" dirty="0" err="1" smtClean="0"/>
              <a:t>Arial</a:t>
            </a:r>
            <a:r>
              <a:rPr lang="nl-NL" dirty="0" smtClean="0"/>
              <a:t> 28pt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285598"/>
            <a:ext cx="4040188" cy="29622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285598"/>
            <a:ext cx="4041775" cy="29622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4ED2B493-C1EE-714C-B8A9-F38F4D8CE6E7}" type="datetimeFigureOut">
              <a:rPr lang="nl-NL" smtClean="0"/>
              <a:t>16-1-2020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1738642" y="4767263"/>
            <a:ext cx="4281158" cy="274637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1610267" cy="274637"/>
          </a:xfrm>
          <a:prstGeom prst="rect">
            <a:avLst/>
          </a:prstGeom>
        </p:spPr>
        <p:txBody>
          <a:bodyPr/>
          <a:lstStyle/>
          <a:p>
            <a:fld id="{F3BC6476-EA18-C04A-BD06-B622CA55CE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8157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20939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" y="0"/>
            <a:ext cx="9134076" cy="5143499"/>
          </a:xfrm>
          <a:prstGeom prst="rect">
            <a:avLst/>
          </a:prstGeom>
        </p:spPr>
      </p:pic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112578" y="4630341"/>
            <a:ext cx="5746004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046187" y="4641986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‹nr.›</a:t>
            </a:fld>
            <a:endParaRPr lang="nl-NL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2112578" y="1204346"/>
            <a:ext cx="6763408" cy="857250"/>
          </a:xfrm>
        </p:spPr>
        <p:txBody>
          <a:bodyPr/>
          <a:lstStyle>
            <a:lvl1pPr algn="r">
              <a:defRPr/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14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112578" y="2107096"/>
            <a:ext cx="6763408" cy="2447865"/>
          </a:xfrm>
        </p:spPr>
        <p:txBody>
          <a:bodyPr/>
          <a:lstStyle>
            <a:lvl1pPr algn="r">
              <a:defRPr sz="2400">
                <a:latin typeface="Arial"/>
                <a:cs typeface="Arial"/>
              </a:defRPr>
            </a:lvl1pPr>
            <a:lvl2pPr algn="r">
              <a:defRPr sz="2000"/>
            </a:lvl2pPr>
          </a:lstStyle>
          <a:p>
            <a:pPr lvl="0"/>
            <a:r>
              <a:rPr lang="nl-NL" dirty="0" smtClean="0"/>
              <a:t>Klik om de tekststijl van het sjabloon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437370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" y="0"/>
            <a:ext cx="9134076" cy="51435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 van presentatie, </a:t>
            </a:r>
            <a:r>
              <a:rPr lang="nl-NL" dirty="0" err="1" smtClean="0"/>
              <a:t>Arial</a:t>
            </a:r>
            <a:r>
              <a:rPr lang="nl-NL" dirty="0" smtClean="0"/>
              <a:t> 32pt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2874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sjabloon te bewerken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912139" y="4630341"/>
            <a:ext cx="48705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970292" y="4641986"/>
            <a:ext cx="82979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956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5" r:id="rId2"/>
    <p:sldLayoutId id="2147483826" r:id="rId3"/>
    <p:sldLayoutId id="2147483830" r:id="rId4"/>
    <p:sldLayoutId id="2147483832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 baseline="0">
          <a:solidFill>
            <a:srgbClr val="66006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Shadowing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nl-NL" b="1" dirty="0" smtClean="0"/>
              <a:t>Een methode om </a:t>
            </a:r>
            <a:r>
              <a:rPr lang="nl-NL" b="1" dirty="0"/>
              <a:t>van en met elkaar te </a:t>
            </a:r>
            <a:r>
              <a:rPr lang="nl-NL" b="1" dirty="0" smtClean="0"/>
              <a:t>leren</a:t>
            </a:r>
          </a:p>
          <a:p>
            <a:pPr marL="0" indent="0" algn="l">
              <a:buNone/>
            </a:pPr>
            <a:endParaRPr lang="nl-NL" b="1" dirty="0"/>
          </a:p>
          <a:p>
            <a:pPr marL="0" indent="0" algn="l">
              <a:buNone/>
            </a:pPr>
            <a:endParaRPr lang="nl-NL" b="1" dirty="0" smtClean="0"/>
          </a:p>
          <a:p>
            <a:pPr marL="0" indent="0">
              <a:buNone/>
            </a:pPr>
            <a:r>
              <a:rPr lang="nl-NL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Nard van den Langenberg, MSc. </a:t>
            </a:r>
            <a:endParaRPr lang="nl-NL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nl-NL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dr. </a:t>
            </a:r>
            <a:r>
              <a:rPr lang="nl-NL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Shaun</a:t>
            </a:r>
            <a:r>
              <a:rPr lang="nl-NL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Cardiff</a:t>
            </a:r>
          </a:p>
          <a:p>
            <a:pPr marL="0" indent="0">
              <a:buNone/>
            </a:pPr>
            <a:r>
              <a:rPr lang="nl-NL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16 januari 2020</a:t>
            </a:r>
            <a:endParaRPr lang="nl-NL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15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311" y="3109776"/>
            <a:ext cx="2497874" cy="193952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4672361" cy="857250"/>
          </a:xfrm>
        </p:spPr>
        <p:txBody>
          <a:bodyPr>
            <a:normAutofit fontScale="90000"/>
          </a:bodyPr>
          <a:lstStyle/>
          <a:p>
            <a:r>
              <a:rPr lang="nl-NL" dirty="0" err="1" smtClean="0"/>
              <a:t>Shadowing</a:t>
            </a:r>
            <a:r>
              <a:rPr lang="nl-NL" dirty="0" smtClean="0"/>
              <a:t> als leermethode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1" y="1260803"/>
            <a:ext cx="4884234" cy="3110475"/>
          </a:xfrm>
        </p:spPr>
        <p:txBody>
          <a:bodyPr>
            <a:normAutofit fontScale="77500" lnSpcReduction="20000"/>
          </a:bodyPr>
          <a:lstStyle/>
          <a:p>
            <a:pPr lvl="1"/>
            <a:endParaRPr lang="nl-NL" sz="2900" dirty="0" smtClean="0"/>
          </a:p>
          <a:p>
            <a:pPr marL="457200" lvl="1" indent="0">
              <a:buNone/>
            </a:pPr>
            <a:r>
              <a:rPr lang="nl-NL" sz="2900" dirty="0" smtClean="0"/>
              <a:t>Uitdagingen</a:t>
            </a:r>
            <a:r>
              <a:rPr lang="nl-NL" sz="2900" dirty="0"/>
              <a:t>:</a:t>
            </a:r>
          </a:p>
          <a:p>
            <a:pPr lvl="2"/>
            <a:r>
              <a:rPr lang="nl-NL" sz="2900" dirty="0"/>
              <a:t>coaching </a:t>
            </a:r>
            <a:r>
              <a:rPr lang="nl-NL" sz="2900" dirty="0" smtClean="0"/>
              <a:t>door/in </a:t>
            </a:r>
            <a:r>
              <a:rPr lang="nl-NL" sz="2900" dirty="0"/>
              <a:t>de praktijk</a:t>
            </a:r>
          </a:p>
          <a:p>
            <a:pPr lvl="2"/>
            <a:r>
              <a:rPr lang="nl-NL" sz="2900" dirty="0" smtClean="0"/>
              <a:t>verwachtingen </a:t>
            </a:r>
            <a:r>
              <a:rPr lang="nl-NL" sz="2900" dirty="0"/>
              <a:t>managen ten aanzien van de opdracht</a:t>
            </a:r>
          </a:p>
          <a:p>
            <a:pPr lvl="2"/>
            <a:r>
              <a:rPr lang="nl-NL" sz="2900" dirty="0" smtClean="0"/>
              <a:t>relatie </a:t>
            </a:r>
            <a:r>
              <a:rPr lang="nl-NL" sz="2900" dirty="0"/>
              <a:t>tussen </a:t>
            </a:r>
            <a:r>
              <a:rPr lang="nl-NL" sz="2900" dirty="0" err="1"/>
              <a:t>shadowing</a:t>
            </a:r>
            <a:r>
              <a:rPr lang="nl-NL" sz="2900" dirty="0"/>
              <a:t> en persoonsgerichte zorg </a:t>
            </a:r>
            <a:r>
              <a:rPr lang="nl-NL" sz="2900" dirty="0" smtClean="0"/>
              <a:t>expliciteren</a:t>
            </a:r>
          </a:p>
          <a:p>
            <a:pPr lvl="2"/>
            <a:r>
              <a:rPr lang="nl-NL" sz="2900" dirty="0" smtClean="0"/>
              <a:t>juiste toepassing in relatie tot leren en leerproces</a:t>
            </a:r>
            <a:endParaRPr lang="nl-NL" sz="2900" dirty="0"/>
          </a:p>
          <a:p>
            <a:pPr marL="914400" lvl="2" indent="0">
              <a:buNone/>
            </a:pPr>
            <a:endParaRPr lang="nl-NL" dirty="0" smtClean="0"/>
          </a:p>
          <a:p>
            <a:pPr lvl="2"/>
            <a:endParaRPr lang="nl-NL" dirty="0" smtClean="0"/>
          </a:p>
          <a:p>
            <a:pPr lvl="2"/>
            <a:endParaRPr lang="nl-NL" dirty="0" smtClean="0"/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341435" y="403553"/>
            <a:ext cx="350148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Ervaringen met leermethode </a:t>
            </a:r>
            <a:r>
              <a:rPr lang="nl-NL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shadowing</a:t>
            </a:r>
            <a:r>
              <a:rPr lang="nl-N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als onderdeel van een stage in de gehandicaptenzorg</a:t>
            </a:r>
            <a:br>
              <a:rPr lang="nl-N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nl-N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nl-N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Narratief onderzoek onder Fontys studenten verpleegkunde, </a:t>
            </a:r>
            <a:r>
              <a:rPr lang="nl-NL" sz="16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Shaun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Cardiff, Nard van den Langenberg </a:t>
            </a:r>
          </a:p>
          <a:p>
            <a:pPr algn="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522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al 3"/>
          <p:cNvSpPr/>
          <p:nvPr/>
        </p:nvSpPr>
        <p:spPr>
          <a:xfrm>
            <a:off x="2042415" y="-166060"/>
            <a:ext cx="5908406" cy="57193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Cirkel 4"/>
          <p:cNvSpPr/>
          <p:nvPr/>
        </p:nvSpPr>
        <p:spPr>
          <a:xfrm rot="16200000">
            <a:off x="2136934" y="-260580"/>
            <a:ext cx="5719368" cy="5908404"/>
          </a:xfrm>
          <a:prstGeom prst="pie">
            <a:avLst>
              <a:gd name="adj1" fmla="val 1"/>
              <a:gd name="adj2" fmla="val 1620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107" y="2757293"/>
            <a:ext cx="1309615" cy="2328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38115" y="1262037"/>
            <a:ext cx="2852488" cy="2139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33501" y="702470"/>
            <a:ext cx="2140556" cy="1605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935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ctr">
              <a:buNone/>
            </a:pPr>
            <a:endParaRPr lang="nl-NL" dirty="0" smtClean="0"/>
          </a:p>
          <a:p>
            <a:pPr marL="0" indent="0" fontAlgn="ctr">
              <a:buNone/>
            </a:pPr>
            <a:r>
              <a:rPr lang="nl-NL" dirty="0" smtClean="0"/>
              <a:t>Waarom </a:t>
            </a:r>
            <a:r>
              <a:rPr lang="nl-NL" dirty="0"/>
              <a:t>zou jij morgen wel of niet aan de slag </a:t>
            </a:r>
            <a:r>
              <a:rPr lang="nl-NL" dirty="0" smtClean="0"/>
              <a:t>gaan met </a:t>
            </a:r>
            <a:r>
              <a:rPr lang="nl-NL" dirty="0" err="1" smtClean="0"/>
              <a:t>shadowing</a:t>
            </a:r>
            <a:r>
              <a:rPr lang="nl-NL" dirty="0" smtClean="0"/>
              <a:t> in jouw praktijk? </a:t>
            </a:r>
          </a:p>
          <a:p>
            <a:pPr marL="0" indent="0" fontAlgn="ctr">
              <a:buNone/>
            </a:pPr>
            <a:endParaRPr lang="nl-NL" dirty="0" smtClean="0"/>
          </a:p>
          <a:p>
            <a:pPr marL="0" indent="0" fontAlgn="ctr">
              <a:buNone/>
            </a:pPr>
            <a:r>
              <a:rPr lang="nl-NL" dirty="0" smtClean="0"/>
              <a:t>Waar houd </a:t>
            </a:r>
            <a:r>
              <a:rPr lang="nl-NL" dirty="0"/>
              <a:t>je rekening mee</a:t>
            </a:r>
            <a:r>
              <a:rPr lang="nl-NL" dirty="0" smtClean="0"/>
              <a:t>?</a:t>
            </a:r>
          </a:p>
          <a:p>
            <a:pPr fontAlgn="ctr"/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964" y="2810107"/>
            <a:ext cx="2903035" cy="217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2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</a:t>
            </a:r>
            <a:r>
              <a:rPr lang="nl-NL" dirty="0" err="1" smtClean="0"/>
              <a:t>shadowing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65705"/>
            <a:ext cx="8087710" cy="30111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“Shadowing </a:t>
            </a:r>
            <a:r>
              <a:rPr lang="en-US" dirty="0"/>
              <a:t>is a </a:t>
            </a:r>
            <a:r>
              <a:rPr lang="en-US" b="1" dirty="0"/>
              <a:t>research technique </a:t>
            </a:r>
            <a:r>
              <a:rPr lang="en-US" dirty="0"/>
              <a:t>which involves a researcher </a:t>
            </a:r>
            <a:r>
              <a:rPr lang="en-US" dirty="0" smtClean="0"/>
              <a:t>closely </a:t>
            </a:r>
            <a:r>
              <a:rPr lang="en-US" b="1" dirty="0" smtClean="0"/>
              <a:t>following </a:t>
            </a:r>
            <a:r>
              <a:rPr lang="en-US" b="1" dirty="0"/>
              <a:t>a member </a:t>
            </a:r>
            <a:r>
              <a:rPr lang="en-US" dirty="0"/>
              <a:t>of an organization over an </a:t>
            </a:r>
            <a:r>
              <a:rPr lang="en-US" b="1" dirty="0"/>
              <a:t>extended period of </a:t>
            </a:r>
            <a:r>
              <a:rPr lang="en-US" b="1" dirty="0" smtClean="0"/>
              <a:t>time</a:t>
            </a:r>
            <a:r>
              <a:rPr lang="en-US" b="1" dirty="0"/>
              <a:t> </a:t>
            </a:r>
            <a:r>
              <a:rPr lang="en-US" dirty="0" smtClean="0"/>
              <a:t>… over </a:t>
            </a:r>
            <a:r>
              <a:rPr lang="en-US" dirty="0"/>
              <a:t>consecutive or </a:t>
            </a:r>
            <a:r>
              <a:rPr lang="en-US" dirty="0" smtClean="0"/>
              <a:t>non-consecutive days </a:t>
            </a:r>
            <a:r>
              <a:rPr lang="en-US" dirty="0"/>
              <a:t>for anything from a single day or shift up to a whole </a:t>
            </a:r>
            <a:r>
              <a:rPr lang="en-US" dirty="0" smtClean="0"/>
              <a:t>month </a:t>
            </a:r>
            <a:r>
              <a:rPr lang="nl-NL" dirty="0" smtClean="0"/>
              <a:t>(Mc Donald, 2005).”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“</a:t>
            </a:r>
            <a:r>
              <a:rPr lang="en-US" dirty="0" smtClean="0"/>
              <a:t>Central </a:t>
            </a:r>
            <a:r>
              <a:rPr lang="en-US" dirty="0"/>
              <a:t>aspects of the method are the </a:t>
            </a:r>
            <a:r>
              <a:rPr lang="en-US" b="1" dirty="0"/>
              <a:t>focus on meaning </a:t>
            </a:r>
            <a:r>
              <a:rPr lang="en-US" dirty="0"/>
              <a:t>expressed by the whole body, and an extended stay of the researcher </a:t>
            </a:r>
            <a:r>
              <a:rPr lang="en-US" b="1" dirty="0"/>
              <a:t>in the phenomenal event </a:t>
            </a:r>
            <a:r>
              <a:rPr lang="nl-NL" dirty="0" err="1"/>
              <a:t>itself</a:t>
            </a:r>
            <a:r>
              <a:rPr lang="nl-NL" dirty="0"/>
              <a:t> (Van der </a:t>
            </a:r>
            <a:r>
              <a:rPr lang="nl-NL" dirty="0" err="1"/>
              <a:t>Meide</a:t>
            </a:r>
            <a:r>
              <a:rPr lang="nl-NL" dirty="0"/>
              <a:t>, 2012</a:t>
            </a:r>
            <a:r>
              <a:rPr lang="nl-NL" dirty="0" smtClean="0"/>
              <a:t>).”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98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Kenmerken: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1200151"/>
            <a:ext cx="5659822" cy="2874582"/>
          </a:xfrm>
        </p:spPr>
        <p:txBody>
          <a:bodyPr>
            <a:normAutofit fontScale="92500" lnSpcReduction="20000"/>
          </a:bodyPr>
          <a:lstStyle/>
          <a:p>
            <a:r>
              <a:rPr lang="nl-NL" sz="2600" dirty="0"/>
              <a:t>Focus op </a:t>
            </a:r>
            <a:r>
              <a:rPr lang="nl-NL" sz="2600" dirty="0" smtClean="0"/>
              <a:t>één individu (i.t.t. organisatie</a:t>
            </a:r>
            <a:r>
              <a:rPr lang="nl-NL" sz="2600" dirty="0"/>
              <a:t>, afdeling, </a:t>
            </a:r>
            <a:r>
              <a:rPr lang="nl-NL" sz="2600" dirty="0" smtClean="0"/>
              <a:t>functie)</a:t>
            </a:r>
            <a:endParaRPr lang="nl-NL" sz="2600" dirty="0"/>
          </a:p>
          <a:p>
            <a:r>
              <a:rPr lang="nl-NL" sz="2600" dirty="0"/>
              <a:t>Focus op daadwerkelijke </a:t>
            </a:r>
            <a:r>
              <a:rPr lang="nl-NL" sz="2600" dirty="0" smtClean="0"/>
              <a:t>handelingen (i.t.t. wat verwacht wordt) (</a:t>
            </a:r>
            <a:r>
              <a:rPr lang="nl-NL" sz="2600" dirty="0" err="1" smtClean="0"/>
              <a:t>contexualized</a:t>
            </a:r>
            <a:r>
              <a:rPr lang="nl-NL" sz="2600" dirty="0" smtClean="0"/>
              <a:t> action) </a:t>
            </a:r>
          </a:p>
          <a:p>
            <a:r>
              <a:rPr lang="nl-NL" sz="2600" dirty="0" smtClean="0"/>
              <a:t>Open en zelfbewuste houding </a:t>
            </a:r>
            <a:endParaRPr lang="nl-NL" sz="2600" dirty="0"/>
          </a:p>
          <a:p>
            <a:r>
              <a:rPr lang="nl-NL" sz="2600" dirty="0" smtClean="0"/>
              <a:t>Meebewegen met </a:t>
            </a:r>
            <a:r>
              <a:rPr lang="nl-NL" sz="2600" dirty="0" err="1" smtClean="0"/>
              <a:t>shadowee</a:t>
            </a:r>
            <a:endParaRPr lang="nl-NL" sz="2600" dirty="0" smtClean="0"/>
          </a:p>
          <a:p>
            <a:r>
              <a:rPr lang="nl-NL" sz="2600" dirty="0" smtClean="0"/>
              <a:t>Geen interventies</a:t>
            </a:r>
            <a:endParaRPr lang="nl-NL" sz="2600" dirty="0"/>
          </a:p>
          <a:p>
            <a:endParaRPr lang="nl-NL" dirty="0"/>
          </a:p>
          <a:p>
            <a:endParaRPr lang="nl-NL" dirty="0"/>
          </a:p>
        </p:txBody>
      </p:sp>
      <p:grpSp>
        <p:nvGrpSpPr>
          <p:cNvPr id="11" name="Groep 10"/>
          <p:cNvGrpSpPr/>
          <p:nvPr/>
        </p:nvGrpSpPr>
        <p:grpSpPr>
          <a:xfrm>
            <a:off x="4918841" y="2270233"/>
            <a:ext cx="4225159" cy="2669847"/>
            <a:chOff x="5202620" y="2270233"/>
            <a:chExt cx="4225159" cy="2669847"/>
          </a:xfrm>
        </p:grpSpPr>
        <p:graphicFrame>
          <p:nvGraphicFramePr>
            <p:cNvPr id="2" name="Diagram 1"/>
            <p:cNvGraphicFramePr/>
            <p:nvPr>
              <p:extLst>
                <p:ext uri="{D42A27DB-BD31-4B8C-83A1-F6EECF244321}">
                  <p14:modId xmlns:p14="http://schemas.microsoft.com/office/powerpoint/2010/main" val="4261476059"/>
                </p:ext>
              </p:extLst>
            </p:nvPr>
          </p:nvGraphicFramePr>
          <p:xfrm>
            <a:off x="5202620" y="2270233"/>
            <a:ext cx="4225159" cy="266984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cxnSp>
          <p:nvCxnSpPr>
            <p:cNvPr id="4" name="Rechte verbindingslijn met pijl 3"/>
            <p:cNvCxnSpPr/>
            <p:nvPr/>
          </p:nvCxnSpPr>
          <p:spPr>
            <a:xfrm flipH="1">
              <a:off x="7315199" y="2858814"/>
              <a:ext cx="630622" cy="121591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met pijl 7"/>
            <p:cNvCxnSpPr/>
            <p:nvPr/>
          </p:nvCxnSpPr>
          <p:spPr>
            <a:xfrm flipH="1">
              <a:off x="7769772" y="3011214"/>
              <a:ext cx="289036" cy="45555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099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Toepassingen van </a:t>
            </a:r>
            <a:r>
              <a:rPr lang="nl-NL" dirty="0" err="1" smtClean="0"/>
              <a:t>shadowing</a:t>
            </a:r>
            <a:r>
              <a:rPr lang="nl-NL" dirty="0" smtClean="0"/>
              <a:t> (Mc Donald 2005)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200151"/>
            <a:ext cx="7750098" cy="2345937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dirty="0" smtClean="0"/>
              <a:t>Leren (</a:t>
            </a:r>
            <a:r>
              <a:rPr lang="nl-NL" dirty="0" err="1" smtClean="0"/>
              <a:t>experiental</a:t>
            </a:r>
            <a:r>
              <a:rPr lang="nl-NL" dirty="0" smtClean="0"/>
              <a:t> </a:t>
            </a:r>
            <a:r>
              <a:rPr lang="nl-NL" dirty="0" err="1" smtClean="0"/>
              <a:t>learning</a:t>
            </a:r>
            <a:r>
              <a:rPr lang="nl-NL" dirty="0" smtClean="0"/>
              <a:t>)</a:t>
            </a:r>
            <a:endParaRPr lang="nl-NL" dirty="0"/>
          </a:p>
          <a:p>
            <a:pPr marL="457200" lvl="1" indent="0">
              <a:buNone/>
            </a:pPr>
            <a:r>
              <a:rPr lang="nl-NL" i="1" dirty="0" smtClean="0"/>
              <a:t>De </a:t>
            </a:r>
            <a:r>
              <a:rPr lang="nl-NL" i="1" dirty="0" err="1" smtClean="0"/>
              <a:t>schaduwer</a:t>
            </a:r>
            <a:r>
              <a:rPr lang="nl-NL" i="1" dirty="0" smtClean="0"/>
              <a:t> een “</a:t>
            </a:r>
            <a:r>
              <a:rPr lang="en-US" i="1" dirty="0" smtClean="0"/>
              <a:t>first-hand experience” </a:t>
            </a:r>
            <a:r>
              <a:rPr lang="en-US" i="1" dirty="0" err="1" smtClean="0"/>
              <a:t>bieden</a:t>
            </a:r>
            <a:r>
              <a:rPr lang="en-US" i="1" dirty="0" smtClean="0"/>
              <a:t>, </a:t>
            </a:r>
            <a:r>
              <a:rPr lang="nl-NL" i="1" dirty="0"/>
              <a:t>waardoor </a:t>
            </a:r>
            <a:r>
              <a:rPr lang="nl-NL" i="1" dirty="0" smtClean="0"/>
              <a:t>deze zich </a:t>
            </a:r>
            <a:r>
              <a:rPr lang="nl-NL" i="1" dirty="0"/>
              <a:t>probleemoplossende vaardigheden eigen maakt middels interpersoonlijk contact en </a:t>
            </a:r>
            <a:r>
              <a:rPr lang="nl-NL" i="1" dirty="0" smtClean="0"/>
              <a:t>internaliseren</a:t>
            </a:r>
            <a:br>
              <a:rPr lang="nl-NL" i="1" dirty="0" smtClean="0"/>
            </a:br>
            <a:endParaRPr lang="nl-NL" i="1" dirty="0" smtClean="0"/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Gedragingen en patronen te bestuderen</a:t>
            </a:r>
          </a:p>
          <a:p>
            <a:pPr marL="457200" lvl="1" indent="0">
              <a:buNone/>
            </a:pPr>
            <a:r>
              <a:rPr lang="nl-NL" i="1" dirty="0" smtClean="0"/>
              <a:t>Bijhouden en rapporteren van vooraf bepaalde gedragingen of handelingen </a:t>
            </a:r>
            <a:br>
              <a:rPr lang="nl-NL" i="1" dirty="0" smtClean="0"/>
            </a:b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Begrijpen van de geleefde ervaring van </a:t>
            </a:r>
            <a:r>
              <a:rPr lang="nl-NL" dirty="0" err="1" smtClean="0"/>
              <a:t>shadowee</a:t>
            </a:r>
            <a:endParaRPr lang="nl-NL" dirty="0" smtClean="0"/>
          </a:p>
          <a:p>
            <a:pPr marL="457200" lvl="1" indent="0">
              <a:buNone/>
            </a:pPr>
            <a:r>
              <a:rPr lang="en-US" i="1" dirty="0" err="1" smtClean="0"/>
              <a:t>Oprechte</a:t>
            </a:r>
            <a:r>
              <a:rPr lang="en-US" i="1" dirty="0" smtClean="0"/>
              <a:t> </a:t>
            </a:r>
            <a:r>
              <a:rPr lang="en-US" i="1" dirty="0" err="1"/>
              <a:t>b</a:t>
            </a:r>
            <a:r>
              <a:rPr lang="en-US" i="1" dirty="0" err="1" smtClean="0"/>
              <a:t>ereidheid</a:t>
            </a:r>
            <a:r>
              <a:rPr lang="en-US" i="1" dirty="0" smtClean="0"/>
              <a:t> om te </a:t>
            </a:r>
            <a:r>
              <a:rPr lang="en-US" i="1" dirty="0" err="1" smtClean="0"/>
              <a:t>luisteren</a:t>
            </a:r>
            <a:r>
              <a:rPr lang="en-US" i="1" dirty="0" smtClean="0"/>
              <a:t>, te </a:t>
            </a:r>
            <a:r>
              <a:rPr lang="en-US" i="1" dirty="0" err="1" smtClean="0"/>
              <a:t>zien</a:t>
            </a:r>
            <a:r>
              <a:rPr lang="en-US" i="1" dirty="0" smtClean="0"/>
              <a:t> en </a:t>
            </a:r>
            <a:r>
              <a:rPr lang="en-US" i="1" dirty="0" err="1" smtClean="0"/>
              <a:t>te</a:t>
            </a:r>
            <a:r>
              <a:rPr lang="en-US" i="1" dirty="0" smtClean="0"/>
              <a:t> </a:t>
            </a:r>
            <a:r>
              <a:rPr lang="en-US" i="1" dirty="0" err="1" smtClean="0"/>
              <a:t>begrijpen</a:t>
            </a:r>
            <a:endParaRPr lang="nl-NL" i="1" dirty="0" smtClean="0"/>
          </a:p>
        </p:txBody>
      </p:sp>
      <p:sp>
        <p:nvSpPr>
          <p:cNvPr id="4" name="Rechthoek 3"/>
          <p:cNvSpPr/>
          <p:nvPr/>
        </p:nvSpPr>
        <p:spPr>
          <a:xfrm>
            <a:off x="1287963" y="4088150"/>
            <a:ext cx="2196791" cy="9321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Kennis genereren</a:t>
            </a:r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5737300" y="4088150"/>
            <a:ext cx="2174487" cy="9321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Ontwikkeling van beroepspraktijk</a:t>
            </a:r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3484754" y="4088150"/>
            <a:ext cx="2252546" cy="9321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Leren / Leermethode</a:t>
            </a:r>
            <a:endParaRPr lang="nl-NL" dirty="0"/>
          </a:p>
        </p:txBody>
      </p:sp>
      <p:sp>
        <p:nvSpPr>
          <p:cNvPr id="10" name="Pijl-omlaag 9"/>
          <p:cNvSpPr/>
          <p:nvPr/>
        </p:nvSpPr>
        <p:spPr>
          <a:xfrm>
            <a:off x="2018372" y="3546088"/>
            <a:ext cx="479499" cy="542062"/>
          </a:xfrm>
          <a:prstGeom prst="down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-omlaag 10"/>
          <p:cNvSpPr/>
          <p:nvPr/>
        </p:nvSpPr>
        <p:spPr>
          <a:xfrm>
            <a:off x="6700026" y="3546088"/>
            <a:ext cx="479499" cy="542062"/>
          </a:xfrm>
          <a:prstGeom prst="down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jl-omlaag 11"/>
          <p:cNvSpPr/>
          <p:nvPr/>
        </p:nvSpPr>
        <p:spPr>
          <a:xfrm>
            <a:off x="4274630" y="3546088"/>
            <a:ext cx="479499" cy="542062"/>
          </a:xfrm>
          <a:prstGeom prst="down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302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6102096" cy="857250"/>
          </a:xfrm>
        </p:spPr>
        <p:txBody>
          <a:bodyPr>
            <a:normAutofit fontScale="90000"/>
          </a:bodyPr>
          <a:lstStyle/>
          <a:p>
            <a:r>
              <a:rPr lang="nl-NL" dirty="0" err="1" smtClean="0"/>
              <a:t>Shadowing</a:t>
            </a:r>
            <a:r>
              <a:rPr lang="nl-NL" dirty="0" smtClean="0"/>
              <a:t> als veelbelovende activiteit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200151"/>
            <a:ext cx="6322741" cy="2874582"/>
          </a:xfrm>
        </p:spPr>
        <p:txBody>
          <a:bodyPr>
            <a:normAutofit fontScale="92500"/>
          </a:bodyPr>
          <a:lstStyle/>
          <a:p>
            <a:pPr fontAlgn="ctr"/>
            <a:endParaRPr lang="nl-NL" sz="2200" dirty="0" smtClean="0"/>
          </a:p>
          <a:p>
            <a:pPr fontAlgn="ctr"/>
            <a:r>
              <a:rPr lang="nl-NL" sz="2200" dirty="0" smtClean="0"/>
              <a:t>Meester-gezel principe</a:t>
            </a:r>
          </a:p>
          <a:p>
            <a:pPr fontAlgn="ctr"/>
            <a:r>
              <a:rPr lang="nl-NL" sz="2200" dirty="0" smtClean="0"/>
              <a:t>Verschuiving van de norm in kwalitatief onderzoek</a:t>
            </a:r>
          </a:p>
          <a:p>
            <a:pPr fontAlgn="ctr"/>
            <a:r>
              <a:rPr lang="nl-NL" sz="2200" dirty="0" smtClean="0"/>
              <a:t>Ontwikkeling van (toekomstig) persoonsgerichte professional</a:t>
            </a:r>
          </a:p>
          <a:p>
            <a:pPr fontAlgn="ctr"/>
            <a:r>
              <a:rPr lang="nl-NL" sz="2200" dirty="0" smtClean="0"/>
              <a:t>Ontwikkeling van reflectieve beroepsbeoefenaar; stilstaan bij de eigen praktijkvoering</a:t>
            </a:r>
          </a:p>
          <a:p>
            <a:pPr fontAlgn="ctr"/>
            <a:r>
              <a:rPr lang="nl-NL" sz="2200" dirty="0" smtClean="0"/>
              <a:t>Leven Lang Leren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611" y="2685287"/>
            <a:ext cx="2465512" cy="246551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861" y="206375"/>
            <a:ext cx="1795012" cy="2228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542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fontAlgn="ctr">
              <a:buNone/>
            </a:pPr>
            <a:r>
              <a:rPr lang="nl-NL" b="1" dirty="0" smtClean="0"/>
              <a:t>Persoonsgerichte zorg én..</a:t>
            </a:r>
            <a:br>
              <a:rPr lang="nl-NL" b="1" dirty="0" smtClean="0"/>
            </a:br>
            <a:r>
              <a:rPr lang="nl-NL" dirty="0" smtClean="0"/>
              <a:t>Werkdruk</a:t>
            </a:r>
            <a:r>
              <a:rPr lang="nl-NL" dirty="0"/>
              <a:t>, </a:t>
            </a:r>
            <a:r>
              <a:rPr lang="nl-NL" dirty="0" smtClean="0"/>
              <a:t>toenemende complexiteit van zorg, arbeidsmarktkrapte</a:t>
            </a:r>
            <a:r>
              <a:rPr lang="nl-NL" dirty="0"/>
              <a:t>, waan van de dag, fragmentatie van de </a:t>
            </a:r>
            <a:r>
              <a:rPr lang="nl-NL" dirty="0" smtClean="0"/>
              <a:t>zorg, standaardisering, efficiëntie, verantwoording …, …. . </a:t>
            </a:r>
          </a:p>
          <a:p>
            <a:pPr marL="0" indent="0" fontAlgn="ctr">
              <a:buNone/>
            </a:pPr>
            <a:endParaRPr lang="nl-NL" b="1" dirty="0" smtClean="0"/>
          </a:p>
          <a:p>
            <a:pPr marL="0" indent="0" fontAlgn="ctr">
              <a:buNone/>
            </a:pPr>
            <a:r>
              <a:rPr lang="nl-NL" b="1" dirty="0" smtClean="0"/>
              <a:t>Leren én..</a:t>
            </a:r>
          </a:p>
          <a:p>
            <a:pPr marL="0" indent="0" fontAlgn="ctr">
              <a:buNone/>
            </a:pPr>
            <a:r>
              <a:rPr lang="nl-NL" dirty="0" smtClean="0"/>
              <a:t>Toetsing, evaluatie, inwerken, meewerken, tijd claimen voor het leerproces, prestatiedruk, ervaren verantwoordelijkheden .., .., … .</a:t>
            </a:r>
          </a:p>
          <a:p>
            <a:pPr marL="0" indent="0" fontAlgn="ctr">
              <a:buNone/>
            </a:pPr>
            <a:endParaRPr lang="nl-NL" dirty="0" smtClean="0"/>
          </a:p>
          <a:p>
            <a:pPr marL="0" indent="0" algn="ctr" fontAlgn="ctr">
              <a:buNone/>
            </a:pPr>
            <a:r>
              <a:rPr lang="nl-NL" dirty="0" err="1" smtClean="0"/>
              <a:t>Shadowing</a:t>
            </a:r>
            <a:r>
              <a:rPr lang="nl-NL" dirty="0" smtClean="0"/>
              <a:t> </a:t>
            </a:r>
            <a:r>
              <a:rPr lang="nl-NL" dirty="0"/>
              <a:t>als</a:t>
            </a:r>
            <a:r>
              <a:rPr lang="nl-NL" u="sng" dirty="0"/>
              <a:t> </a:t>
            </a:r>
            <a:r>
              <a:rPr lang="nl-NL" u="sng" dirty="0" smtClean="0"/>
              <a:t>hulpmiddel</a:t>
            </a:r>
            <a:r>
              <a:rPr lang="nl-NL" dirty="0" smtClean="0"/>
              <a:t> om stil te staan, dialoog te voeren en de praktijk te begrijpen en verbeteren.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833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512" y="0"/>
            <a:ext cx="6858000" cy="5143500"/>
          </a:xfrm>
        </p:spPr>
      </p:pic>
    </p:spTree>
    <p:extLst>
      <p:ext uri="{BB962C8B-B14F-4D97-AF65-F5344CB8AC3E}">
        <p14:creationId xmlns:p14="http://schemas.microsoft.com/office/powerpoint/2010/main" val="364896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311" y="3109776"/>
            <a:ext cx="2497874" cy="193952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4672361" cy="857250"/>
          </a:xfrm>
        </p:spPr>
        <p:txBody>
          <a:bodyPr>
            <a:normAutofit fontScale="90000"/>
          </a:bodyPr>
          <a:lstStyle/>
          <a:p>
            <a:r>
              <a:rPr lang="nl-NL" dirty="0" err="1" smtClean="0"/>
              <a:t>Shadowing</a:t>
            </a:r>
            <a:r>
              <a:rPr lang="nl-NL" dirty="0" smtClean="0"/>
              <a:t> als leermethode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1" y="1260803"/>
            <a:ext cx="4884234" cy="3110475"/>
          </a:xfrm>
        </p:spPr>
        <p:txBody>
          <a:bodyPr>
            <a:normAutofit fontScale="62500" lnSpcReduction="20000"/>
          </a:bodyPr>
          <a:lstStyle/>
          <a:p>
            <a:pPr lvl="1"/>
            <a:endParaRPr lang="nl-NL" sz="2900" dirty="0" smtClean="0"/>
          </a:p>
          <a:p>
            <a:pPr marL="457200" lvl="1" indent="0">
              <a:buNone/>
            </a:pPr>
            <a:r>
              <a:rPr lang="nl-NL" sz="2900" dirty="0" err="1" smtClean="0"/>
              <a:t>Shadowing</a:t>
            </a:r>
            <a:r>
              <a:rPr lang="nl-NL" sz="2900" dirty="0" smtClean="0"/>
              <a:t> als leermethode vraagt:</a:t>
            </a:r>
          </a:p>
          <a:p>
            <a:pPr lvl="2"/>
            <a:r>
              <a:rPr lang="nl-NL" sz="2900" dirty="0" smtClean="0"/>
              <a:t>praktische </a:t>
            </a:r>
            <a:r>
              <a:rPr lang="nl-NL" sz="2900" dirty="0"/>
              <a:t>strategieën zoals in onderzoeksmethode </a:t>
            </a:r>
            <a:r>
              <a:rPr lang="nl-NL" sz="2900" dirty="0" err="1"/>
              <a:t>shadowing</a:t>
            </a:r>
            <a:endParaRPr lang="nl-NL" sz="2900" dirty="0"/>
          </a:p>
          <a:p>
            <a:pPr lvl="2"/>
            <a:r>
              <a:rPr lang="nl-NL" sz="2900" dirty="0" smtClean="0"/>
              <a:t>een hoge mate van begeleiding (mentorschap)</a:t>
            </a:r>
          </a:p>
          <a:p>
            <a:pPr lvl="2"/>
            <a:r>
              <a:rPr lang="nl-NL" sz="2900" dirty="0"/>
              <a:t>v</a:t>
            </a:r>
            <a:r>
              <a:rPr lang="nl-NL" sz="2900" dirty="0" smtClean="0"/>
              <a:t>aardigheid om overstijgend aan je eigen leerproces te kunnen kijken</a:t>
            </a:r>
          </a:p>
          <a:p>
            <a:pPr lvl="2"/>
            <a:r>
              <a:rPr lang="nl-NL" sz="2900" dirty="0"/>
              <a:t>v</a:t>
            </a:r>
            <a:r>
              <a:rPr lang="nl-NL" sz="2900" dirty="0" smtClean="0"/>
              <a:t>oorbereiding om focus / leervraag te bepalen</a:t>
            </a:r>
          </a:p>
          <a:p>
            <a:pPr lvl="2"/>
            <a:r>
              <a:rPr lang="nl-NL" sz="2900" dirty="0" err="1"/>
              <a:t>o</a:t>
            </a:r>
            <a:r>
              <a:rPr lang="nl-NL" sz="2900" dirty="0" err="1" smtClean="0"/>
              <a:t>nderzoeksvaardigheden</a:t>
            </a:r>
            <a:r>
              <a:rPr lang="nl-NL" sz="2900" dirty="0" smtClean="0"/>
              <a:t> </a:t>
            </a:r>
          </a:p>
          <a:p>
            <a:pPr lvl="2"/>
            <a:endParaRPr lang="nl-NL" dirty="0" smtClean="0"/>
          </a:p>
          <a:p>
            <a:pPr lvl="2"/>
            <a:endParaRPr lang="nl-NL" dirty="0" smtClean="0"/>
          </a:p>
          <a:p>
            <a:pPr lvl="2"/>
            <a:endParaRPr lang="nl-NL" dirty="0" smtClean="0"/>
          </a:p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5493835" y="555953"/>
            <a:ext cx="350148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Ervaringen met leermethode </a:t>
            </a:r>
            <a:r>
              <a:rPr lang="nl-NL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shadowing</a:t>
            </a:r>
            <a:r>
              <a:rPr lang="nl-N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als onderdeel van een stage in de gehandicaptenzorg</a:t>
            </a:r>
            <a:br>
              <a:rPr lang="nl-N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nl-N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nl-N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Narratief onderzoek onder Fontys studenten verpleegkunde, </a:t>
            </a:r>
            <a:r>
              <a:rPr lang="nl-NL" sz="16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Shaun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Cardiff, Nard van den Langenberg </a:t>
            </a:r>
          </a:p>
          <a:p>
            <a:pPr algn="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146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311" y="3109776"/>
            <a:ext cx="2497874" cy="193952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4672361" cy="857250"/>
          </a:xfrm>
        </p:spPr>
        <p:txBody>
          <a:bodyPr>
            <a:normAutofit fontScale="90000"/>
          </a:bodyPr>
          <a:lstStyle/>
          <a:p>
            <a:r>
              <a:rPr lang="nl-NL" dirty="0" err="1" smtClean="0"/>
              <a:t>Shadowing</a:t>
            </a:r>
            <a:r>
              <a:rPr lang="nl-NL" dirty="0" smtClean="0"/>
              <a:t> als leermethode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1" y="1260803"/>
            <a:ext cx="4884234" cy="3110475"/>
          </a:xfrm>
        </p:spPr>
        <p:txBody>
          <a:bodyPr>
            <a:normAutofit/>
          </a:bodyPr>
          <a:lstStyle/>
          <a:p>
            <a:pPr lvl="1"/>
            <a:endParaRPr lang="nl-NL" sz="2900" dirty="0" smtClean="0"/>
          </a:p>
          <a:p>
            <a:pPr marL="457200" lvl="1" indent="0">
              <a:buNone/>
            </a:pPr>
            <a:r>
              <a:rPr lang="nl-NL" sz="2100" dirty="0" smtClean="0"/>
              <a:t>De student ervaart meerwaarde </a:t>
            </a:r>
            <a:r>
              <a:rPr lang="nl-NL" sz="2100" dirty="0"/>
              <a:t>in:</a:t>
            </a:r>
          </a:p>
          <a:p>
            <a:pPr lvl="2"/>
            <a:r>
              <a:rPr lang="nl-NL" sz="2100" dirty="0"/>
              <a:t>creëren van (vertrouwens)band met de </a:t>
            </a:r>
            <a:r>
              <a:rPr lang="nl-NL" sz="2100" dirty="0" err="1" smtClean="0"/>
              <a:t>shadowee</a:t>
            </a:r>
            <a:endParaRPr lang="nl-NL" sz="2100" dirty="0" smtClean="0"/>
          </a:p>
          <a:p>
            <a:pPr lvl="2"/>
            <a:r>
              <a:rPr lang="nl-NL" sz="2100" dirty="0" smtClean="0"/>
              <a:t>Begrijpen van doelgroep</a:t>
            </a:r>
            <a:endParaRPr lang="nl-NL" sz="2100" dirty="0"/>
          </a:p>
          <a:p>
            <a:pPr lvl="2"/>
            <a:r>
              <a:rPr lang="nl-NL" sz="2100" dirty="0"/>
              <a:t>betekenisvolle stage vanaf aanvang</a:t>
            </a:r>
          </a:p>
          <a:p>
            <a:pPr lvl="2"/>
            <a:r>
              <a:rPr lang="nl-NL" sz="2100" dirty="0"/>
              <a:t>leren observeren</a:t>
            </a:r>
          </a:p>
          <a:p>
            <a:pPr marL="914400" lvl="2" indent="0">
              <a:buNone/>
            </a:pPr>
            <a:endParaRPr lang="nl-NL" dirty="0" smtClean="0"/>
          </a:p>
          <a:p>
            <a:pPr lvl="2"/>
            <a:endParaRPr lang="nl-NL" dirty="0" smtClean="0"/>
          </a:p>
          <a:p>
            <a:pPr lvl="2"/>
            <a:endParaRPr lang="nl-NL" dirty="0" smtClean="0"/>
          </a:p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5493835" y="555953"/>
            <a:ext cx="350148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Ervaringen met leermethode </a:t>
            </a:r>
            <a:r>
              <a:rPr lang="nl-NL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shadowing</a:t>
            </a:r>
            <a:r>
              <a:rPr lang="nl-N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als onderdeel van een stage in de gehandicaptenzorg</a:t>
            </a:r>
            <a:br>
              <a:rPr lang="nl-N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nl-N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nl-N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Narratief onderzoek onder Fontys studenten verpleegkunde, </a:t>
            </a:r>
            <a:r>
              <a:rPr lang="nl-NL" sz="16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Shaun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Cardiff, Nard van den Langenberg </a:t>
            </a:r>
          </a:p>
          <a:p>
            <a:pPr algn="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57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99AB96C7B55C4FA0EC0FFF2D4DDF91" ma:contentTypeVersion="0" ma:contentTypeDescription="Een nieuw document maken." ma:contentTypeScope="" ma:versionID="393ce5906f5748f30a2c51c4194316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978a156f712f99d6452530788f7ffe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762C15-4514-44DB-AA99-E84A02E364D6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05d9c35-e4e7-46dc-b696-2e0d98cbe4ff"/>
    <ds:schemaRef ds:uri="http://purl.org/dc/elements/1.1/"/>
    <ds:schemaRef ds:uri="http://schemas.microsoft.com/office/2006/metadata/properties"/>
    <ds:schemaRef ds:uri="http://purl.org/dc/terms/"/>
    <ds:schemaRef ds:uri="4dfc51d9-fd9a-4c2e-9b35-2a6b8dbf690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7117442-E25F-404D-8A7E-60C5255D3B1F}"/>
</file>

<file path=customXml/itemProps3.xml><?xml version="1.0" encoding="utf-8"?>
<ds:datastoreItem xmlns:ds="http://schemas.openxmlformats.org/officeDocument/2006/customXml" ds:itemID="{452D7BC6-A1BF-40FC-8EB4-5767A83BD5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451</Words>
  <Application>Microsoft Office PowerPoint</Application>
  <PresentationFormat>Diavoorstelling (16:9)</PresentationFormat>
  <Paragraphs>84</Paragraphs>
  <Slides>12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Calibri</vt:lpstr>
      <vt:lpstr>Aangepast ontwerp</vt:lpstr>
      <vt:lpstr>Shadowing</vt:lpstr>
      <vt:lpstr>Wat is shadowing?</vt:lpstr>
      <vt:lpstr>Kenmerken:</vt:lpstr>
      <vt:lpstr>Toepassingen van shadowing (Mc Donald 2005)</vt:lpstr>
      <vt:lpstr>Shadowing als veelbelovende activiteit</vt:lpstr>
      <vt:lpstr>PowerPoint-presentatie</vt:lpstr>
      <vt:lpstr>PowerPoint-presentatie</vt:lpstr>
      <vt:lpstr>Shadowing als leermethode</vt:lpstr>
      <vt:lpstr>Shadowing als leermethode</vt:lpstr>
      <vt:lpstr>Shadowing als leermethode</vt:lpstr>
      <vt:lpstr>PowerPoint-presentatie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Vincent van Brink</dc:creator>
  <cp:lastModifiedBy>Janssen,Bienke B.M.</cp:lastModifiedBy>
  <cp:revision>95</cp:revision>
  <cp:lastPrinted>2014-08-19T14:33:34Z</cp:lastPrinted>
  <dcterms:created xsi:type="dcterms:W3CDTF">2014-08-06T13:54:14Z</dcterms:created>
  <dcterms:modified xsi:type="dcterms:W3CDTF">2020-01-16T16:22:29Z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0x010100E499AB96C7B55C4FA0EC0FFF2D4DDF91</vt:lpwstr>
  </property>
</Properties>
</file>