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4" r:id="rId2"/>
  </p:sldMasterIdLst>
  <p:notesMasterIdLst>
    <p:notesMasterId r:id="rId28"/>
  </p:notesMasterIdLst>
  <p:sldIdLst>
    <p:sldId id="374" r:id="rId3"/>
    <p:sldId id="382" r:id="rId4"/>
    <p:sldId id="377" r:id="rId5"/>
    <p:sldId id="375" r:id="rId6"/>
    <p:sldId id="402" r:id="rId7"/>
    <p:sldId id="403" r:id="rId8"/>
    <p:sldId id="400" r:id="rId9"/>
    <p:sldId id="393" r:id="rId10"/>
    <p:sldId id="394" r:id="rId11"/>
    <p:sldId id="395" r:id="rId12"/>
    <p:sldId id="396" r:id="rId13"/>
    <p:sldId id="397" r:id="rId14"/>
    <p:sldId id="398" r:id="rId15"/>
    <p:sldId id="399" r:id="rId16"/>
    <p:sldId id="379" r:id="rId17"/>
    <p:sldId id="376" r:id="rId18"/>
    <p:sldId id="322" r:id="rId19"/>
    <p:sldId id="328" r:id="rId20"/>
    <p:sldId id="372" r:id="rId21"/>
    <p:sldId id="386" r:id="rId22"/>
    <p:sldId id="387" r:id="rId23"/>
    <p:sldId id="390" r:id="rId24"/>
    <p:sldId id="391" r:id="rId25"/>
    <p:sldId id="392" r:id="rId26"/>
    <p:sldId id="371" r:id="rId2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80"/>
    <a:srgbClr val="9900CC"/>
    <a:srgbClr val="942092"/>
    <a:srgbClr val="E300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76" autoAdjust="0"/>
    <p:restoredTop sz="52555" autoAdjust="0"/>
  </p:normalViewPr>
  <p:slideViewPr>
    <p:cSldViewPr snapToGrid="0" snapToObjects="1">
      <p:cViewPr varScale="1">
        <p:scale>
          <a:sx n="38" d="100"/>
          <a:sy n="38" d="100"/>
        </p:scale>
        <p:origin x="2022" y="4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3E266C-72C4-FF4B-B09C-E67365462783}" type="datetimeFigureOut">
              <a:rPr lang="nl-NL" smtClean="0"/>
              <a:t>12-4-2019</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90E834-0511-9B4F-B3D5-99E10208B1C0}" type="slidenum">
              <a:rPr lang="nl-NL" smtClean="0"/>
              <a:t>‹nr.›</a:t>
            </a:fld>
            <a:endParaRPr lang="nl-NL"/>
          </a:p>
        </p:txBody>
      </p:sp>
    </p:spTree>
    <p:extLst>
      <p:ext uri="{BB962C8B-B14F-4D97-AF65-F5344CB8AC3E}">
        <p14:creationId xmlns:p14="http://schemas.microsoft.com/office/powerpoint/2010/main" val="1747203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fontys.nl/Over-Fontys/Fontys-Sporthogeschool/Keuzedeel-voorbereiding-HBO-Sporthogeschool.htm"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fontys.nl/Over-Fontys/Fontys-Sporthogeschool/Keuzedeel-voorbereiding-HBO-Sporthogeschool.htm"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fontys.nl/Over-Fontys/Fontys-Sporthogeschool/Keuzedeel-voorbereiding-HBO-Sporthogeschool.htm"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fontys.nl/Over-Fontys/Fontys-Sporthogeschool/Keuzedeel-voorbereiding-HBO-Sporthogeschool.htm"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Mijn hart gaat sneller kloppen van dit</a:t>
            </a:r>
            <a:r>
              <a:rPr lang="nl-NL" baseline="0" dirty="0" smtClean="0"/>
              <a:t> programma, omdat ik wil bereiken dat onze studenten op ooghoogte gaan kijken naar het studeren op het HBO.</a:t>
            </a:r>
          </a:p>
          <a:p>
            <a:r>
              <a:rPr lang="nl-NL" baseline="0" dirty="0" smtClean="0"/>
              <a:t>Niet onderschatten, niet overschatten, maar reëel: wat houdt studeren op het HBO in?</a:t>
            </a:r>
          </a:p>
          <a:p>
            <a:endParaRPr lang="nl-NL" baseline="0" dirty="0" smtClean="0"/>
          </a:p>
          <a:p>
            <a:r>
              <a:rPr lang="nl-NL" baseline="0" dirty="0" smtClean="0"/>
              <a:t>Inzicht geven in eigen ontwikkelpunten en mogelijkheden om een succesvol hbo’er te worden. </a:t>
            </a:r>
          </a:p>
          <a:p>
            <a:endParaRPr lang="nl-NL" baseline="0" dirty="0" smtClean="0"/>
          </a:p>
          <a:p>
            <a:r>
              <a:rPr lang="nl-NL" baseline="0" dirty="0" smtClean="0"/>
              <a:t>Het is een gezamenlijke verantwoordelijkheid van het mbo en het hbo. Daarom is het doorstroomprogramma mbo-hbo ontwikkeld en geïntegreerd in het curriculum van het HBO. Summa studenten die van plan zijn HBO te gaan studeren en hier goed op voorbereid willen zijn. </a:t>
            </a:r>
          </a:p>
          <a:p>
            <a:endParaRPr lang="nl-NL" baseline="0" dirty="0" smtClean="0"/>
          </a:p>
          <a:p>
            <a:r>
              <a:rPr lang="nl-NL" baseline="0" dirty="0" smtClean="0"/>
              <a:t>We zijn begonnen met uitwisseling van docenten, specifieke voorlichting op het MBO en speciale meeloopdagen voor Summa studenten. De verbinding is gemaakt, de samenhang tussen de onderwijsprogramma’s proberen we zo te versterken. Met als doel om studiesucces te vergroten. </a:t>
            </a:r>
          </a:p>
          <a:p>
            <a:endParaRPr lang="nl-NL" baseline="0" dirty="0" smtClean="0"/>
          </a:p>
          <a:p>
            <a:r>
              <a:rPr lang="nl-NL" sz="1200" b="1" dirty="0" smtClean="0">
                <a:solidFill>
                  <a:srgbClr val="E3007D"/>
                </a:solidFill>
              </a:rPr>
              <a:t>Studeren op het HBO is heel moeilijk.</a:t>
            </a:r>
          </a:p>
          <a:p>
            <a:endParaRPr lang="nl-NL" sz="1200" b="1" dirty="0" smtClean="0">
              <a:solidFill>
                <a:srgbClr val="E3007D"/>
              </a:solidFill>
            </a:endParaRPr>
          </a:p>
          <a:p>
            <a:r>
              <a:rPr lang="nl-NL" sz="1200" b="1" dirty="0" smtClean="0">
                <a:solidFill>
                  <a:srgbClr val="E3007D"/>
                </a:solidFill>
              </a:rPr>
              <a:t>Ik heb een HBO diploma nodig om een goede baan te krijgen in de toekomst.</a:t>
            </a:r>
          </a:p>
          <a:p>
            <a:endParaRPr lang="nl-NL" sz="1200" b="1" dirty="0" smtClean="0">
              <a:solidFill>
                <a:srgbClr val="E3007D"/>
              </a:solidFill>
            </a:endParaRPr>
          </a:p>
          <a:p>
            <a:r>
              <a:rPr lang="nl-NL" sz="1200" b="1" dirty="0" smtClean="0">
                <a:solidFill>
                  <a:srgbClr val="E3007D"/>
                </a:solidFill>
              </a:rPr>
              <a:t>Met mijn motivatie zit het wel goed.</a:t>
            </a:r>
          </a:p>
          <a:p>
            <a:endParaRPr lang="nl-NL" sz="1200" b="1" dirty="0" smtClean="0">
              <a:solidFill>
                <a:srgbClr val="E3007D"/>
              </a:solidFill>
            </a:endParaRPr>
          </a:p>
          <a:p>
            <a:r>
              <a:rPr lang="nl-NL" sz="1200" b="1" dirty="0" smtClean="0">
                <a:solidFill>
                  <a:srgbClr val="E3007D"/>
                </a:solidFill>
              </a:rPr>
              <a:t>Ik heb zelf invloed op mijn succeskans in het HBO. </a:t>
            </a:r>
          </a:p>
          <a:p>
            <a:endParaRPr lang="nl-NL" dirty="0" smtClean="0"/>
          </a:p>
        </p:txBody>
      </p:sp>
      <p:sp>
        <p:nvSpPr>
          <p:cNvPr id="4" name="Tijdelijke aanduiding voor dianummer 3"/>
          <p:cNvSpPr>
            <a:spLocks noGrp="1"/>
          </p:cNvSpPr>
          <p:nvPr>
            <p:ph type="sldNum" sz="quarter" idx="10"/>
          </p:nvPr>
        </p:nvSpPr>
        <p:spPr/>
        <p:txBody>
          <a:bodyPr/>
          <a:lstStyle/>
          <a:p>
            <a:fld id="{5D90E834-0511-9B4F-B3D5-99E10208B1C0}" type="slidenum">
              <a:rPr lang="nl-NL" smtClean="0"/>
              <a:t>1</a:t>
            </a:fld>
            <a:endParaRPr lang="nl-NL"/>
          </a:p>
        </p:txBody>
      </p:sp>
    </p:spTree>
    <p:extLst>
      <p:ext uri="{BB962C8B-B14F-4D97-AF65-F5344CB8AC3E}">
        <p14:creationId xmlns:p14="http://schemas.microsoft.com/office/powerpoint/2010/main" val="3827434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u="sng" kern="1200" dirty="0" smtClean="0">
                <a:solidFill>
                  <a:schemeClr val="tx1"/>
                </a:solidFill>
                <a:effectLst/>
                <a:latin typeface="+mn-lt"/>
                <a:ea typeface="+mn-ea"/>
                <a:cs typeface="+mn-cs"/>
                <a:hlinkClick r:id="rId3"/>
              </a:rPr>
              <a:t>https://fontys.nl/Over-Fontys/Fontys-Sporthogeschool/Keuzedeel-voorbereiding-HBO-Sporthogeschool.htm</a:t>
            </a:r>
            <a:r>
              <a:rPr lang="nl-NL" sz="1200" kern="1200" dirty="0" smtClean="0">
                <a:solidFill>
                  <a:schemeClr val="tx1"/>
                </a:solidFill>
                <a:effectLst/>
                <a:latin typeface="+mn-lt"/>
                <a:ea typeface="+mn-ea"/>
                <a:cs typeface="+mn-cs"/>
              </a:rPr>
              <a:t> </a:t>
            </a:r>
            <a:endParaRPr lang="nl-NL" dirty="0" smtClean="0"/>
          </a:p>
          <a:p>
            <a:pPr>
              <a:buFontTx/>
              <a:buNone/>
            </a:pPr>
            <a:r>
              <a:rPr lang="nl-NL" dirty="0" smtClean="0">
                <a:solidFill>
                  <a:srgbClr val="7030A0"/>
                </a:solidFill>
              </a:rPr>
              <a:t>Sporthogeschool</a:t>
            </a:r>
            <a:br>
              <a:rPr lang="nl-NL" dirty="0" smtClean="0">
                <a:solidFill>
                  <a:srgbClr val="7030A0"/>
                </a:solidFill>
              </a:rPr>
            </a:br>
            <a:endParaRPr lang="nl-NL" dirty="0" smtClean="0">
              <a:solidFill>
                <a:srgbClr val="7030A0"/>
              </a:solidFill>
            </a:endParaRPr>
          </a:p>
          <a:p>
            <a:pPr>
              <a:buFontTx/>
              <a:buChar char="-"/>
            </a:pPr>
            <a:r>
              <a:rPr lang="nl-NL" dirty="0" smtClean="0">
                <a:solidFill>
                  <a:srgbClr val="7030A0"/>
                </a:solidFill>
              </a:rPr>
              <a:t>Wanneer is dit keuzedeel geslaagd?</a:t>
            </a:r>
          </a:p>
          <a:p>
            <a:pPr>
              <a:buFontTx/>
              <a:buChar char="-"/>
            </a:pPr>
            <a:r>
              <a:rPr lang="nl-NL" dirty="0" smtClean="0">
                <a:solidFill>
                  <a:srgbClr val="7030A0"/>
                </a:solidFill>
              </a:rPr>
              <a:t>Hoe meet je de effectiviteit?</a:t>
            </a:r>
          </a:p>
          <a:p>
            <a:pPr>
              <a:buFontTx/>
              <a:buChar char="-"/>
            </a:pPr>
            <a:r>
              <a:rPr lang="nl-NL" dirty="0" smtClean="0">
                <a:solidFill>
                  <a:srgbClr val="7030A0"/>
                </a:solidFill>
              </a:rPr>
              <a:t>Hoe richten we het keuzedeel in </a:t>
            </a:r>
            <a:r>
              <a:rPr lang="nl-NL" dirty="0" err="1" smtClean="0">
                <a:solidFill>
                  <a:srgbClr val="7030A0"/>
                </a:solidFill>
              </a:rPr>
              <a:t>in</a:t>
            </a:r>
            <a:r>
              <a:rPr lang="nl-NL" dirty="0" smtClean="0">
                <a:solidFill>
                  <a:srgbClr val="7030A0"/>
                </a:solidFill>
              </a:rPr>
              <a:t> 2019-2020?</a:t>
            </a:r>
          </a:p>
          <a:p>
            <a:pPr lvl="1">
              <a:buFontTx/>
              <a:buChar char="-"/>
            </a:pPr>
            <a:r>
              <a:rPr lang="nl-NL" dirty="0" smtClean="0">
                <a:solidFill>
                  <a:srgbClr val="7030A0"/>
                </a:solidFill>
              </a:rPr>
              <a:t>Intensiteit (volgende sheet)</a:t>
            </a:r>
          </a:p>
          <a:p>
            <a:pPr lvl="1">
              <a:buFontTx/>
              <a:buChar char="-"/>
            </a:pPr>
            <a:r>
              <a:rPr lang="nl-NL" dirty="0" smtClean="0">
                <a:solidFill>
                  <a:srgbClr val="7030A0"/>
                </a:solidFill>
              </a:rPr>
              <a:t>Toegankelijk voor andere Summa colleges?</a:t>
            </a:r>
          </a:p>
          <a:p>
            <a:pPr lvl="1">
              <a:buFontTx/>
              <a:buChar char="-"/>
            </a:pPr>
            <a:r>
              <a:rPr lang="nl-NL" dirty="0" smtClean="0">
                <a:solidFill>
                  <a:srgbClr val="7030A0"/>
                </a:solidFill>
              </a:rPr>
              <a:t>Toegankelijk voor andere toeleverende mbo-instellingen?</a:t>
            </a:r>
          </a:p>
          <a:p>
            <a:pPr lvl="1">
              <a:buFontTx/>
              <a:buChar char="-"/>
            </a:pPr>
            <a:r>
              <a:rPr lang="nl-NL" dirty="0" smtClean="0">
                <a:solidFill>
                  <a:srgbClr val="7030A0"/>
                </a:solidFill>
              </a:rPr>
              <a:t>Samenwerking met Toegepaste Psychologie?</a:t>
            </a:r>
          </a:p>
          <a:p>
            <a:pPr>
              <a:buFontTx/>
              <a:buChar char="-"/>
            </a:pPr>
            <a:r>
              <a:rPr lang="nl-NL" dirty="0" smtClean="0">
                <a:solidFill>
                  <a:srgbClr val="7030A0"/>
                </a:solidFill>
              </a:rPr>
              <a:t>In 2020 stoppen de subsidiegelden van het Regionaal Ambitie Plan. Wat voor gevolgen heeft dit voor de inrichting van het keuzedeel?</a:t>
            </a:r>
          </a:p>
          <a:p>
            <a:pPr marL="0" indent="0">
              <a:buNone/>
            </a:pPr>
            <a:endParaRPr lang="nl-NL" dirty="0" smtClean="0"/>
          </a:p>
          <a:p>
            <a:pPr marL="0" indent="0">
              <a:buNone/>
            </a:pPr>
            <a:r>
              <a:rPr lang="nl-NL" dirty="0" smtClean="0"/>
              <a:t>Wanneer is</a:t>
            </a:r>
            <a:r>
              <a:rPr lang="nl-NL" baseline="0" dirty="0" smtClean="0"/>
              <a:t> het keuzedeel effectief? Als het voldoet aan de projectdoelstelling. </a:t>
            </a:r>
          </a:p>
          <a:p>
            <a:pPr marL="0" indent="0">
              <a:buNone/>
            </a:pPr>
            <a:r>
              <a:rPr lang="nl-NL" baseline="0" dirty="0" smtClean="0"/>
              <a:t>Onze projectdoelstellingen waren:</a:t>
            </a:r>
          </a:p>
          <a:p>
            <a:pPr marL="171450" lvl="0" indent="-171450">
              <a:buFont typeface="Arial" panose="020B0604020202020204" pitchFamily="34" charset="0"/>
              <a:buChar char="•"/>
            </a:pPr>
            <a:r>
              <a:rPr lang="nl-NL" dirty="0" smtClean="0"/>
              <a:t>Studenten die het doorstroomprogramma volgen </a:t>
            </a:r>
            <a:r>
              <a:rPr lang="nl-NL" dirty="0" smtClean="0">
                <a:solidFill>
                  <a:srgbClr val="942092"/>
                </a:solidFill>
              </a:rPr>
              <a:t>binden</a:t>
            </a:r>
            <a:r>
              <a:rPr lang="nl-NL" dirty="0" smtClean="0"/>
              <a:t> aan onze opleiding. </a:t>
            </a:r>
            <a:r>
              <a:rPr lang="nl-NL" dirty="0" smtClean="0">
                <a:sym typeface="Wingdings" panose="05000000000000000000" pitchFamily="2" charset="2"/>
              </a:rPr>
              <a:t> welk percentage is wenselijk?</a:t>
            </a:r>
            <a:endParaRPr lang="nl-NL" dirty="0" smtClean="0"/>
          </a:p>
          <a:p>
            <a:pPr marL="171450" lvl="0" indent="-171450">
              <a:buFont typeface="Arial" panose="020B0604020202020204" pitchFamily="34" charset="0"/>
              <a:buChar char="•"/>
            </a:pPr>
            <a:r>
              <a:rPr lang="nl-NL" dirty="0" smtClean="0">
                <a:solidFill>
                  <a:srgbClr val="942092"/>
                </a:solidFill>
              </a:rPr>
              <a:t>Instroom verhogen </a:t>
            </a:r>
            <a:r>
              <a:rPr lang="nl-NL" dirty="0" smtClean="0"/>
              <a:t>van het MBO</a:t>
            </a:r>
            <a:r>
              <a:rPr lang="nl-NL" baseline="0" dirty="0" smtClean="0"/>
              <a:t> </a:t>
            </a:r>
            <a:r>
              <a:rPr lang="nl-NL" baseline="0" dirty="0" smtClean="0">
                <a:sym typeface="Wingdings" panose="05000000000000000000" pitchFamily="2" charset="2"/>
              </a:rPr>
              <a:t> mag dit een doel zijn van het keuzedeel? Meer de juiste student op de juiste plek.</a:t>
            </a:r>
            <a:endParaRPr lang="nl-NL" dirty="0" smtClean="0"/>
          </a:p>
          <a:p>
            <a:pPr marL="171450" lvl="0" indent="-171450">
              <a:buFont typeface="Arial" panose="020B0604020202020204" pitchFamily="34" charset="0"/>
              <a:buChar char="•"/>
            </a:pPr>
            <a:r>
              <a:rPr lang="nl-NL" dirty="0" smtClean="0">
                <a:solidFill>
                  <a:srgbClr val="942092"/>
                </a:solidFill>
              </a:rPr>
              <a:t>Uitval</a:t>
            </a:r>
            <a:r>
              <a:rPr lang="nl-NL" dirty="0" smtClean="0"/>
              <a:t> van </a:t>
            </a:r>
            <a:r>
              <a:rPr lang="nl-NL" dirty="0" err="1" smtClean="0"/>
              <a:t>mbo’ers</a:t>
            </a:r>
            <a:r>
              <a:rPr lang="nl-NL" dirty="0" smtClean="0"/>
              <a:t> verkleinen </a:t>
            </a:r>
            <a:r>
              <a:rPr lang="nl-NL" dirty="0" smtClean="0">
                <a:sym typeface="Wingdings" panose="05000000000000000000" pitchFamily="2" charset="2"/>
              </a:rPr>
              <a:t> lange termijn doelstelling?</a:t>
            </a:r>
            <a:endParaRPr lang="nl-NL" dirty="0" smtClean="0"/>
          </a:p>
          <a:p>
            <a:pPr marL="171450" lvl="0" indent="-171450">
              <a:buFont typeface="Arial" panose="020B0604020202020204" pitchFamily="34" charset="0"/>
              <a:buChar char="•"/>
            </a:pPr>
            <a:r>
              <a:rPr lang="nl-NL" dirty="0" smtClean="0">
                <a:solidFill>
                  <a:srgbClr val="942092"/>
                </a:solidFill>
              </a:rPr>
              <a:t>Studiesucces</a:t>
            </a:r>
            <a:r>
              <a:rPr lang="nl-NL" dirty="0" smtClean="0"/>
              <a:t> vergroten </a:t>
            </a:r>
            <a:r>
              <a:rPr lang="nl-NL" dirty="0" smtClean="0">
                <a:sym typeface="Wingdings" panose="05000000000000000000" pitchFamily="2" charset="2"/>
              </a:rPr>
              <a:t> betere keuze</a:t>
            </a:r>
            <a:r>
              <a:rPr lang="nl-NL" baseline="0" dirty="0" smtClean="0">
                <a:sym typeface="Wingdings" panose="05000000000000000000" pitchFamily="2" charset="2"/>
              </a:rPr>
              <a:t> maken door een weldoordachte oriëntatie.</a:t>
            </a:r>
            <a:endParaRPr lang="nl-NL" dirty="0" smtClean="0"/>
          </a:p>
          <a:p>
            <a:pPr marL="0" indent="0">
              <a:buNone/>
            </a:pPr>
            <a:endParaRPr lang="nl-NL" baseline="0" dirty="0" smtClean="0"/>
          </a:p>
          <a:p>
            <a:pPr marL="0" indent="0">
              <a:buNone/>
            </a:pPr>
            <a:r>
              <a:rPr lang="nl-NL" baseline="0" dirty="0" smtClean="0"/>
              <a:t>Wat waren jullie projectdoelstellingen? En zijn die geslaagd?</a:t>
            </a:r>
          </a:p>
          <a:p>
            <a:pPr marL="0" indent="0">
              <a:buNone/>
            </a:pPr>
            <a:endParaRPr lang="nl-NL" dirty="0" smtClean="0"/>
          </a:p>
          <a:p>
            <a:pPr marL="0" indent="0">
              <a:buNone/>
            </a:pPr>
            <a:r>
              <a:rPr lang="nl-NL" dirty="0" smtClean="0"/>
              <a:t>Hoe meet je effectiviteit?</a:t>
            </a:r>
          </a:p>
          <a:p>
            <a:pPr marL="0" indent="0">
              <a:buNone/>
            </a:pPr>
            <a:r>
              <a:rPr lang="nl-NL" dirty="0" smtClean="0"/>
              <a:t>Als het</a:t>
            </a:r>
            <a:r>
              <a:rPr lang="nl-NL" baseline="0" dirty="0" smtClean="0"/>
              <a:t> keuzedeel eraan bijdraagt dat de student een betere studiekeuze kan maken.</a:t>
            </a:r>
          </a:p>
          <a:p>
            <a:pPr marL="0" indent="0">
              <a:buNone/>
            </a:pPr>
            <a:r>
              <a:rPr lang="nl-NL" baseline="0" dirty="0" smtClean="0"/>
              <a:t>Objectief kun je studiesucces meten door: </a:t>
            </a:r>
          </a:p>
          <a:p>
            <a:pPr marL="0" indent="0">
              <a:buNone/>
            </a:pPr>
            <a:r>
              <a:rPr lang="nl-NL" dirty="0" smtClean="0"/>
              <a:t>Propedeuse rendement binnen 1 jaar? En binnen twee jaar? </a:t>
            </a:r>
          </a:p>
          <a:p>
            <a:pPr marL="0" indent="0">
              <a:buNone/>
            </a:pPr>
            <a:r>
              <a:rPr lang="nl-NL" baseline="0" dirty="0" smtClean="0"/>
              <a:t>Uitval verlagen?</a:t>
            </a:r>
          </a:p>
          <a:p>
            <a:pPr marL="0" indent="0">
              <a:buNone/>
            </a:pPr>
            <a:endParaRPr lang="nl-NL" baseline="0" dirty="0" smtClean="0"/>
          </a:p>
          <a:p>
            <a:pPr marL="0" indent="0">
              <a:buNone/>
            </a:pPr>
            <a:r>
              <a:rPr lang="nl-NL" baseline="0" dirty="0" smtClean="0"/>
              <a:t>Maar studiesucces is ook dat je een goede en weldoordachte studiekeuze maakt. </a:t>
            </a:r>
          </a:p>
          <a:p>
            <a:pPr marL="0" indent="0">
              <a:buNone/>
            </a:pPr>
            <a:r>
              <a:rPr lang="nl-NL" baseline="0" dirty="0" smtClean="0"/>
              <a:t>Je weet dat het HBO niveau haalbaar is.</a:t>
            </a:r>
          </a:p>
          <a:p>
            <a:pPr marL="0" indent="0">
              <a:buNone/>
            </a:pPr>
            <a:r>
              <a:rPr lang="nl-NL" baseline="0" dirty="0" smtClean="0"/>
              <a:t>Je ervaart dat je je </a:t>
            </a:r>
            <a:r>
              <a:rPr lang="nl-NL" baseline="0" dirty="0" err="1" smtClean="0"/>
              <a:t>thuisvoelt</a:t>
            </a:r>
            <a:r>
              <a:rPr lang="nl-NL" baseline="0" dirty="0" smtClean="0"/>
              <a:t> op de opleiding.</a:t>
            </a:r>
          </a:p>
          <a:p>
            <a:pPr marL="0" indent="0">
              <a:buNone/>
            </a:pPr>
            <a:r>
              <a:rPr lang="nl-NL" baseline="0" dirty="0" smtClean="0"/>
              <a:t>Je bent zelfverzekerd over de keuze die je maakt (werken of studeren).</a:t>
            </a:r>
          </a:p>
          <a:p>
            <a:pPr marL="0" indent="0">
              <a:buNone/>
            </a:pPr>
            <a:r>
              <a:rPr lang="nl-NL" baseline="0" dirty="0" smtClean="0"/>
              <a:t>Je bent zelfverzekerd over de studie die je kiest.</a:t>
            </a:r>
          </a:p>
          <a:p>
            <a:pPr marL="0" indent="0">
              <a:buNone/>
            </a:pPr>
            <a:endParaRPr lang="nl-NL" dirty="0" smtClean="0"/>
          </a:p>
          <a:p>
            <a:pPr marL="0" indent="0">
              <a:buNone/>
            </a:pPr>
            <a:r>
              <a:rPr lang="nl-NL" dirty="0" smtClean="0"/>
              <a:t>Stoppen RAP in 2020 </a:t>
            </a:r>
            <a:r>
              <a:rPr lang="nl-NL" dirty="0" smtClean="0">
                <a:sym typeface="Wingdings" panose="05000000000000000000" pitchFamily="2" charset="2"/>
              </a:rPr>
              <a:t> hoe gaan we dit bekostigen?</a:t>
            </a:r>
            <a:endParaRPr lang="nl-NL" dirty="0" smtClean="0"/>
          </a:p>
        </p:txBody>
      </p:sp>
      <p:sp>
        <p:nvSpPr>
          <p:cNvPr id="4" name="Tijdelijke aanduiding voor dianummer 3"/>
          <p:cNvSpPr>
            <a:spLocks noGrp="1"/>
          </p:cNvSpPr>
          <p:nvPr>
            <p:ph type="sldNum" sz="quarter" idx="10"/>
          </p:nvPr>
        </p:nvSpPr>
        <p:spPr/>
        <p:txBody>
          <a:bodyPr/>
          <a:lstStyle/>
          <a:p>
            <a:fld id="{5D90E834-0511-9B4F-B3D5-99E10208B1C0}" type="slidenum">
              <a:rPr lang="nl-NL" smtClean="0"/>
              <a:t>22</a:t>
            </a:fld>
            <a:endParaRPr lang="nl-NL"/>
          </a:p>
        </p:txBody>
      </p:sp>
    </p:spTree>
    <p:extLst>
      <p:ext uri="{BB962C8B-B14F-4D97-AF65-F5344CB8AC3E}">
        <p14:creationId xmlns:p14="http://schemas.microsoft.com/office/powerpoint/2010/main" val="15023526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u="sng" kern="1200" dirty="0" smtClean="0">
                <a:solidFill>
                  <a:schemeClr val="tx1"/>
                </a:solidFill>
                <a:effectLst/>
                <a:latin typeface="+mn-lt"/>
                <a:ea typeface="+mn-ea"/>
                <a:cs typeface="+mn-cs"/>
                <a:hlinkClick r:id="rId3"/>
              </a:rPr>
              <a:t>https://fontys.nl/Over-Fontys/Fontys-Sporthogeschool/Keuzedeel-voorbereiding-HBO-Sporthogeschool.htm</a:t>
            </a:r>
            <a:r>
              <a:rPr lang="nl-NL" sz="1200" kern="1200" dirty="0" smtClean="0">
                <a:solidFill>
                  <a:schemeClr val="tx1"/>
                </a:solidFill>
                <a:effectLst/>
                <a:latin typeface="+mn-lt"/>
                <a:ea typeface="+mn-ea"/>
                <a:cs typeface="+mn-cs"/>
              </a:rPr>
              <a:t> </a:t>
            </a:r>
            <a:endParaRPr lang="nl-NL" dirty="0" smtClean="0"/>
          </a:p>
          <a:p>
            <a:pPr>
              <a:buFontTx/>
              <a:buNone/>
            </a:pPr>
            <a:r>
              <a:rPr lang="nl-NL" dirty="0" smtClean="0">
                <a:solidFill>
                  <a:srgbClr val="7030A0"/>
                </a:solidFill>
              </a:rPr>
              <a:t>Sporthogeschool</a:t>
            </a:r>
            <a:br>
              <a:rPr lang="nl-NL" dirty="0" smtClean="0">
                <a:solidFill>
                  <a:srgbClr val="7030A0"/>
                </a:solidFill>
              </a:rPr>
            </a:br>
            <a:endParaRPr lang="nl-NL" dirty="0" smtClean="0">
              <a:solidFill>
                <a:srgbClr val="7030A0"/>
              </a:solidFill>
            </a:endParaRPr>
          </a:p>
          <a:p>
            <a:pPr>
              <a:buFontTx/>
              <a:buChar char="-"/>
            </a:pPr>
            <a:r>
              <a:rPr lang="nl-NL" dirty="0" smtClean="0">
                <a:solidFill>
                  <a:srgbClr val="7030A0"/>
                </a:solidFill>
              </a:rPr>
              <a:t>Wanneer is dit keuzedeel geslaagd?</a:t>
            </a:r>
          </a:p>
          <a:p>
            <a:pPr>
              <a:buFontTx/>
              <a:buChar char="-"/>
            </a:pPr>
            <a:r>
              <a:rPr lang="nl-NL" dirty="0" smtClean="0">
                <a:solidFill>
                  <a:srgbClr val="7030A0"/>
                </a:solidFill>
              </a:rPr>
              <a:t>Hoe meet je de effectiviteit?</a:t>
            </a:r>
          </a:p>
          <a:p>
            <a:pPr>
              <a:buFontTx/>
              <a:buChar char="-"/>
            </a:pPr>
            <a:r>
              <a:rPr lang="nl-NL" dirty="0" smtClean="0">
                <a:solidFill>
                  <a:srgbClr val="7030A0"/>
                </a:solidFill>
              </a:rPr>
              <a:t>Hoe richten we het keuzedeel in </a:t>
            </a:r>
            <a:r>
              <a:rPr lang="nl-NL" dirty="0" err="1" smtClean="0">
                <a:solidFill>
                  <a:srgbClr val="7030A0"/>
                </a:solidFill>
              </a:rPr>
              <a:t>in</a:t>
            </a:r>
            <a:r>
              <a:rPr lang="nl-NL" dirty="0" smtClean="0">
                <a:solidFill>
                  <a:srgbClr val="7030A0"/>
                </a:solidFill>
              </a:rPr>
              <a:t> 2019-2020?</a:t>
            </a:r>
          </a:p>
          <a:p>
            <a:pPr lvl="1">
              <a:buFontTx/>
              <a:buChar char="-"/>
            </a:pPr>
            <a:r>
              <a:rPr lang="nl-NL" dirty="0" smtClean="0">
                <a:solidFill>
                  <a:srgbClr val="7030A0"/>
                </a:solidFill>
              </a:rPr>
              <a:t>Intensiteit (volgende sheet)</a:t>
            </a:r>
          </a:p>
          <a:p>
            <a:pPr lvl="1">
              <a:buFontTx/>
              <a:buChar char="-"/>
            </a:pPr>
            <a:r>
              <a:rPr lang="nl-NL" dirty="0" smtClean="0">
                <a:solidFill>
                  <a:srgbClr val="7030A0"/>
                </a:solidFill>
              </a:rPr>
              <a:t>Toegankelijk voor andere Summa colleges?</a:t>
            </a:r>
          </a:p>
          <a:p>
            <a:pPr lvl="1">
              <a:buFontTx/>
              <a:buChar char="-"/>
            </a:pPr>
            <a:r>
              <a:rPr lang="nl-NL" dirty="0" smtClean="0">
                <a:solidFill>
                  <a:srgbClr val="7030A0"/>
                </a:solidFill>
              </a:rPr>
              <a:t>Toegankelijk voor andere toeleverende mbo-instellingen?</a:t>
            </a:r>
          </a:p>
          <a:p>
            <a:pPr lvl="1">
              <a:buFontTx/>
              <a:buChar char="-"/>
            </a:pPr>
            <a:r>
              <a:rPr lang="nl-NL" dirty="0" smtClean="0">
                <a:solidFill>
                  <a:srgbClr val="7030A0"/>
                </a:solidFill>
              </a:rPr>
              <a:t>Samenwerking met Toegepaste Psychologie?</a:t>
            </a:r>
          </a:p>
          <a:p>
            <a:pPr>
              <a:buFontTx/>
              <a:buChar char="-"/>
            </a:pPr>
            <a:r>
              <a:rPr lang="nl-NL" dirty="0" smtClean="0">
                <a:solidFill>
                  <a:srgbClr val="7030A0"/>
                </a:solidFill>
              </a:rPr>
              <a:t>In 2020 stoppen de subsidiegelden van het Regionaal Ambitie Plan. Wat voor gevolgen heeft dit voor de inrichting van het keuzedeel?</a:t>
            </a:r>
          </a:p>
          <a:p>
            <a:pPr marL="0" indent="0">
              <a:buNone/>
            </a:pPr>
            <a:endParaRPr lang="nl-NL" dirty="0" smtClean="0"/>
          </a:p>
          <a:p>
            <a:pPr marL="0" indent="0">
              <a:buNone/>
            </a:pPr>
            <a:r>
              <a:rPr lang="nl-NL" dirty="0" smtClean="0"/>
              <a:t>Wanneer is</a:t>
            </a:r>
            <a:r>
              <a:rPr lang="nl-NL" baseline="0" dirty="0" smtClean="0"/>
              <a:t> het keuzedeel effectief? Als het voldoet aan de projectdoelstelling. </a:t>
            </a:r>
          </a:p>
          <a:p>
            <a:pPr marL="0" indent="0">
              <a:buNone/>
            </a:pPr>
            <a:r>
              <a:rPr lang="nl-NL" baseline="0" dirty="0" smtClean="0"/>
              <a:t>Onze projectdoelstellingen waren:</a:t>
            </a:r>
          </a:p>
          <a:p>
            <a:pPr marL="171450" lvl="0" indent="-171450">
              <a:buFont typeface="Arial" panose="020B0604020202020204" pitchFamily="34" charset="0"/>
              <a:buChar char="•"/>
            </a:pPr>
            <a:r>
              <a:rPr lang="nl-NL" dirty="0" smtClean="0"/>
              <a:t>Studenten die het doorstroomprogramma volgen </a:t>
            </a:r>
            <a:r>
              <a:rPr lang="nl-NL" dirty="0" smtClean="0">
                <a:solidFill>
                  <a:srgbClr val="942092"/>
                </a:solidFill>
              </a:rPr>
              <a:t>binden</a:t>
            </a:r>
            <a:r>
              <a:rPr lang="nl-NL" dirty="0" smtClean="0"/>
              <a:t> aan onze opleiding. </a:t>
            </a:r>
            <a:r>
              <a:rPr lang="nl-NL" dirty="0" smtClean="0">
                <a:sym typeface="Wingdings" panose="05000000000000000000" pitchFamily="2" charset="2"/>
              </a:rPr>
              <a:t> welk percentage is wenselijk?</a:t>
            </a:r>
            <a:endParaRPr lang="nl-NL" dirty="0" smtClean="0"/>
          </a:p>
          <a:p>
            <a:pPr marL="171450" lvl="0" indent="-171450">
              <a:buFont typeface="Arial" panose="020B0604020202020204" pitchFamily="34" charset="0"/>
              <a:buChar char="•"/>
            </a:pPr>
            <a:r>
              <a:rPr lang="nl-NL" dirty="0" smtClean="0">
                <a:solidFill>
                  <a:srgbClr val="942092"/>
                </a:solidFill>
              </a:rPr>
              <a:t>Instroom verhogen </a:t>
            </a:r>
            <a:r>
              <a:rPr lang="nl-NL" dirty="0" smtClean="0"/>
              <a:t>van het MBO</a:t>
            </a:r>
            <a:r>
              <a:rPr lang="nl-NL" baseline="0" dirty="0" smtClean="0"/>
              <a:t> </a:t>
            </a:r>
            <a:r>
              <a:rPr lang="nl-NL" baseline="0" dirty="0" smtClean="0">
                <a:sym typeface="Wingdings" panose="05000000000000000000" pitchFamily="2" charset="2"/>
              </a:rPr>
              <a:t> mag dit een doel zijn van het keuzedeel? Meer de juiste student op de juiste plek.</a:t>
            </a:r>
            <a:endParaRPr lang="nl-NL" dirty="0" smtClean="0"/>
          </a:p>
          <a:p>
            <a:pPr marL="171450" lvl="0" indent="-171450">
              <a:buFont typeface="Arial" panose="020B0604020202020204" pitchFamily="34" charset="0"/>
              <a:buChar char="•"/>
            </a:pPr>
            <a:r>
              <a:rPr lang="nl-NL" dirty="0" smtClean="0">
                <a:solidFill>
                  <a:srgbClr val="942092"/>
                </a:solidFill>
              </a:rPr>
              <a:t>Uitval</a:t>
            </a:r>
            <a:r>
              <a:rPr lang="nl-NL" dirty="0" smtClean="0"/>
              <a:t> van </a:t>
            </a:r>
            <a:r>
              <a:rPr lang="nl-NL" dirty="0" err="1" smtClean="0"/>
              <a:t>mbo’ers</a:t>
            </a:r>
            <a:r>
              <a:rPr lang="nl-NL" dirty="0" smtClean="0"/>
              <a:t> verkleinen </a:t>
            </a:r>
            <a:r>
              <a:rPr lang="nl-NL" dirty="0" smtClean="0">
                <a:sym typeface="Wingdings" panose="05000000000000000000" pitchFamily="2" charset="2"/>
              </a:rPr>
              <a:t> lange termijn doelstelling?</a:t>
            </a:r>
            <a:endParaRPr lang="nl-NL" dirty="0" smtClean="0"/>
          </a:p>
          <a:p>
            <a:pPr marL="171450" lvl="0" indent="-171450">
              <a:buFont typeface="Arial" panose="020B0604020202020204" pitchFamily="34" charset="0"/>
              <a:buChar char="•"/>
            </a:pPr>
            <a:r>
              <a:rPr lang="nl-NL" dirty="0" smtClean="0">
                <a:solidFill>
                  <a:srgbClr val="942092"/>
                </a:solidFill>
              </a:rPr>
              <a:t>Studiesucces</a:t>
            </a:r>
            <a:r>
              <a:rPr lang="nl-NL" dirty="0" smtClean="0"/>
              <a:t> vergroten </a:t>
            </a:r>
            <a:r>
              <a:rPr lang="nl-NL" dirty="0" smtClean="0">
                <a:sym typeface="Wingdings" panose="05000000000000000000" pitchFamily="2" charset="2"/>
              </a:rPr>
              <a:t> betere keuze</a:t>
            </a:r>
            <a:r>
              <a:rPr lang="nl-NL" baseline="0" dirty="0" smtClean="0">
                <a:sym typeface="Wingdings" panose="05000000000000000000" pitchFamily="2" charset="2"/>
              </a:rPr>
              <a:t> maken door een weldoordachte oriëntatie.</a:t>
            </a:r>
            <a:endParaRPr lang="nl-NL" dirty="0" smtClean="0"/>
          </a:p>
          <a:p>
            <a:pPr marL="0" indent="0">
              <a:buNone/>
            </a:pPr>
            <a:endParaRPr lang="nl-NL" baseline="0" dirty="0" smtClean="0"/>
          </a:p>
          <a:p>
            <a:pPr marL="0" indent="0">
              <a:buNone/>
            </a:pPr>
            <a:r>
              <a:rPr lang="nl-NL" baseline="0" dirty="0" smtClean="0"/>
              <a:t>Wat waren jullie projectdoelstellingen? En zijn die geslaagd?</a:t>
            </a:r>
          </a:p>
          <a:p>
            <a:pPr marL="0" indent="0">
              <a:buNone/>
            </a:pPr>
            <a:endParaRPr lang="nl-NL" dirty="0" smtClean="0"/>
          </a:p>
          <a:p>
            <a:pPr marL="0" indent="0">
              <a:buNone/>
            </a:pPr>
            <a:r>
              <a:rPr lang="nl-NL" dirty="0" smtClean="0"/>
              <a:t>Hoe meet je effectiviteit?</a:t>
            </a:r>
          </a:p>
          <a:p>
            <a:pPr marL="0" indent="0">
              <a:buNone/>
            </a:pPr>
            <a:r>
              <a:rPr lang="nl-NL" dirty="0" smtClean="0"/>
              <a:t>Als het</a:t>
            </a:r>
            <a:r>
              <a:rPr lang="nl-NL" baseline="0" dirty="0" smtClean="0"/>
              <a:t> keuzedeel eraan bijdraagt dat de student een betere studiekeuze kan maken.</a:t>
            </a:r>
          </a:p>
          <a:p>
            <a:pPr marL="0" indent="0">
              <a:buNone/>
            </a:pPr>
            <a:r>
              <a:rPr lang="nl-NL" baseline="0" dirty="0" smtClean="0"/>
              <a:t>Objectief kun je studiesucces meten door: </a:t>
            </a:r>
          </a:p>
          <a:p>
            <a:pPr marL="0" indent="0">
              <a:buNone/>
            </a:pPr>
            <a:r>
              <a:rPr lang="nl-NL" dirty="0" smtClean="0"/>
              <a:t>Propedeuse rendement binnen 1 jaar? En binnen twee jaar? </a:t>
            </a:r>
          </a:p>
          <a:p>
            <a:pPr marL="0" indent="0">
              <a:buNone/>
            </a:pPr>
            <a:r>
              <a:rPr lang="nl-NL" baseline="0" dirty="0" smtClean="0"/>
              <a:t>Uitval verlagen?</a:t>
            </a:r>
          </a:p>
          <a:p>
            <a:pPr marL="0" indent="0">
              <a:buNone/>
            </a:pPr>
            <a:endParaRPr lang="nl-NL" baseline="0" dirty="0" smtClean="0"/>
          </a:p>
          <a:p>
            <a:pPr marL="0" indent="0">
              <a:buNone/>
            </a:pPr>
            <a:r>
              <a:rPr lang="nl-NL" baseline="0" dirty="0" smtClean="0"/>
              <a:t>Maar studiesucces is ook dat je een goede en weldoordachte studiekeuze maakt. </a:t>
            </a:r>
          </a:p>
          <a:p>
            <a:pPr marL="0" indent="0">
              <a:buNone/>
            </a:pPr>
            <a:r>
              <a:rPr lang="nl-NL" baseline="0" dirty="0" smtClean="0"/>
              <a:t>Je weet dat het HBO niveau haalbaar is.</a:t>
            </a:r>
          </a:p>
          <a:p>
            <a:pPr marL="0" indent="0">
              <a:buNone/>
            </a:pPr>
            <a:r>
              <a:rPr lang="nl-NL" baseline="0" dirty="0" smtClean="0"/>
              <a:t>Je ervaart dat je je </a:t>
            </a:r>
            <a:r>
              <a:rPr lang="nl-NL" baseline="0" dirty="0" err="1" smtClean="0"/>
              <a:t>thuisvoelt</a:t>
            </a:r>
            <a:r>
              <a:rPr lang="nl-NL" baseline="0" dirty="0" smtClean="0"/>
              <a:t> op de opleiding.</a:t>
            </a:r>
          </a:p>
          <a:p>
            <a:pPr marL="0" indent="0">
              <a:buNone/>
            </a:pPr>
            <a:r>
              <a:rPr lang="nl-NL" baseline="0" dirty="0" smtClean="0"/>
              <a:t>Je bent zelfverzekerd over de keuze die je maakt (werken of studeren).</a:t>
            </a:r>
          </a:p>
          <a:p>
            <a:pPr marL="0" indent="0">
              <a:buNone/>
            </a:pPr>
            <a:r>
              <a:rPr lang="nl-NL" baseline="0" dirty="0" smtClean="0"/>
              <a:t>Je bent zelfverzekerd over de studie die je kiest.</a:t>
            </a:r>
          </a:p>
          <a:p>
            <a:pPr marL="0" indent="0">
              <a:buNone/>
            </a:pPr>
            <a:endParaRPr lang="nl-NL" dirty="0" smtClean="0"/>
          </a:p>
          <a:p>
            <a:pPr marL="0" indent="0">
              <a:buNone/>
            </a:pPr>
            <a:r>
              <a:rPr lang="nl-NL" dirty="0" smtClean="0"/>
              <a:t>Stoppen RAP in 2020 </a:t>
            </a:r>
            <a:r>
              <a:rPr lang="nl-NL" dirty="0" smtClean="0">
                <a:sym typeface="Wingdings" panose="05000000000000000000" pitchFamily="2" charset="2"/>
              </a:rPr>
              <a:t> hoe gaan we dit bekostigen?</a:t>
            </a:r>
            <a:endParaRPr lang="nl-NL" dirty="0" smtClean="0"/>
          </a:p>
        </p:txBody>
      </p:sp>
      <p:sp>
        <p:nvSpPr>
          <p:cNvPr id="4" name="Tijdelijke aanduiding voor dianummer 3"/>
          <p:cNvSpPr>
            <a:spLocks noGrp="1"/>
          </p:cNvSpPr>
          <p:nvPr>
            <p:ph type="sldNum" sz="quarter" idx="10"/>
          </p:nvPr>
        </p:nvSpPr>
        <p:spPr/>
        <p:txBody>
          <a:bodyPr/>
          <a:lstStyle/>
          <a:p>
            <a:fld id="{5D90E834-0511-9B4F-B3D5-99E10208B1C0}" type="slidenum">
              <a:rPr lang="nl-NL" smtClean="0"/>
              <a:t>23</a:t>
            </a:fld>
            <a:endParaRPr lang="nl-NL"/>
          </a:p>
        </p:txBody>
      </p:sp>
    </p:spTree>
    <p:extLst>
      <p:ext uri="{BB962C8B-B14F-4D97-AF65-F5344CB8AC3E}">
        <p14:creationId xmlns:p14="http://schemas.microsoft.com/office/powerpoint/2010/main" val="822784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u="sng" kern="1200" dirty="0" smtClean="0">
                <a:solidFill>
                  <a:schemeClr val="tx1"/>
                </a:solidFill>
                <a:effectLst/>
                <a:latin typeface="+mn-lt"/>
                <a:ea typeface="+mn-ea"/>
                <a:cs typeface="+mn-cs"/>
                <a:hlinkClick r:id="rId3"/>
              </a:rPr>
              <a:t>https://fontys.nl/Over-Fontys/Fontys-Sporthogeschool/Keuzedeel-voorbereiding-HBO-Sporthogeschool.htm</a:t>
            </a:r>
            <a:r>
              <a:rPr lang="nl-NL" sz="1200" kern="1200" dirty="0" smtClean="0">
                <a:solidFill>
                  <a:schemeClr val="tx1"/>
                </a:solidFill>
                <a:effectLst/>
                <a:latin typeface="+mn-lt"/>
                <a:ea typeface="+mn-ea"/>
                <a:cs typeface="+mn-cs"/>
              </a:rPr>
              <a:t> </a:t>
            </a:r>
            <a:endParaRPr lang="nl-NL" dirty="0" smtClean="0"/>
          </a:p>
          <a:p>
            <a:pPr>
              <a:buFontTx/>
              <a:buNone/>
            </a:pPr>
            <a:r>
              <a:rPr lang="nl-NL" dirty="0" smtClean="0">
                <a:solidFill>
                  <a:srgbClr val="7030A0"/>
                </a:solidFill>
              </a:rPr>
              <a:t>Sporthogeschool</a:t>
            </a:r>
            <a:br>
              <a:rPr lang="nl-NL" dirty="0" smtClean="0">
                <a:solidFill>
                  <a:srgbClr val="7030A0"/>
                </a:solidFill>
              </a:rPr>
            </a:br>
            <a:endParaRPr lang="nl-NL" dirty="0" smtClean="0">
              <a:solidFill>
                <a:srgbClr val="7030A0"/>
              </a:solidFill>
            </a:endParaRPr>
          </a:p>
          <a:p>
            <a:pPr>
              <a:buFontTx/>
              <a:buChar char="-"/>
            </a:pPr>
            <a:r>
              <a:rPr lang="nl-NL" dirty="0" smtClean="0">
                <a:solidFill>
                  <a:srgbClr val="7030A0"/>
                </a:solidFill>
              </a:rPr>
              <a:t>Wanneer is dit keuzedeel geslaagd?</a:t>
            </a:r>
          </a:p>
          <a:p>
            <a:pPr>
              <a:buFontTx/>
              <a:buChar char="-"/>
            </a:pPr>
            <a:r>
              <a:rPr lang="nl-NL" dirty="0" smtClean="0">
                <a:solidFill>
                  <a:srgbClr val="7030A0"/>
                </a:solidFill>
              </a:rPr>
              <a:t>Hoe meet je de effectiviteit?</a:t>
            </a:r>
          </a:p>
          <a:p>
            <a:pPr>
              <a:buFontTx/>
              <a:buChar char="-"/>
            </a:pPr>
            <a:r>
              <a:rPr lang="nl-NL" dirty="0" smtClean="0">
                <a:solidFill>
                  <a:srgbClr val="7030A0"/>
                </a:solidFill>
              </a:rPr>
              <a:t>Hoe richten we het keuzedeel in </a:t>
            </a:r>
            <a:r>
              <a:rPr lang="nl-NL" dirty="0" err="1" smtClean="0">
                <a:solidFill>
                  <a:srgbClr val="7030A0"/>
                </a:solidFill>
              </a:rPr>
              <a:t>in</a:t>
            </a:r>
            <a:r>
              <a:rPr lang="nl-NL" dirty="0" smtClean="0">
                <a:solidFill>
                  <a:srgbClr val="7030A0"/>
                </a:solidFill>
              </a:rPr>
              <a:t> 2019-2020?</a:t>
            </a:r>
          </a:p>
          <a:p>
            <a:pPr lvl="1">
              <a:buFontTx/>
              <a:buChar char="-"/>
            </a:pPr>
            <a:r>
              <a:rPr lang="nl-NL" dirty="0" smtClean="0">
                <a:solidFill>
                  <a:srgbClr val="7030A0"/>
                </a:solidFill>
              </a:rPr>
              <a:t>Intensiteit (volgende sheet)</a:t>
            </a:r>
          </a:p>
          <a:p>
            <a:pPr lvl="1">
              <a:buFontTx/>
              <a:buChar char="-"/>
            </a:pPr>
            <a:r>
              <a:rPr lang="nl-NL" dirty="0" smtClean="0">
                <a:solidFill>
                  <a:srgbClr val="7030A0"/>
                </a:solidFill>
              </a:rPr>
              <a:t>Toegankelijk voor andere Summa colleges?</a:t>
            </a:r>
          </a:p>
          <a:p>
            <a:pPr lvl="1">
              <a:buFontTx/>
              <a:buChar char="-"/>
            </a:pPr>
            <a:r>
              <a:rPr lang="nl-NL" dirty="0" smtClean="0">
                <a:solidFill>
                  <a:srgbClr val="7030A0"/>
                </a:solidFill>
              </a:rPr>
              <a:t>Toegankelijk voor andere toeleverende mbo-instellingen?</a:t>
            </a:r>
          </a:p>
          <a:p>
            <a:pPr lvl="1">
              <a:buFontTx/>
              <a:buChar char="-"/>
            </a:pPr>
            <a:r>
              <a:rPr lang="nl-NL" dirty="0" smtClean="0">
                <a:solidFill>
                  <a:srgbClr val="7030A0"/>
                </a:solidFill>
              </a:rPr>
              <a:t>Samenwerking met Toegepaste Psychologie?</a:t>
            </a:r>
          </a:p>
          <a:p>
            <a:pPr>
              <a:buFontTx/>
              <a:buChar char="-"/>
            </a:pPr>
            <a:r>
              <a:rPr lang="nl-NL" dirty="0" smtClean="0">
                <a:solidFill>
                  <a:srgbClr val="7030A0"/>
                </a:solidFill>
              </a:rPr>
              <a:t>In 2020 stoppen de subsidiegelden van het Regionaal Ambitie Plan. Wat voor gevolgen heeft dit voor de inrichting van het keuzedeel?</a:t>
            </a:r>
          </a:p>
          <a:p>
            <a:pPr marL="0" indent="0">
              <a:buNone/>
            </a:pPr>
            <a:endParaRPr lang="nl-NL" dirty="0" smtClean="0"/>
          </a:p>
          <a:p>
            <a:pPr marL="0" indent="0">
              <a:buNone/>
            </a:pPr>
            <a:r>
              <a:rPr lang="nl-NL" dirty="0" smtClean="0"/>
              <a:t>Wanneer is</a:t>
            </a:r>
            <a:r>
              <a:rPr lang="nl-NL" baseline="0" dirty="0" smtClean="0"/>
              <a:t> het keuzedeel effectief? Als het voldoet aan de projectdoelstelling. </a:t>
            </a:r>
          </a:p>
          <a:p>
            <a:pPr marL="0" indent="0">
              <a:buNone/>
            </a:pPr>
            <a:r>
              <a:rPr lang="nl-NL" baseline="0" dirty="0" smtClean="0"/>
              <a:t>Onze projectdoelstellingen waren:</a:t>
            </a:r>
          </a:p>
          <a:p>
            <a:pPr marL="171450" lvl="0" indent="-171450">
              <a:buFont typeface="Arial" panose="020B0604020202020204" pitchFamily="34" charset="0"/>
              <a:buChar char="•"/>
            </a:pPr>
            <a:r>
              <a:rPr lang="nl-NL" dirty="0" smtClean="0"/>
              <a:t>Studenten die het doorstroomprogramma volgen </a:t>
            </a:r>
            <a:r>
              <a:rPr lang="nl-NL" dirty="0" smtClean="0">
                <a:solidFill>
                  <a:srgbClr val="942092"/>
                </a:solidFill>
              </a:rPr>
              <a:t>binden</a:t>
            </a:r>
            <a:r>
              <a:rPr lang="nl-NL" dirty="0" smtClean="0"/>
              <a:t> aan onze opleiding. </a:t>
            </a:r>
            <a:r>
              <a:rPr lang="nl-NL" dirty="0" smtClean="0">
                <a:sym typeface="Wingdings" panose="05000000000000000000" pitchFamily="2" charset="2"/>
              </a:rPr>
              <a:t> welk percentage is wenselijk?</a:t>
            </a:r>
            <a:endParaRPr lang="nl-NL" dirty="0" smtClean="0"/>
          </a:p>
          <a:p>
            <a:pPr marL="171450" lvl="0" indent="-171450">
              <a:buFont typeface="Arial" panose="020B0604020202020204" pitchFamily="34" charset="0"/>
              <a:buChar char="•"/>
            </a:pPr>
            <a:r>
              <a:rPr lang="nl-NL" dirty="0" smtClean="0">
                <a:solidFill>
                  <a:srgbClr val="942092"/>
                </a:solidFill>
              </a:rPr>
              <a:t>Instroom verhogen </a:t>
            </a:r>
            <a:r>
              <a:rPr lang="nl-NL" dirty="0" smtClean="0"/>
              <a:t>van het MBO</a:t>
            </a:r>
            <a:r>
              <a:rPr lang="nl-NL" baseline="0" dirty="0" smtClean="0"/>
              <a:t> </a:t>
            </a:r>
            <a:r>
              <a:rPr lang="nl-NL" baseline="0" dirty="0" smtClean="0">
                <a:sym typeface="Wingdings" panose="05000000000000000000" pitchFamily="2" charset="2"/>
              </a:rPr>
              <a:t> mag dit een doel zijn van het keuzedeel? Meer de juiste student op de juiste plek.</a:t>
            </a:r>
            <a:endParaRPr lang="nl-NL" dirty="0" smtClean="0"/>
          </a:p>
          <a:p>
            <a:pPr marL="171450" lvl="0" indent="-171450">
              <a:buFont typeface="Arial" panose="020B0604020202020204" pitchFamily="34" charset="0"/>
              <a:buChar char="•"/>
            </a:pPr>
            <a:r>
              <a:rPr lang="nl-NL" dirty="0" smtClean="0">
                <a:solidFill>
                  <a:srgbClr val="942092"/>
                </a:solidFill>
              </a:rPr>
              <a:t>Uitval</a:t>
            </a:r>
            <a:r>
              <a:rPr lang="nl-NL" dirty="0" smtClean="0"/>
              <a:t> van </a:t>
            </a:r>
            <a:r>
              <a:rPr lang="nl-NL" dirty="0" err="1" smtClean="0"/>
              <a:t>mbo’ers</a:t>
            </a:r>
            <a:r>
              <a:rPr lang="nl-NL" dirty="0" smtClean="0"/>
              <a:t> verkleinen </a:t>
            </a:r>
            <a:r>
              <a:rPr lang="nl-NL" dirty="0" smtClean="0">
                <a:sym typeface="Wingdings" panose="05000000000000000000" pitchFamily="2" charset="2"/>
              </a:rPr>
              <a:t> lange termijn doelstelling?</a:t>
            </a:r>
            <a:endParaRPr lang="nl-NL" dirty="0" smtClean="0"/>
          </a:p>
          <a:p>
            <a:pPr marL="171450" lvl="0" indent="-171450">
              <a:buFont typeface="Arial" panose="020B0604020202020204" pitchFamily="34" charset="0"/>
              <a:buChar char="•"/>
            </a:pPr>
            <a:r>
              <a:rPr lang="nl-NL" dirty="0" smtClean="0">
                <a:solidFill>
                  <a:srgbClr val="942092"/>
                </a:solidFill>
              </a:rPr>
              <a:t>Studiesucces</a:t>
            </a:r>
            <a:r>
              <a:rPr lang="nl-NL" dirty="0" smtClean="0"/>
              <a:t> vergroten </a:t>
            </a:r>
            <a:r>
              <a:rPr lang="nl-NL" dirty="0" smtClean="0">
                <a:sym typeface="Wingdings" panose="05000000000000000000" pitchFamily="2" charset="2"/>
              </a:rPr>
              <a:t> betere keuze</a:t>
            </a:r>
            <a:r>
              <a:rPr lang="nl-NL" baseline="0" dirty="0" smtClean="0">
                <a:sym typeface="Wingdings" panose="05000000000000000000" pitchFamily="2" charset="2"/>
              </a:rPr>
              <a:t> maken door een weldoordachte oriëntatie.</a:t>
            </a:r>
            <a:endParaRPr lang="nl-NL" dirty="0" smtClean="0"/>
          </a:p>
          <a:p>
            <a:pPr marL="0" indent="0">
              <a:buNone/>
            </a:pPr>
            <a:endParaRPr lang="nl-NL" baseline="0" dirty="0" smtClean="0"/>
          </a:p>
          <a:p>
            <a:pPr marL="0" indent="0">
              <a:buNone/>
            </a:pPr>
            <a:r>
              <a:rPr lang="nl-NL" baseline="0" dirty="0" smtClean="0"/>
              <a:t>Wat waren jullie projectdoelstellingen? En zijn die geslaagd?</a:t>
            </a:r>
          </a:p>
          <a:p>
            <a:pPr marL="0" indent="0">
              <a:buNone/>
            </a:pPr>
            <a:endParaRPr lang="nl-NL" dirty="0" smtClean="0"/>
          </a:p>
          <a:p>
            <a:pPr marL="0" indent="0">
              <a:buNone/>
            </a:pPr>
            <a:r>
              <a:rPr lang="nl-NL" dirty="0" smtClean="0"/>
              <a:t>Hoe meet je effectiviteit?</a:t>
            </a:r>
          </a:p>
          <a:p>
            <a:pPr marL="0" indent="0">
              <a:buNone/>
            </a:pPr>
            <a:r>
              <a:rPr lang="nl-NL" dirty="0" smtClean="0"/>
              <a:t>Als het</a:t>
            </a:r>
            <a:r>
              <a:rPr lang="nl-NL" baseline="0" dirty="0" smtClean="0"/>
              <a:t> keuzedeel eraan bijdraagt dat de student een betere studiekeuze kan maken.</a:t>
            </a:r>
          </a:p>
          <a:p>
            <a:pPr marL="0" indent="0">
              <a:buNone/>
            </a:pPr>
            <a:r>
              <a:rPr lang="nl-NL" baseline="0" dirty="0" smtClean="0"/>
              <a:t>Objectief kun je studiesucces meten door: </a:t>
            </a:r>
          </a:p>
          <a:p>
            <a:pPr marL="0" indent="0">
              <a:buNone/>
            </a:pPr>
            <a:r>
              <a:rPr lang="nl-NL" dirty="0" smtClean="0"/>
              <a:t>Propedeuse rendement binnen 1 jaar? En binnen twee jaar? </a:t>
            </a:r>
          </a:p>
          <a:p>
            <a:pPr marL="0" indent="0">
              <a:buNone/>
            </a:pPr>
            <a:r>
              <a:rPr lang="nl-NL" baseline="0" dirty="0" smtClean="0"/>
              <a:t>Uitval verlagen?</a:t>
            </a:r>
          </a:p>
          <a:p>
            <a:pPr marL="0" indent="0">
              <a:buNone/>
            </a:pPr>
            <a:endParaRPr lang="nl-NL" baseline="0" dirty="0" smtClean="0"/>
          </a:p>
          <a:p>
            <a:pPr marL="0" indent="0">
              <a:buNone/>
            </a:pPr>
            <a:r>
              <a:rPr lang="nl-NL" baseline="0" dirty="0" smtClean="0"/>
              <a:t>Maar studiesucces is ook dat je een goede en weldoordachte studiekeuze maakt. </a:t>
            </a:r>
          </a:p>
          <a:p>
            <a:pPr marL="0" indent="0">
              <a:buNone/>
            </a:pPr>
            <a:r>
              <a:rPr lang="nl-NL" baseline="0" dirty="0" smtClean="0"/>
              <a:t>Je weet dat het HBO niveau haalbaar is.</a:t>
            </a:r>
          </a:p>
          <a:p>
            <a:pPr marL="0" indent="0">
              <a:buNone/>
            </a:pPr>
            <a:r>
              <a:rPr lang="nl-NL" baseline="0" dirty="0" smtClean="0"/>
              <a:t>Je ervaart dat je je </a:t>
            </a:r>
            <a:r>
              <a:rPr lang="nl-NL" baseline="0" dirty="0" err="1" smtClean="0"/>
              <a:t>thuisvoelt</a:t>
            </a:r>
            <a:r>
              <a:rPr lang="nl-NL" baseline="0" dirty="0" smtClean="0"/>
              <a:t> op de opleiding.</a:t>
            </a:r>
          </a:p>
          <a:p>
            <a:pPr marL="0" indent="0">
              <a:buNone/>
            </a:pPr>
            <a:r>
              <a:rPr lang="nl-NL" baseline="0" dirty="0" smtClean="0"/>
              <a:t>Je bent zelfverzekerd over de keuze die je maakt (werken of studeren).</a:t>
            </a:r>
          </a:p>
          <a:p>
            <a:pPr marL="0" indent="0">
              <a:buNone/>
            </a:pPr>
            <a:r>
              <a:rPr lang="nl-NL" baseline="0" dirty="0" smtClean="0"/>
              <a:t>Je bent zelfverzekerd over de studie die je kiest.</a:t>
            </a:r>
          </a:p>
          <a:p>
            <a:pPr marL="0" indent="0">
              <a:buNone/>
            </a:pPr>
            <a:endParaRPr lang="nl-NL" dirty="0" smtClean="0"/>
          </a:p>
          <a:p>
            <a:pPr marL="0" indent="0">
              <a:buNone/>
            </a:pPr>
            <a:r>
              <a:rPr lang="nl-NL" dirty="0" smtClean="0"/>
              <a:t>Stoppen RAP in 2020 </a:t>
            </a:r>
            <a:r>
              <a:rPr lang="nl-NL" dirty="0" smtClean="0">
                <a:sym typeface="Wingdings" panose="05000000000000000000" pitchFamily="2" charset="2"/>
              </a:rPr>
              <a:t> hoe gaan we dit bekostigen?</a:t>
            </a:r>
            <a:endParaRPr lang="nl-NL" dirty="0" smtClean="0"/>
          </a:p>
        </p:txBody>
      </p:sp>
      <p:sp>
        <p:nvSpPr>
          <p:cNvPr id="4" name="Tijdelijke aanduiding voor dianummer 3"/>
          <p:cNvSpPr>
            <a:spLocks noGrp="1"/>
          </p:cNvSpPr>
          <p:nvPr>
            <p:ph type="sldNum" sz="quarter" idx="10"/>
          </p:nvPr>
        </p:nvSpPr>
        <p:spPr/>
        <p:txBody>
          <a:bodyPr/>
          <a:lstStyle/>
          <a:p>
            <a:fld id="{5D90E834-0511-9B4F-B3D5-99E10208B1C0}" type="slidenum">
              <a:rPr lang="nl-NL" smtClean="0"/>
              <a:t>24</a:t>
            </a:fld>
            <a:endParaRPr lang="nl-NL"/>
          </a:p>
        </p:txBody>
      </p:sp>
    </p:spTree>
    <p:extLst>
      <p:ext uri="{BB962C8B-B14F-4D97-AF65-F5344CB8AC3E}">
        <p14:creationId xmlns:p14="http://schemas.microsoft.com/office/powerpoint/2010/main" val="37035433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5D90E834-0511-9B4F-B3D5-99E10208B1C0}" type="slidenum">
              <a:rPr lang="nl-NL" smtClean="0"/>
              <a:t>25</a:t>
            </a:fld>
            <a:endParaRPr lang="nl-NL"/>
          </a:p>
        </p:txBody>
      </p:sp>
    </p:spTree>
    <p:extLst>
      <p:ext uri="{BB962C8B-B14F-4D97-AF65-F5344CB8AC3E}">
        <p14:creationId xmlns:p14="http://schemas.microsoft.com/office/powerpoint/2010/main" val="1244713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Mijn hart gaat sneller kloppen van dit</a:t>
            </a:r>
            <a:r>
              <a:rPr lang="nl-NL" baseline="0" dirty="0" smtClean="0"/>
              <a:t> programma, omdat ik wil bereiken dat onze studenten op ooghoogte gaan kijken naar het studeren op het HBO.</a:t>
            </a:r>
          </a:p>
          <a:p>
            <a:r>
              <a:rPr lang="nl-NL" baseline="0" dirty="0" smtClean="0"/>
              <a:t>Niet onderschatten, niet overschatten, maar reëel: wat houdt studeren op het HBO in?</a:t>
            </a:r>
          </a:p>
          <a:p>
            <a:endParaRPr lang="nl-NL" baseline="0" dirty="0" smtClean="0"/>
          </a:p>
          <a:p>
            <a:r>
              <a:rPr lang="nl-NL" baseline="0" dirty="0" smtClean="0"/>
              <a:t>Inzicht geven in eigen ontwikkelpunten en mogelijkheden om een succesvol hbo’er te worden. </a:t>
            </a:r>
          </a:p>
          <a:p>
            <a:endParaRPr lang="nl-NL" baseline="0" dirty="0" smtClean="0"/>
          </a:p>
          <a:p>
            <a:r>
              <a:rPr lang="nl-NL" baseline="0" dirty="0" smtClean="0"/>
              <a:t>Het is een gezamenlijke verantwoordelijkheid van het mbo en het hbo. Daarom is het doorstroomprogramma mbo-hbo ontwikkeld en geïntegreerd in het curriculum van het HBO. Summa studenten die van plan zijn HBO te gaan studeren en hier goed op voorbereid willen zijn. </a:t>
            </a:r>
          </a:p>
          <a:p>
            <a:endParaRPr lang="nl-NL" baseline="0" dirty="0" smtClean="0"/>
          </a:p>
          <a:p>
            <a:r>
              <a:rPr lang="nl-NL" baseline="0" dirty="0" smtClean="0"/>
              <a:t>We zijn begonnen met uitwisseling van docenten, specifieke voorlichting op het MBO en speciale meeloopdagen voor Summa studenten. De verbinding is gemaakt, de samenhang tussen de onderwijsprogramma’s proberen we zo te versterken. Met als doel om studiesucces te vergroten. </a:t>
            </a:r>
          </a:p>
          <a:p>
            <a:endParaRPr lang="nl-NL" baseline="0" dirty="0" smtClean="0"/>
          </a:p>
          <a:p>
            <a:r>
              <a:rPr lang="nl-NL" sz="1200" b="1" dirty="0" smtClean="0">
                <a:solidFill>
                  <a:srgbClr val="E3007D"/>
                </a:solidFill>
              </a:rPr>
              <a:t>Studeren op het HBO is heel moeilijk.</a:t>
            </a:r>
          </a:p>
          <a:p>
            <a:endParaRPr lang="nl-NL" sz="1200" b="1" dirty="0" smtClean="0">
              <a:solidFill>
                <a:srgbClr val="E3007D"/>
              </a:solidFill>
            </a:endParaRPr>
          </a:p>
          <a:p>
            <a:r>
              <a:rPr lang="nl-NL" sz="1200" b="1" dirty="0" smtClean="0">
                <a:solidFill>
                  <a:srgbClr val="E3007D"/>
                </a:solidFill>
              </a:rPr>
              <a:t>Ik heb een HBO diploma nodig om een goede baan te krijgen in de toekomst.</a:t>
            </a:r>
          </a:p>
          <a:p>
            <a:endParaRPr lang="nl-NL" sz="1200" b="1" dirty="0" smtClean="0">
              <a:solidFill>
                <a:srgbClr val="E3007D"/>
              </a:solidFill>
            </a:endParaRPr>
          </a:p>
          <a:p>
            <a:r>
              <a:rPr lang="nl-NL" sz="1200" b="1" dirty="0" smtClean="0">
                <a:solidFill>
                  <a:srgbClr val="E3007D"/>
                </a:solidFill>
              </a:rPr>
              <a:t>Met mijn motivatie zit het wel goed.</a:t>
            </a:r>
          </a:p>
          <a:p>
            <a:endParaRPr lang="nl-NL" sz="1200" b="1" dirty="0" smtClean="0">
              <a:solidFill>
                <a:srgbClr val="E3007D"/>
              </a:solidFill>
            </a:endParaRPr>
          </a:p>
          <a:p>
            <a:r>
              <a:rPr lang="nl-NL" sz="1200" b="1" dirty="0" smtClean="0">
                <a:solidFill>
                  <a:srgbClr val="E3007D"/>
                </a:solidFill>
              </a:rPr>
              <a:t>Ik heb zelf invloed op mijn succeskans in het HBO. </a:t>
            </a:r>
          </a:p>
          <a:p>
            <a:endParaRPr lang="nl-NL" dirty="0" smtClean="0"/>
          </a:p>
        </p:txBody>
      </p:sp>
      <p:sp>
        <p:nvSpPr>
          <p:cNvPr id="4" name="Tijdelijke aanduiding voor dianummer 3"/>
          <p:cNvSpPr>
            <a:spLocks noGrp="1"/>
          </p:cNvSpPr>
          <p:nvPr>
            <p:ph type="sldNum" sz="quarter" idx="10"/>
          </p:nvPr>
        </p:nvSpPr>
        <p:spPr/>
        <p:txBody>
          <a:bodyPr/>
          <a:lstStyle/>
          <a:p>
            <a:fld id="{5D90E834-0511-9B4F-B3D5-99E10208B1C0}" type="slidenum">
              <a:rPr lang="nl-NL" smtClean="0"/>
              <a:t>3</a:t>
            </a:fld>
            <a:endParaRPr lang="nl-NL"/>
          </a:p>
        </p:txBody>
      </p:sp>
    </p:spTree>
    <p:extLst>
      <p:ext uri="{BB962C8B-B14F-4D97-AF65-F5344CB8AC3E}">
        <p14:creationId xmlns:p14="http://schemas.microsoft.com/office/powerpoint/2010/main" val="602904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lvl="0" indent="-171450">
              <a:buFont typeface="Arial" panose="020B0604020202020204" pitchFamily="34" charset="0"/>
              <a:buChar char="•"/>
            </a:pPr>
            <a:r>
              <a:rPr lang="nl-NL" baseline="0" dirty="0" smtClean="0">
                <a:sym typeface="Wingdings" panose="05000000000000000000" pitchFamily="2" charset="2"/>
              </a:rPr>
              <a:t>Meer de juiste student op de juiste plek.</a:t>
            </a:r>
            <a:endParaRPr lang="nl-NL" dirty="0" smtClean="0"/>
          </a:p>
          <a:p>
            <a:pPr marL="171450" lvl="0" indent="-171450">
              <a:buFont typeface="Arial" panose="020B0604020202020204" pitchFamily="34" charset="0"/>
              <a:buChar char="•"/>
            </a:pPr>
            <a:r>
              <a:rPr lang="nl-NL" dirty="0" smtClean="0">
                <a:solidFill>
                  <a:srgbClr val="942092"/>
                </a:solidFill>
              </a:rPr>
              <a:t>Uitval</a:t>
            </a:r>
            <a:r>
              <a:rPr lang="nl-NL" dirty="0" smtClean="0"/>
              <a:t> van </a:t>
            </a:r>
            <a:r>
              <a:rPr lang="nl-NL" dirty="0" err="1" smtClean="0"/>
              <a:t>mbo’ers</a:t>
            </a:r>
            <a:r>
              <a:rPr lang="nl-NL" dirty="0" smtClean="0"/>
              <a:t> verkleinen </a:t>
            </a:r>
            <a:r>
              <a:rPr lang="nl-NL" dirty="0" smtClean="0">
                <a:sym typeface="Wingdings" panose="05000000000000000000" pitchFamily="2" charset="2"/>
              </a:rPr>
              <a:t> lange termijn doelstelling?</a:t>
            </a:r>
            <a:endParaRPr lang="nl-NL" dirty="0" smtClean="0"/>
          </a:p>
          <a:p>
            <a:pPr marL="171450" lvl="0" indent="-171450">
              <a:buFont typeface="Arial" panose="020B0604020202020204" pitchFamily="34" charset="0"/>
              <a:buChar char="•"/>
            </a:pPr>
            <a:r>
              <a:rPr lang="nl-NL" dirty="0" smtClean="0">
                <a:solidFill>
                  <a:srgbClr val="942092"/>
                </a:solidFill>
              </a:rPr>
              <a:t>Studiesucces</a:t>
            </a:r>
            <a:r>
              <a:rPr lang="nl-NL" dirty="0" smtClean="0"/>
              <a:t> vergroten </a:t>
            </a:r>
            <a:r>
              <a:rPr lang="nl-NL" dirty="0" smtClean="0">
                <a:sym typeface="Wingdings" panose="05000000000000000000" pitchFamily="2" charset="2"/>
              </a:rPr>
              <a:t> betere keuze</a:t>
            </a:r>
            <a:r>
              <a:rPr lang="nl-NL" baseline="0" dirty="0" smtClean="0">
                <a:sym typeface="Wingdings" panose="05000000000000000000" pitchFamily="2" charset="2"/>
              </a:rPr>
              <a:t> maken door een weldoordachte oriëntatie.</a:t>
            </a:r>
            <a:endParaRPr lang="nl-NL" dirty="0" smtClean="0"/>
          </a:p>
          <a:p>
            <a:endParaRPr lang="nl-NL" dirty="0" smtClean="0"/>
          </a:p>
          <a:p>
            <a:endParaRPr lang="nl-NL" dirty="0" smtClean="0"/>
          </a:p>
          <a:p>
            <a:r>
              <a:rPr lang="nl-NL" dirty="0" smtClean="0"/>
              <a:t>k </a:t>
            </a:r>
            <a:r>
              <a:rPr lang="nl-NL" baseline="0" dirty="0" smtClean="0"/>
              <a:t>wil bereiken dat onze studenten op ooghoogte gaan kijken naar het studeren op het HBO.</a:t>
            </a:r>
          </a:p>
          <a:p>
            <a:r>
              <a:rPr lang="nl-NL" baseline="0" dirty="0" smtClean="0"/>
              <a:t>Niet onderschatten, niet overschatten, maar reëel: wat houdt studeren op het HBO in?</a:t>
            </a:r>
          </a:p>
          <a:p>
            <a:endParaRPr lang="nl-NL" baseline="0" dirty="0" smtClean="0"/>
          </a:p>
          <a:p>
            <a:r>
              <a:rPr lang="nl-NL" baseline="0" dirty="0" smtClean="0"/>
              <a:t>Inzicht geven in eigen ontwikkelpunten en mogelijkheden om een succesvol hbo’er te worden. </a:t>
            </a:r>
          </a:p>
          <a:p>
            <a:endParaRPr lang="nl-NL" baseline="0" dirty="0" smtClean="0"/>
          </a:p>
          <a:p>
            <a:r>
              <a:rPr lang="nl-NL" baseline="0" dirty="0" smtClean="0"/>
              <a:t>Het is een gezamenlijke verantwoordelijkheid van het mbo en het hbo. Daarom is het doorstroomprogramma mbo-hbo ontwikkeld en geïntegreerd in het curriculum van het HBO. Summa studenten die van plan zijn HBO te gaan studeren en hier goed op voorbereid willen zijn. </a:t>
            </a:r>
          </a:p>
          <a:p>
            <a:endParaRPr lang="nl-NL" baseline="0" dirty="0" smtClean="0"/>
          </a:p>
          <a:p>
            <a:r>
              <a:rPr lang="nl-NL" baseline="0" dirty="0" smtClean="0"/>
              <a:t>We zijn begonnen met uitwisseling van docenten, specifieke voorlichting op het MBO en speciale meeloopdagen voor Summa studenten. De verbinding is gemaakt, de samenhang tussen de onderwijsprogramma’s proberen we zo te versterken. Met als doel om studiesucces te vergroten. </a:t>
            </a:r>
          </a:p>
          <a:p>
            <a:endParaRPr lang="nl-NL" baseline="0" dirty="0" smtClean="0"/>
          </a:p>
          <a:p>
            <a:endParaRPr lang="nl-NL" dirty="0" smtClean="0"/>
          </a:p>
          <a:p>
            <a:endParaRPr lang="nl-NL" dirty="0" smtClean="0"/>
          </a:p>
        </p:txBody>
      </p:sp>
      <p:sp>
        <p:nvSpPr>
          <p:cNvPr id="4" name="Tijdelijke aanduiding voor dianummer 3"/>
          <p:cNvSpPr>
            <a:spLocks noGrp="1"/>
          </p:cNvSpPr>
          <p:nvPr>
            <p:ph type="sldNum" sz="quarter" idx="10"/>
          </p:nvPr>
        </p:nvSpPr>
        <p:spPr/>
        <p:txBody>
          <a:bodyPr/>
          <a:lstStyle/>
          <a:p>
            <a:fld id="{5D90E834-0511-9B4F-B3D5-99E10208B1C0}" type="slidenum">
              <a:rPr lang="nl-NL" smtClean="0"/>
              <a:t>4</a:t>
            </a:fld>
            <a:endParaRPr lang="nl-NL"/>
          </a:p>
        </p:txBody>
      </p:sp>
    </p:spTree>
    <p:extLst>
      <p:ext uri="{BB962C8B-B14F-4D97-AF65-F5344CB8AC3E}">
        <p14:creationId xmlns:p14="http://schemas.microsoft.com/office/powerpoint/2010/main" val="1380897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Mijn hart gaat sneller kloppen van dit</a:t>
            </a:r>
            <a:r>
              <a:rPr lang="nl-NL" baseline="0" dirty="0" smtClean="0"/>
              <a:t> programma, omdat ik wil bereiken dat onze studenten op ooghoogte gaan kijken naar het studeren op het HBO.</a:t>
            </a:r>
          </a:p>
          <a:p>
            <a:r>
              <a:rPr lang="nl-NL" baseline="0" dirty="0" smtClean="0"/>
              <a:t>Niet onderschatten, niet overschatten, maar reëel: wat houdt studeren op het HBO in?</a:t>
            </a:r>
          </a:p>
          <a:p>
            <a:endParaRPr lang="nl-NL" baseline="0" dirty="0" smtClean="0"/>
          </a:p>
          <a:p>
            <a:r>
              <a:rPr lang="nl-NL" baseline="0" dirty="0" smtClean="0"/>
              <a:t>Inzicht geven in eigen ontwikkelpunten en mogelijkheden om een succesvol hbo’er te worden. </a:t>
            </a:r>
          </a:p>
          <a:p>
            <a:endParaRPr lang="nl-NL" baseline="0" dirty="0" smtClean="0"/>
          </a:p>
          <a:p>
            <a:r>
              <a:rPr lang="nl-NL" baseline="0" dirty="0" smtClean="0"/>
              <a:t>Het is een gezamenlijke verantwoordelijkheid van het mbo en het hbo. Daarom is het doorstroomprogramma mbo-hbo ontwikkeld en geïntegreerd in het curriculum van het HBO. Summa studenten die van plan zijn HBO te gaan studeren en hier goed op voorbereid willen zijn. </a:t>
            </a:r>
          </a:p>
          <a:p>
            <a:endParaRPr lang="nl-NL" baseline="0" dirty="0" smtClean="0"/>
          </a:p>
          <a:p>
            <a:r>
              <a:rPr lang="nl-NL" baseline="0" dirty="0" smtClean="0"/>
              <a:t>We zijn begonnen met uitwisseling van docenten, specifieke voorlichting op het MBO en speciale meeloopdagen voor Summa studenten. De verbinding is gemaakt, de samenhang tussen de onderwijsprogramma’s proberen we zo te versterken. Met als doel om studiesucces te vergroten. </a:t>
            </a:r>
          </a:p>
          <a:p>
            <a:endParaRPr lang="nl-NL" baseline="0" dirty="0" smtClean="0"/>
          </a:p>
          <a:p>
            <a:r>
              <a:rPr lang="nl-NL" sz="1200" b="1" dirty="0" smtClean="0">
                <a:solidFill>
                  <a:srgbClr val="E3007D"/>
                </a:solidFill>
              </a:rPr>
              <a:t>Studeren op het HBO is heel moeilijk.</a:t>
            </a:r>
          </a:p>
          <a:p>
            <a:endParaRPr lang="nl-NL" sz="1200" b="1" dirty="0" smtClean="0">
              <a:solidFill>
                <a:srgbClr val="E3007D"/>
              </a:solidFill>
            </a:endParaRPr>
          </a:p>
          <a:p>
            <a:r>
              <a:rPr lang="nl-NL" sz="1200" b="1" dirty="0" smtClean="0">
                <a:solidFill>
                  <a:srgbClr val="E3007D"/>
                </a:solidFill>
              </a:rPr>
              <a:t>Ik heb een HBO diploma nodig om een goede baan te krijgen in de toekomst.</a:t>
            </a:r>
          </a:p>
          <a:p>
            <a:endParaRPr lang="nl-NL" sz="1200" b="1" dirty="0" smtClean="0">
              <a:solidFill>
                <a:srgbClr val="E3007D"/>
              </a:solidFill>
            </a:endParaRPr>
          </a:p>
          <a:p>
            <a:r>
              <a:rPr lang="nl-NL" sz="1200" b="1" dirty="0" smtClean="0">
                <a:solidFill>
                  <a:srgbClr val="E3007D"/>
                </a:solidFill>
              </a:rPr>
              <a:t>Met mijn motivatie zit het wel goed.</a:t>
            </a:r>
          </a:p>
          <a:p>
            <a:endParaRPr lang="nl-NL" sz="1200" b="1" dirty="0" smtClean="0">
              <a:solidFill>
                <a:srgbClr val="E3007D"/>
              </a:solidFill>
            </a:endParaRPr>
          </a:p>
          <a:p>
            <a:r>
              <a:rPr lang="nl-NL" sz="1200" b="1" dirty="0" smtClean="0">
                <a:solidFill>
                  <a:srgbClr val="E3007D"/>
                </a:solidFill>
              </a:rPr>
              <a:t>Ik heb zelf invloed op mijn succeskans in het HBO. </a:t>
            </a:r>
          </a:p>
          <a:p>
            <a:endParaRPr lang="nl-NL" dirty="0" smtClean="0"/>
          </a:p>
        </p:txBody>
      </p:sp>
      <p:sp>
        <p:nvSpPr>
          <p:cNvPr id="4" name="Tijdelijke aanduiding voor dianummer 3"/>
          <p:cNvSpPr>
            <a:spLocks noGrp="1"/>
          </p:cNvSpPr>
          <p:nvPr>
            <p:ph type="sldNum" sz="quarter" idx="10"/>
          </p:nvPr>
        </p:nvSpPr>
        <p:spPr/>
        <p:txBody>
          <a:bodyPr/>
          <a:lstStyle/>
          <a:p>
            <a:fld id="{5D90E834-0511-9B4F-B3D5-99E10208B1C0}" type="slidenum">
              <a:rPr lang="nl-NL" smtClean="0"/>
              <a:t>15</a:t>
            </a:fld>
            <a:endParaRPr lang="nl-NL"/>
          </a:p>
        </p:txBody>
      </p:sp>
    </p:spTree>
    <p:extLst>
      <p:ext uri="{BB962C8B-B14F-4D97-AF65-F5344CB8AC3E}">
        <p14:creationId xmlns:p14="http://schemas.microsoft.com/office/powerpoint/2010/main" val="4116477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smtClean="0"/>
              <a:t>Wat houdt dit doorstroomprogramma in?</a:t>
            </a:r>
          </a:p>
          <a:p>
            <a:r>
              <a:rPr lang="nl-NL" baseline="0" dirty="0" smtClean="0"/>
              <a:t>Deze pilot is gestart in samenwerking met het Summa, derdejaars studenten van het Summa Juridische beroepen met de uitstroomrichting PA volgen dit programma dat een half jaar duurt. Het eerste deel wordt op het Summa verzorgd en het tweede deel van 10 weken wordt door onze opleiding verzorgd. Studenten komen hier 10 weken in de schoolbanken lessen volgen. Er is onderzocht welke studievaardigheden bijdragen aan een succesvolle doorstroom en daar is het programma op toegespitst. Denk daarbij aan plannen, zelfstandig werken, informatie zoeken en juist verwerken met bronvermelding, reflecteren, presenteren en samenwerken. </a:t>
            </a:r>
          </a:p>
          <a:p>
            <a:endParaRPr lang="nl-NL" baseline="0" dirty="0" smtClean="0"/>
          </a:p>
          <a:p>
            <a:r>
              <a:rPr lang="nl-NL" baseline="0" dirty="0" smtClean="0"/>
              <a:t>En ja, ze ervaren dat het tempo hoger ligt, dat er Engelse vakliteratuur gebruikt wordt, ze meer moeten lezen en de teksten langer en abstracter zijn.  Dat er meer zelfstandigheid en verantwoordelijkheid van ze wordt verwacht. Dat ze leren abstracter te denken en het geleerde kunnen toepassen op bredere contexten. Dat ze leren kernachtig te schrijven. Dat ze te maken krijgen met andere les- en </a:t>
            </a:r>
            <a:r>
              <a:rPr lang="nl-NL" baseline="0" dirty="0" err="1" smtClean="0"/>
              <a:t>toetsvormen</a:t>
            </a:r>
            <a:r>
              <a:rPr lang="nl-NL" baseline="0" dirty="0" smtClean="0"/>
              <a:t>. Maar ook dat de student eigen ideeën mag inbrengen, autonoom is in het maken van planningen en beslissingen. Volwassener benaderd wordt door een andere docent-student interactie.  </a:t>
            </a:r>
          </a:p>
          <a:p>
            <a:endParaRPr lang="nl-NL" baseline="0" dirty="0" smtClean="0"/>
          </a:p>
          <a:p>
            <a:r>
              <a:rPr lang="nl-NL" baseline="0" dirty="0" smtClean="0"/>
              <a:t>Het doel is om dit programma dit jaar te draaien, andere toeleverende mbo’s warm te informeren over dit traject, zodat we volgend jaar een breder mbo-publiek mogen verwelkom om deel te nemen aan dit programma. </a:t>
            </a:r>
          </a:p>
          <a:p>
            <a:endParaRPr lang="nl-NL" baseline="0" dirty="0" smtClean="0"/>
          </a:p>
          <a:p>
            <a:r>
              <a:rPr lang="nl-NL" baseline="0" dirty="0" smtClean="0"/>
              <a:t>Onze praktijkatelier studenten gaan dit programma op 7 dinsdagochtenden in periode 2 draaien.</a:t>
            </a:r>
          </a:p>
          <a:p>
            <a:endParaRPr lang="nl-NL" dirty="0" smtClean="0"/>
          </a:p>
        </p:txBody>
      </p:sp>
      <p:sp>
        <p:nvSpPr>
          <p:cNvPr id="4" name="Tijdelijke aanduiding voor dianummer 3"/>
          <p:cNvSpPr>
            <a:spLocks noGrp="1"/>
          </p:cNvSpPr>
          <p:nvPr>
            <p:ph type="sldNum" sz="quarter" idx="10"/>
          </p:nvPr>
        </p:nvSpPr>
        <p:spPr/>
        <p:txBody>
          <a:bodyPr/>
          <a:lstStyle/>
          <a:p>
            <a:fld id="{5D90E834-0511-9B4F-B3D5-99E10208B1C0}" type="slidenum">
              <a:rPr lang="nl-NL" smtClean="0"/>
              <a:t>16</a:t>
            </a:fld>
            <a:endParaRPr lang="nl-NL"/>
          </a:p>
        </p:txBody>
      </p:sp>
    </p:spTree>
    <p:extLst>
      <p:ext uri="{BB962C8B-B14F-4D97-AF65-F5344CB8AC3E}">
        <p14:creationId xmlns:p14="http://schemas.microsoft.com/office/powerpoint/2010/main" val="2093083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smtClean="0"/>
              <a:t>Deze pilot is gestart in samenwerking met het Summa, derdejaars studenten van het Summa Juridische beroepen met de uitstroomrichting PA volgen dit programma dat een half jaar duurt. Het eerste deel wordt op het Summa verzorgd en het tweede deel van 10 weken wordt door onze opleiding verzorgd. Studenten komen hier 10 weken in de schoolbanken lessen volgen. Er is onderzocht welke studievaardigheden bijdragen aan een succesvolle doorstroom en daar is het programma op toegespitst. Denk daarbij aan plannen, zelfstandig werken, informatie zoeken en juist verwerken met bronvermelding, reflecteren, presenteren en samenwerken. </a:t>
            </a:r>
          </a:p>
          <a:p>
            <a:endParaRPr lang="nl-NL" baseline="0" dirty="0" smtClean="0"/>
          </a:p>
          <a:p>
            <a:r>
              <a:rPr lang="nl-NL" baseline="0" dirty="0" smtClean="0"/>
              <a:t>En ja, ze ervaren dat het tempo hoger ligt, dat er Engelse vakliteratuur gebruikt wordt, ze meer moeten lezen en de teksten langer en abstracter zijn.  Dat er meer zelfstandigheid en verantwoordelijkheid van ze wordt verwacht. Dat ze leren abstracter te denken en het geleerde kunnen toepassen op bredere contexten. Dat ze leren kernachtig te schrijven. Dat ze te maken krijgen met andere les- en </a:t>
            </a:r>
            <a:r>
              <a:rPr lang="nl-NL" baseline="0" dirty="0" err="1" smtClean="0"/>
              <a:t>toetsvormen</a:t>
            </a:r>
            <a:r>
              <a:rPr lang="nl-NL" baseline="0" dirty="0" smtClean="0"/>
              <a:t>. Maar ook dat de student eigen ideeën mag inbrengen, autonoom is in het maken van planningen en beslissingen. Volwassener benaderd wordt door een andere docent-student interactie.  </a:t>
            </a:r>
          </a:p>
          <a:p>
            <a:endParaRPr lang="nl-NL" baseline="0" dirty="0" smtClean="0"/>
          </a:p>
          <a:p>
            <a:r>
              <a:rPr lang="nl-NL" baseline="0" dirty="0" smtClean="0"/>
              <a:t>Het doel is om dit programma dit jaar te draaien, andere toeleverende mbo’s warm te informeren over dit traject, zodat we volgend jaar een breder mbo-publiek mogen verwelkom om deel te nemen aan dit programma. </a:t>
            </a:r>
          </a:p>
          <a:p>
            <a:endParaRPr lang="nl-NL" baseline="0" dirty="0" smtClean="0"/>
          </a:p>
          <a:p>
            <a:r>
              <a:rPr lang="nl-NL" baseline="0" dirty="0" smtClean="0"/>
              <a:t>Onze praktijkatelier studenten gaan dit programma op 7 dinsdagochtenden in periode 2 draaien.</a:t>
            </a:r>
          </a:p>
          <a:p>
            <a:endParaRPr lang="nl-NL" dirty="0" smtClean="0"/>
          </a:p>
        </p:txBody>
      </p:sp>
      <p:sp>
        <p:nvSpPr>
          <p:cNvPr id="4" name="Tijdelijke aanduiding voor dianummer 3"/>
          <p:cNvSpPr>
            <a:spLocks noGrp="1"/>
          </p:cNvSpPr>
          <p:nvPr>
            <p:ph type="sldNum" sz="quarter" idx="10"/>
          </p:nvPr>
        </p:nvSpPr>
        <p:spPr/>
        <p:txBody>
          <a:bodyPr/>
          <a:lstStyle/>
          <a:p>
            <a:fld id="{5D90E834-0511-9B4F-B3D5-99E10208B1C0}" type="slidenum">
              <a:rPr lang="nl-NL" smtClean="0"/>
              <a:t>18</a:t>
            </a:fld>
            <a:endParaRPr lang="nl-NL"/>
          </a:p>
        </p:txBody>
      </p:sp>
    </p:spTree>
    <p:extLst>
      <p:ext uri="{BB962C8B-B14F-4D97-AF65-F5344CB8AC3E}">
        <p14:creationId xmlns:p14="http://schemas.microsoft.com/office/powerpoint/2010/main" val="630250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5D90E834-0511-9B4F-B3D5-99E10208B1C0}" type="slidenum">
              <a:rPr lang="nl-NL" smtClean="0"/>
              <a:t>19</a:t>
            </a:fld>
            <a:endParaRPr lang="nl-NL"/>
          </a:p>
        </p:txBody>
      </p:sp>
    </p:spTree>
    <p:extLst>
      <p:ext uri="{BB962C8B-B14F-4D97-AF65-F5344CB8AC3E}">
        <p14:creationId xmlns:p14="http://schemas.microsoft.com/office/powerpoint/2010/main" val="418387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a:p>
            <a:pPr marL="0" indent="0">
              <a:buNone/>
            </a:pPr>
            <a:endParaRPr lang="nl-NL" dirty="0" smtClean="0"/>
          </a:p>
        </p:txBody>
      </p:sp>
      <p:sp>
        <p:nvSpPr>
          <p:cNvPr id="4" name="Tijdelijke aanduiding voor dianummer 3"/>
          <p:cNvSpPr>
            <a:spLocks noGrp="1"/>
          </p:cNvSpPr>
          <p:nvPr>
            <p:ph type="sldNum" sz="quarter" idx="10"/>
          </p:nvPr>
        </p:nvSpPr>
        <p:spPr/>
        <p:txBody>
          <a:bodyPr/>
          <a:lstStyle/>
          <a:p>
            <a:fld id="{5D90E834-0511-9B4F-B3D5-99E10208B1C0}" type="slidenum">
              <a:rPr lang="nl-NL" smtClean="0"/>
              <a:t>20</a:t>
            </a:fld>
            <a:endParaRPr lang="nl-NL"/>
          </a:p>
        </p:txBody>
      </p:sp>
    </p:spTree>
    <p:extLst>
      <p:ext uri="{BB962C8B-B14F-4D97-AF65-F5344CB8AC3E}">
        <p14:creationId xmlns:p14="http://schemas.microsoft.com/office/powerpoint/2010/main" val="452840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u="sng" kern="1200" dirty="0" smtClean="0">
                <a:solidFill>
                  <a:schemeClr val="tx1"/>
                </a:solidFill>
                <a:effectLst/>
                <a:latin typeface="+mn-lt"/>
                <a:ea typeface="+mn-ea"/>
                <a:cs typeface="+mn-cs"/>
                <a:hlinkClick r:id="rId3"/>
              </a:rPr>
              <a:t>https://fontys.nl/Over-Fontys/Fontys-Sporthogeschool/Keuzedeel-voorbereiding-HBO-Sporthogeschool.htm</a:t>
            </a:r>
            <a:r>
              <a:rPr lang="nl-NL" sz="1200" kern="1200" dirty="0" smtClean="0">
                <a:solidFill>
                  <a:schemeClr val="tx1"/>
                </a:solidFill>
                <a:effectLst/>
                <a:latin typeface="+mn-lt"/>
                <a:ea typeface="+mn-ea"/>
                <a:cs typeface="+mn-cs"/>
              </a:rPr>
              <a:t> </a:t>
            </a:r>
            <a:endParaRPr lang="nl-NL" dirty="0" smtClean="0"/>
          </a:p>
          <a:p>
            <a:pPr>
              <a:buFontTx/>
              <a:buNone/>
            </a:pPr>
            <a:r>
              <a:rPr lang="nl-NL" dirty="0" smtClean="0">
                <a:solidFill>
                  <a:srgbClr val="7030A0"/>
                </a:solidFill>
              </a:rPr>
              <a:t>Sporthogeschool</a:t>
            </a:r>
            <a:br>
              <a:rPr lang="nl-NL" dirty="0" smtClean="0">
                <a:solidFill>
                  <a:srgbClr val="7030A0"/>
                </a:solidFill>
              </a:rPr>
            </a:br>
            <a:endParaRPr lang="nl-NL" dirty="0" smtClean="0">
              <a:solidFill>
                <a:srgbClr val="7030A0"/>
              </a:solidFill>
            </a:endParaRPr>
          </a:p>
          <a:p>
            <a:pPr>
              <a:buFontTx/>
              <a:buChar char="-"/>
            </a:pPr>
            <a:r>
              <a:rPr lang="nl-NL" dirty="0" smtClean="0">
                <a:solidFill>
                  <a:srgbClr val="7030A0"/>
                </a:solidFill>
              </a:rPr>
              <a:t>Wanneer is dit keuzedeel geslaagd?</a:t>
            </a:r>
          </a:p>
          <a:p>
            <a:pPr>
              <a:buFontTx/>
              <a:buChar char="-"/>
            </a:pPr>
            <a:r>
              <a:rPr lang="nl-NL" dirty="0" smtClean="0">
                <a:solidFill>
                  <a:srgbClr val="7030A0"/>
                </a:solidFill>
              </a:rPr>
              <a:t>Hoe meet je de effectiviteit?</a:t>
            </a:r>
          </a:p>
          <a:p>
            <a:pPr>
              <a:buFontTx/>
              <a:buChar char="-"/>
            </a:pPr>
            <a:r>
              <a:rPr lang="nl-NL" dirty="0" smtClean="0">
                <a:solidFill>
                  <a:srgbClr val="7030A0"/>
                </a:solidFill>
              </a:rPr>
              <a:t>Hoe richten we het keuzedeel in </a:t>
            </a:r>
            <a:r>
              <a:rPr lang="nl-NL" dirty="0" err="1" smtClean="0">
                <a:solidFill>
                  <a:srgbClr val="7030A0"/>
                </a:solidFill>
              </a:rPr>
              <a:t>in</a:t>
            </a:r>
            <a:r>
              <a:rPr lang="nl-NL" dirty="0" smtClean="0">
                <a:solidFill>
                  <a:srgbClr val="7030A0"/>
                </a:solidFill>
              </a:rPr>
              <a:t> 2019-2020?</a:t>
            </a:r>
          </a:p>
          <a:p>
            <a:pPr lvl="1">
              <a:buFontTx/>
              <a:buChar char="-"/>
            </a:pPr>
            <a:r>
              <a:rPr lang="nl-NL" dirty="0" smtClean="0">
                <a:solidFill>
                  <a:srgbClr val="7030A0"/>
                </a:solidFill>
              </a:rPr>
              <a:t>Intensiteit (volgende sheet)</a:t>
            </a:r>
          </a:p>
          <a:p>
            <a:pPr lvl="1">
              <a:buFontTx/>
              <a:buChar char="-"/>
            </a:pPr>
            <a:r>
              <a:rPr lang="nl-NL" dirty="0" smtClean="0">
                <a:solidFill>
                  <a:srgbClr val="7030A0"/>
                </a:solidFill>
              </a:rPr>
              <a:t>Toegankelijk voor andere Summa colleges?</a:t>
            </a:r>
          </a:p>
          <a:p>
            <a:pPr lvl="1">
              <a:buFontTx/>
              <a:buChar char="-"/>
            </a:pPr>
            <a:r>
              <a:rPr lang="nl-NL" dirty="0" smtClean="0">
                <a:solidFill>
                  <a:srgbClr val="7030A0"/>
                </a:solidFill>
              </a:rPr>
              <a:t>Toegankelijk voor andere toeleverende mbo-instellingen?</a:t>
            </a:r>
          </a:p>
          <a:p>
            <a:pPr lvl="1">
              <a:buFontTx/>
              <a:buChar char="-"/>
            </a:pPr>
            <a:r>
              <a:rPr lang="nl-NL" dirty="0" smtClean="0">
                <a:solidFill>
                  <a:srgbClr val="7030A0"/>
                </a:solidFill>
              </a:rPr>
              <a:t>Samenwerking met Toegepaste Psychologie?</a:t>
            </a:r>
          </a:p>
          <a:p>
            <a:pPr>
              <a:buFontTx/>
              <a:buChar char="-"/>
            </a:pPr>
            <a:r>
              <a:rPr lang="nl-NL" dirty="0" smtClean="0">
                <a:solidFill>
                  <a:srgbClr val="7030A0"/>
                </a:solidFill>
              </a:rPr>
              <a:t>In 2020 stoppen de subsidiegelden van het Regionaal Ambitie Plan. Wat voor gevolgen heeft dit voor de inrichting van het keuzedeel?</a:t>
            </a:r>
          </a:p>
          <a:p>
            <a:pPr marL="0" indent="0">
              <a:buNone/>
            </a:pPr>
            <a:endParaRPr lang="nl-NL" dirty="0" smtClean="0"/>
          </a:p>
          <a:p>
            <a:pPr marL="0" indent="0">
              <a:buNone/>
            </a:pPr>
            <a:r>
              <a:rPr lang="nl-NL" dirty="0" smtClean="0"/>
              <a:t>Wanneer is</a:t>
            </a:r>
            <a:r>
              <a:rPr lang="nl-NL" baseline="0" dirty="0" smtClean="0"/>
              <a:t> het keuzedeel effectief? Als het voldoet aan de projectdoelstelling. </a:t>
            </a:r>
          </a:p>
          <a:p>
            <a:pPr marL="0" indent="0">
              <a:buNone/>
            </a:pPr>
            <a:r>
              <a:rPr lang="nl-NL" baseline="0" dirty="0" smtClean="0"/>
              <a:t>Onze projectdoelstellingen waren:</a:t>
            </a:r>
          </a:p>
          <a:p>
            <a:pPr marL="171450" lvl="0" indent="-171450">
              <a:buFont typeface="Arial" panose="020B0604020202020204" pitchFamily="34" charset="0"/>
              <a:buChar char="•"/>
            </a:pPr>
            <a:r>
              <a:rPr lang="nl-NL" dirty="0" smtClean="0"/>
              <a:t>Studenten die het doorstroomprogramma volgen </a:t>
            </a:r>
            <a:r>
              <a:rPr lang="nl-NL" dirty="0" smtClean="0">
                <a:solidFill>
                  <a:srgbClr val="942092"/>
                </a:solidFill>
              </a:rPr>
              <a:t>binden</a:t>
            </a:r>
            <a:r>
              <a:rPr lang="nl-NL" dirty="0" smtClean="0"/>
              <a:t> aan onze opleiding. </a:t>
            </a:r>
            <a:r>
              <a:rPr lang="nl-NL" dirty="0" smtClean="0">
                <a:sym typeface="Wingdings" panose="05000000000000000000" pitchFamily="2" charset="2"/>
              </a:rPr>
              <a:t> welk percentage is wenselijk?</a:t>
            </a:r>
            <a:endParaRPr lang="nl-NL" dirty="0" smtClean="0"/>
          </a:p>
          <a:p>
            <a:pPr marL="171450" lvl="0" indent="-171450">
              <a:buFont typeface="Arial" panose="020B0604020202020204" pitchFamily="34" charset="0"/>
              <a:buChar char="•"/>
            </a:pPr>
            <a:r>
              <a:rPr lang="nl-NL" dirty="0" smtClean="0">
                <a:solidFill>
                  <a:srgbClr val="942092"/>
                </a:solidFill>
              </a:rPr>
              <a:t>Instroom verhogen </a:t>
            </a:r>
            <a:r>
              <a:rPr lang="nl-NL" dirty="0" smtClean="0"/>
              <a:t>van het MBO</a:t>
            </a:r>
            <a:r>
              <a:rPr lang="nl-NL" baseline="0" dirty="0" smtClean="0"/>
              <a:t> </a:t>
            </a:r>
            <a:r>
              <a:rPr lang="nl-NL" baseline="0" dirty="0" smtClean="0">
                <a:sym typeface="Wingdings" panose="05000000000000000000" pitchFamily="2" charset="2"/>
              </a:rPr>
              <a:t> mag dit een doel zijn van het keuzedeel? Meer de juiste student op de juiste plek.</a:t>
            </a:r>
            <a:endParaRPr lang="nl-NL" dirty="0" smtClean="0"/>
          </a:p>
          <a:p>
            <a:pPr marL="171450" lvl="0" indent="-171450">
              <a:buFont typeface="Arial" panose="020B0604020202020204" pitchFamily="34" charset="0"/>
              <a:buChar char="•"/>
            </a:pPr>
            <a:r>
              <a:rPr lang="nl-NL" dirty="0" smtClean="0">
                <a:solidFill>
                  <a:srgbClr val="942092"/>
                </a:solidFill>
              </a:rPr>
              <a:t>Uitval</a:t>
            </a:r>
            <a:r>
              <a:rPr lang="nl-NL" dirty="0" smtClean="0"/>
              <a:t> van </a:t>
            </a:r>
            <a:r>
              <a:rPr lang="nl-NL" dirty="0" err="1" smtClean="0"/>
              <a:t>mbo’ers</a:t>
            </a:r>
            <a:r>
              <a:rPr lang="nl-NL" dirty="0" smtClean="0"/>
              <a:t> verkleinen </a:t>
            </a:r>
            <a:r>
              <a:rPr lang="nl-NL" dirty="0" smtClean="0">
                <a:sym typeface="Wingdings" panose="05000000000000000000" pitchFamily="2" charset="2"/>
              </a:rPr>
              <a:t> lange termijn doelstelling?</a:t>
            </a:r>
            <a:endParaRPr lang="nl-NL" dirty="0" smtClean="0"/>
          </a:p>
          <a:p>
            <a:pPr marL="171450" lvl="0" indent="-171450">
              <a:buFont typeface="Arial" panose="020B0604020202020204" pitchFamily="34" charset="0"/>
              <a:buChar char="•"/>
            </a:pPr>
            <a:r>
              <a:rPr lang="nl-NL" dirty="0" smtClean="0">
                <a:solidFill>
                  <a:srgbClr val="942092"/>
                </a:solidFill>
              </a:rPr>
              <a:t>Studiesucces</a:t>
            </a:r>
            <a:r>
              <a:rPr lang="nl-NL" dirty="0" smtClean="0"/>
              <a:t> vergroten </a:t>
            </a:r>
            <a:r>
              <a:rPr lang="nl-NL" dirty="0" smtClean="0">
                <a:sym typeface="Wingdings" panose="05000000000000000000" pitchFamily="2" charset="2"/>
              </a:rPr>
              <a:t> betere keuze</a:t>
            </a:r>
            <a:r>
              <a:rPr lang="nl-NL" baseline="0" dirty="0" smtClean="0">
                <a:sym typeface="Wingdings" panose="05000000000000000000" pitchFamily="2" charset="2"/>
              </a:rPr>
              <a:t> maken door een weldoordachte oriëntatie.</a:t>
            </a:r>
            <a:endParaRPr lang="nl-NL" dirty="0" smtClean="0"/>
          </a:p>
          <a:p>
            <a:pPr marL="0" indent="0">
              <a:buNone/>
            </a:pPr>
            <a:endParaRPr lang="nl-NL" baseline="0" dirty="0" smtClean="0"/>
          </a:p>
          <a:p>
            <a:pPr marL="0" indent="0">
              <a:buNone/>
            </a:pPr>
            <a:r>
              <a:rPr lang="nl-NL" baseline="0" dirty="0" smtClean="0"/>
              <a:t>Wat waren jullie projectdoelstellingen? En zijn die geslaagd?</a:t>
            </a:r>
          </a:p>
          <a:p>
            <a:pPr marL="0" indent="0">
              <a:buNone/>
            </a:pPr>
            <a:endParaRPr lang="nl-NL" dirty="0" smtClean="0"/>
          </a:p>
          <a:p>
            <a:pPr marL="0" indent="0">
              <a:buNone/>
            </a:pPr>
            <a:r>
              <a:rPr lang="nl-NL" dirty="0" smtClean="0"/>
              <a:t>Hoe meet je effectiviteit?</a:t>
            </a:r>
          </a:p>
          <a:p>
            <a:pPr marL="0" indent="0">
              <a:buNone/>
            </a:pPr>
            <a:r>
              <a:rPr lang="nl-NL" dirty="0" smtClean="0"/>
              <a:t>Als het</a:t>
            </a:r>
            <a:r>
              <a:rPr lang="nl-NL" baseline="0" dirty="0" smtClean="0"/>
              <a:t> keuzedeel eraan bijdraagt dat de student een betere studiekeuze kan maken.</a:t>
            </a:r>
          </a:p>
          <a:p>
            <a:pPr marL="0" indent="0">
              <a:buNone/>
            </a:pPr>
            <a:r>
              <a:rPr lang="nl-NL" baseline="0" dirty="0" smtClean="0"/>
              <a:t>Objectief kun je studiesucces meten door: </a:t>
            </a:r>
          </a:p>
          <a:p>
            <a:pPr marL="0" indent="0">
              <a:buNone/>
            </a:pPr>
            <a:r>
              <a:rPr lang="nl-NL" dirty="0" smtClean="0"/>
              <a:t>Propedeuse rendement binnen 1 jaar? En binnen twee jaar? </a:t>
            </a:r>
          </a:p>
          <a:p>
            <a:pPr marL="0" indent="0">
              <a:buNone/>
            </a:pPr>
            <a:r>
              <a:rPr lang="nl-NL" baseline="0" dirty="0" smtClean="0"/>
              <a:t>Uitval verlagen?</a:t>
            </a:r>
          </a:p>
          <a:p>
            <a:pPr marL="0" indent="0">
              <a:buNone/>
            </a:pPr>
            <a:endParaRPr lang="nl-NL" baseline="0" dirty="0" smtClean="0"/>
          </a:p>
          <a:p>
            <a:pPr marL="0" indent="0">
              <a:buNone/>
            </a:pPr>
            <a:r>
              <a:rPr lang="nl-NL" baseline="0" dirty="0" smtClean="0"/>
              <a:t>Maar studiesucces is ook dat je een goede en weldoordachte studiekeuze maakt. </a:t>
            </a:r>
          </a:p>
          <a:p>
            <a:pPr marL="0" indent="0">
              <a:buNone/>
            </a:pPr>
            <a:r>
              <a:rPr lang="nl-NL" baseline="0" dirty="0" smtClean="0"/>
              <a:t>Je weet dat het HBO niveau haalbaar is.</a:t>
            </a:r>
          </a:p>
          <a:p>
            <a:pPr marL="0" indent="0">
              <a:buNone/>
            </a:pPr>
            <a:r>
              <a:rPr lang="nl-NL" baseline="0" dirty="0" smtClean="0"/>
              <a:t>Je ervaart dat je je </a:t>
            </a:r>
            <a:r>
              <a:rPr lang="nl-NL" baseline="0" dirty="0" err="1" smtClean="0"/>
              <a:t>thuisvoelt</a:t>
            </a:r>
            <a:r>
              <a:rPr lang="nl-NL" baseline="0" dirty="0" smtClean="0"/>
              <a:t> op de opleiding.</a:t>
            </a:r>
          </a:p>
          <a:p>
            <a:pPr marL="0" indent="0">
              <a:buNone/>
            </a:pPr>
            <a:r>
              <a:rPr lang="nl-NL" baseline="0" dirty="0" smtClean="0"/>
              <a:t>Je bent zelfverzekerd over de keuze die je maakt (werken of studeren).</a:t>
            </a:r>
          </a:p>
          <a:p>
            <a:pPr marL="0" indent="0">
              <a:buNone/>
            </a:pPr>
            <a:r>
              <a:rPr lang="nl-NL" baseline="0" dirty="0" smtClean="0"/>
              <a:t>Je bent zelfverzekerd over de studie die je kiest.</a:t>
            </a:r>
          </a:p>
          <a:p>
            <a:pPr marL="0" indent="0">
              <a:buNone/>
            </a:pPr>
            <a:endParaRPr lang="nl-NL" dirty="0" smtClean="0"/>
          </a:p>
          <a:p>
            <a:pPr marL="0" indent="0">
              <a:buNone/>
            </a:pPr>
            <a:r>
              <a:rPr lang="nl-NL" dirty="0" smtClean="0"/>
              <a:t>Stoppen RAP in 2020 </a:t>
            </a:r>
            <a:r>
              <a:rPr lang="nl-NL" dirty="0" smtClean="0">
                <a:sym typeface="Wingdings" panose="05000000000000000000" pitchFamily="2" charset="2"/>
              </a:rPr>
              <a:t> hoe gaan we dit bekostigen?</a:t>
            </a:r>
            <a:endParaRPr lang="nl-NL" dirty="0" smtClean="0"/>
          </a:p>
        </p:txBody>
      </p:sp>
      <p:sp>
        <p:nvSpPr>
          <p:cNvPr id="4" name="Tijdelijke aanduiding voor dianummer 3"/>
          <p:cNvSpPr>
            <a:spLocks noGrp="1"/>
          </p:cNvSpPr>
          <p:nvPr>
            <p:ph type="sldNum" sz="quarter" idx="10"/>
          </p:nvPr>
        </p:nvSpPr>
        <p:spPr/>
        <p:txBody>
          <a:bodyPr/>
          <a:lstStyle/>
          <a:p>
            <a:fld id="{5D90E834-0511-9B4F-B3D5-99E10208B1C0}" type="slidenum">
              <a:rPr lang="nl-NL" smtClean="0"/>
              <a:t>21</a:t>
            </a:fld>
            <a:endParaRPr lang="nl-NL"/>
          </a:p>
        </p:txBody>
      </p:sp>
    </p:spTree>
    <p:extLst>
      <p:ext uri="{BB962C8B-B14F-4D97-AF65-F5344CB8AC3E}">
        <p14:creationId xmlns:p14="http://schemas.microsoft.com/office/powerpoint/2010/main" val="2850554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Klikken om de titelstijl van het model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p:cNvSpPr>
            <a:spLocks noGrp="1"/>
          </p:cNvSpPr>
          <p:nvPr>
            <p:ph type="dt" sz="half" idx="10"/>
          </p:nvPr>
        </p:nvSpPr>
        <p:spPr/>
        <p:txBody>
          <a:bodyPr/>
          <a:lstStyle/>
          <a:p>
            <a:fld id="{3335694F-8E8D-B442-9F1C-249227D9E5AF}" type="datetimeFigureOut">
              <a:rPr lang="nl-NL" smtClean="0"/>
              <a:t>12-4-2019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3A187B4-D56F-604A-8635-1F053942F52D}" type="slidenum">
              <a:rPr lang="nl-NL" smtClean="0"/>
              <a:t>‹nr.›</a:t>
            </a:fld>
            <a:endParaRPr lang="nl-NL"/>
          </a:p>
        </p:txBody>
      </p:sp>
    </p:spTree>
    <p:extLst>
      <p:ext uri="{BB962C8B-B14F-4D97-AF65-F5344CB8AC3E}">
        <p14:creationId xmlns:p14="http://schemas.microsoft.com/office/powerpoint/2010/main" val="1423123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Klikken om de titelstijl van het model te bewerken</a:t>
            </a:r>
          </a:p>
        </p:txBody>
      </p:sp>
      <p:sp>
        <p:nvSpPr>
          <p:cNvPr id="3" name="Tijdelijke aanduiding voor verticale tekst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3335694F-8E8D-B442-9F1C-249227D9E5AF}" type="datetimeFigureOut">
              <a:rPr lang="nl-NL" smtClean="0"/>
              <a:t>12-4-2019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3A187B4-D56F-604A-8635-1F053942F52D}" type="slidenum">
              <a:rPr lang="nl-NL" smtClean="0"/>
              <a:t>‹nr.›</a:t>
            </a:fld>
            <a:endParaRPr lang="nl-NL"/>
          </a:p>
        </p:txBody>
      </p:sp>
    </p:spTree>
    <p:extLst>
      <p:ext uri="{BB962C8B-B14F-4D97-AF65-F5344CB8AC3E}">
        <p14:creationId xmlns:p14="http://schemas.microsoft.com/office/powerpoint/2010/main" val="1118755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Klikken om de titelstijl van het model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3335694F-8E8D-B442-9F1C-249227D9E5AF}" type="datetimeFigureOut">
              <a:rPr lang="nl-NL" smtClean="0"/>
              <a:t>12-4-2019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3A187B4-D56F-604A-8635-1F053942F52D}" type="slidenum">
              <a:rPr lang="nl-NL" smtClean="0"/>
              <a:t>‹nr.›</a:t>
            </a:fld>
            <a:endParaRPr lang="nl-NL"/>
          </a:p>
        </p:txBody>
      </p:sp>
    </p:spTree>
    <p:extLst>
      <p:ext uri="{BB962C8B-B14F-4D97-AF65-F5344CB8AC3E}">
        <p14:creationId xmlns:p14="http://schemas.microsoft.com/office/powerpoint/2010/main" val="1705821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 + toelichti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11987" y="350837"/>
            <a:ext cx="7703301" cy="1325563"/>
          </a:xfrm>
        </p:spPr>
        <p:txBody>
          <a:bodyPr>
            <a:normAutofit/>
          </a:bodyPr>
          <a:lstStyle>
            <a:lvl1pPr>
              <a:defRPr sz="6000"/>
            </a:lvl1pPr>
          </a:lstStyle>
          <a:p>
            <a:r>
              <a:rPr lang="nl-NL" dirty="0"/>
              <a:t>CHECK-IN</a:t>
            </a:r>
          </a:p>
        </p:txBody>
      </p:sp>
      <p:sp>
        <p:nvSpPr>
          <p:cNvPr id="9" name="Tijdelijke aanduiding voor tekst 2"/>
          <p:cNvSpPr>
            <a:spLocks noGrp="1"/>
          </p:cNvSpPr>
          <p:nvPr>
            <p:ph idx="1"/>
          </p:nvPr>
        </p:nvSpPr>
        <p:spPr>
          <a:xfrm>
            <a:off x="311987" y="2027237"/>
            <a:ext cx="7703301" cy="4426114"/>
          </a:xfrm>
          <a:prstGeom prst="rect">
            <a:avLst/>
          </a:prstGeom>
        </p:spPr>
        <p:txBody>
          <a:bodyPr vert="horz" lIns="91440" tIns="45720" rIns="91440" bIns="45720"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2" name="Tijdelijke aanduiding voor afbeelding 11"/>
          <p:cNvSpPr>
            <a:spLocks noGrp="1"/>
          </p:cNvSpPr>
          <p:nvPr>
            <p:ph type="pic" sz="quarter" idx="10"/>
          </p:nvPr>
        </p:nvSpPr>
        <p:spPr>
          <a:xfrm>
            <a:off x="8015288" y="0"/>
            <a:ext cx="4176712" cy="6858000"/>
          </a:xfrm>
        </p:spPr>
        <p:txBody>
          <a:bodyPr/>
          <a:lstStyle/>
          <a:p>
            <a:r>
              <a:rPr lang="nl-NL"/>
              <a:t>Sleep de afbeelding naar de tijdelijke aanduiding of klik op het pictogram als u een afbeelding wilt toevoegen</a:t>
            </a:r>
          </a:p>
        </p:txBody>
      </p:sp>
      <p:cxnSp>
        <p:nvCxnSpPr>
          <p:cNvPr id="13" name="Straight Connector 9"/>
          <p:cNvCxnSpPr/>
          <p:nvPr userDrawn="1"/>
        </p:nvCxnSpPr>
        <p:spPr>
          <a:xfrm>
            <a:off x="465826" y="1854679"/>
            <a:ext cx="1621766" cy="0"/>
          </a:xfrm>
          <a:prstGeom prst="line">
            <a:avLst/>
          </a:prstGeom>
          <a:ln>
            <a:solidFill>
              <a:srgbClr val="E3007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00019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wee objecten">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33" y="2705"/>
            <a:ext cx="12178767" cy="6852587"/>
          </a:xfrm>
          <a:prstGeom prst="rect">
            <a:avLst/>
          </a:prstGeom>
        </p:spPr>
      </p:pic>
      <p:sp>
        <p:nvSpPr>
          <p:cNvPr id="8" name="Tijdelijke aanduiding voor voettekst 4"/>
          <p:cNvSpPr>
            <a:spLocks noGrp="1"/>
          </p:cNvSpPr>
          <p:nvPr>
            <p:ph type="ftr" sz="quarter" idx="11"/>
          </p:nvPr>
        </p:nvSpPr>
        <p:spPr>
          <a:xfrm>
            <a:off x="2235200" y="6173788"/>
            <a:ext cx="8242909" cy="365125"/>
          </a:xfrm>
          <a:prstGeom prst="rect">
            <a:avLst/>
          </a:prstGeom>
        </p:spPr>
        <p:txBody>
          <a:bodyPr/>
          <a:lstStyle/>
          <a:p>
            <a:endParaRPr lang="nl-NL" dirty="0"/>
          </a:p>
        </p:txBody>
      </p:sp>
      <p:sp>
        <p:nvSpPr>
          <p:cNvPr id="9" name="Tijdelijke aanduiding voor dianummer 5"/>
          <p:cNvSpPr>
            <a:spLocks noGrp="1"/>
          </p:cNvSpPr>
          <p:nvPr>
            <p:ph type="sldNum" sz="quarter" idx="12"/>
          </p:nvPr>
        </p:nvSpPr>
        <p:spPr>
          <a:xfrm>
            <a:off x="10728250" y="6189315"/>
            <a:ext cx="1106396" cy="365125"/>
          </a:xfrm>
          <a:prstGeom prst="rect">
            <a:avLst/>
          </a:prstGeom>
        </p:spPr>
        <p:txBody>
          <a:bodyPr/>
          <a:lstStyle/>
          <a:p>
            <a:fld id="{CC1A7FFB-7E9A-E347-8F80-8E2C647B3625}" type="slidenum">
              <a:rPr lang="nl-NL"/>
              <a:t>‹nr.›</a:t>
            </a:fld>
            <a:endParaRPr lang="nl-NL"/>
          </a:p>
        </p:txBody>
      </p:sp>
      <p:sp>
        <p:nvSpPr>
          <p:cNvPr id="13" name="Titel 1"/>
          <p:cNvSpPr>
            <a:spLocks noGrp="1"/>
          </p:cNvSpPr>
          <p:nvPr>
            <p:ph type="title"/>
          </p:nvPr>
        </p:nvSpPr>
        <p:spPr>
          <a:xfrm>
            <a:off x="2235200" y="1605795"/>
            <a:ext cx="9599448" cy="1143000"/>
          </a:xfrm>
        </p:spPr>
        <p:txBody>
          <a:bodyPr/>
          <a:lstStyle>
            <a:lvl1pPr algn="r">
              <a:defRPr/>
            </a:lvl1pPr>
          </a:lstStyle>
          <a:p>
            <a:r>
              <a:rPr lang="nl-NL" smtClean="0"/>
              <a:t>Klik om de stijl te bewerken</a:t>
            </a:r>
            <a:endParaRPr lang="nl-NL" dirty="0"/>
          </a:p>
        </p:txBody>
      </p:sp>
      <p:sp>
        <p:nvSpPr>
          <p:cNvPr id="14" name="Tijdelijke aanduiding voor inhoud 2"/>
          <p:cNvSpPr>
            <a:spLocks noGrp="1"/>
          </p:cNvSpPr>
          <p:nvPr>
            <p:ph idx="1" hasCustomPrompt="1"/>
          </p:nvPr>
        </p:nvSpPr>
        <p:spPr>
          <a:xfrm>
            <a:off x="2235200" y="2809462"/>
            <a:ext cx="9599448" cy="3263820"/>
          </a:xfrm>
        </p:spPr>
        <p:txBody>
          <a:bodyPr/>
          <a:lstStyle>
            <a:lvl1pPr algn="r">
              <a:defRPr sz="3200">
                <a:latin typeface="Arial"/>
                <a:cs typeface="Arial"/>
              </a:defRPr>
            </a:lvl1pPr>
            <a:lvl2pPr algn="r">
              <a:defRPr sz="2667"/>
            </a:lvl2pPr>
          </a:lstStyle>
          <a:p>
            <a:pPr lvl="0"/>
            <a:r>
              <a:rPr lang="nl-NL" dirty="0" smtClean="0"/>
              <a:t>Klik om de tekststijl van het sjabloon te bewerken</a:t>
            </a:r>
          </a:p>
          <a:p>
            <a:pPr lvl="1"/>
            <a:r>
              <a:rPr lang="nl-NL" dirty="0" smtClean="0"/>
              <a:t>Tweede niveau</a:t>
            </a:r>
          </a:p>
        </p:txBody>
      </p:sp>
    </p:spTree>
    <p:extLst>
      <p:ext uri="{BB962C8B-B14F-4D97-AF65-F5344CB8AC3E}">
        <p14:creationId xmlns:p14="http://schemas.microsoft.com/office/powerpoint/2010/main" val="32010527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sz="3733"/>
            </a:lvl1pPr>
          </a:lstStyle>
          <a:p>
            <a:r>
              <a:rPr lang="nl-NL" dirty="0" smtClean="0"/>
              <a:t>Titel </a:t>
            </a:r>
            <a:r>
              <a:rPr lang="nl-NL" dirty="0" err="1" smtClean="0"/>
              <a:t>volgblad</a:t>
            </a:r>
            <a:r>
              <a:rPr lang="nl-NL" dirty="0" smtClean="0"/>
              <a:t> </a:t>
            </a:r>
            <a:r>
              <a:rPr lang="nl-NL" dirty="0" err="1" smtClean="0"/>
              <a:t>Arial</a:t>
            </a:r>
            <a:r>
              <a:rPr lang="nl-NL" dirty="0" smtClean="0"/>
              <a:t> 28pt</a:t>
            </a:r>
            <a:endParaRPr lang="nl-NL" dirty="0"/>
          </a:p>
        </p:txBody>
      </p:sp>
      <p:sp>
        <p:nvSpPr>
          <p:cNvPr id="3" name="Tijdelijke aanduiding voor inhoud 2"/>
          <p:cNvSpPr>
            <a:spLocks noGrp="1"/>
          </p:cNvSpPr>
          <p:nvPr>
            <p:ph idx="1" hasCustomPrompt="1"/>
          </p:nvPr>
        </p:nvSpPr>
        <p:spPr/>
        <p:txBody>
          <a:bodyPr/>
          <a:lstStyle>
            <a:lvl1pPr>
              <a:defRPr sz="3200">
                <a:latin typeface="Arial"/>
                <a:cs typeface="Arial"/>
              </a:defRPr>
            </a:lvl1pPr>
            <a:lvl2pPr>
              <a:defRPr sz="2667"/>
            </a:lvl2pPr>
          </a:lstStyle>
          <a:p>
            <a:pPr lvl="0"/>
            <a:r>
              <a:rPr lang="nl-NL" dirty="0" smtClean="0"/>
              <a:t>Klik om de tekststijl van het sjabloon te bewerken</a:t>
            </a:r>
          </a:p>
          <a:p>
            <a:pPr lvl="1"/>
            <a:r>
              <a:rPr lang="nl-NL" dirty="0" smtClean="0"/>
              <a:t>Tweede niveau</a:t>
            </a:r>
          </a:p>
        </p:txBody>
      </p:sp>
      <p:sp>
        <p:nvSpPr>
          <p:cNvPr id="7" name="Tijdelijke aanduiding voor voettekst 4"/>
          <p:cNvSpPr>
            <a:spLocks noGrp="1"/>
          </p:cNvSpPr>
          <p:nvPr>
            <p:ph type="ftr" sz="quarter" idx="11"/>
          </p:nvPr>
        </p:nvSpPr>
        <p:spPr>
          <a:xfrm>
            <a:off x="2549519" y="6173788"/>
            <a:ext cx="6494064" cy="365125"/>
          </a:xfrm>
          <a:prstGeom prst="rect">
            <a:avLst/>
          </a:prstGeom>
        </p:spPr>
        <p:txBody>
          <a:bodyPr/>
          <a:lstStyle/>
          <a:p>
            <a:endParaRPr lang="nl-NL" dirty="0"/>
          </a:p>
        </p:txBody>
      </p:sp>
      <p:sp>
        <p:nvSpPr>
          <p:cNvPr id="8" name="Tijdelijke aanduiding voor dianummer 5"/>
          <p:cNvSpPr>
            <a:spLocks noGrp="1"/>
          </p:cNvSpPr>
          <p:nvPr>
            <p:ph type="sldNum" sz="quarter" idx="12"/>
          </p:nvPr>
        </p:nvSpPr>
        <p:spPr>
          <a:xfrm>
            <a:off x="9293723" y="6189315"/>
            <a:ext cx="1106396" cy="365125"/>
          </a:xfrm>
          <a:prstGeom prst="rect">
            <a:avLst/>
          </a:prstGeom>
        </p:spPr>
        <p:txBody>
          <a:bodyPr/>
          <a:lstStyle/>
          <a:p>
            <a:fld id="{CC1A7FFB-7E9A-E347-8F80-8E2C647B3625}" type="slidenum">
              <a:rPr lang="nl-NL"/>
              <a:t>‹nr.›</a:t>
            </a:fld>
            <a:endParaRPr lang="nl-NL"/>
          </a:p>
        </p:txBody>
      </p:sp>
    </p:spTree>
    <p:extLst>
      <p:ext uri="{BB962C8B-B14F-4D97-AF65-F5344CB8AC3E}">
        <p14:creationId xmlns:p14="http://schemas.microsoft.com/office/powerpoint/2010/main" val="36145076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normAutofit/>
          </a:bodyPr>
          <a:lstStyle>
            <a:lvl1pPr>
              <a:defRPr sz="3733"/>
            </a:lvl1pPr>
          </a:lstStyle>
          <a:p>
            <a:r>
              <a:rPr lang="nl-NL" dirty="0" smtClean="0"/>
              <a:t>Titel </a:t>
            </a:r>
            <a:r>
              <a:rPr lang="nl-NL" dirty="0" err="1" smtClean="0"/>
              <a:t>volgblad</a:t>
            </a:r>
            <a:r>
              <a:rPr lang="nl-NL" dirty="0" smtClean="0"/>
              <a:t> </a:t>
            </a:r>
            <a:r>
              <a:rPr lang="nl-NL" dirty="0" err="1" smtClean="0"/>
              <a:t>Arial</a:t>
            </a:r>
            <a:r>
              <a:rPr lang="nl-NL" dirty="0" smtClean="0"/>
              <a:t> 28pt</a:t>
            </a:r>
            <a:endParaRPr lang="nl-NL" dirty="0"/>
          </a:p>
        </p:txBody>
      </p:sp>
      <p:sp>
        <p:nvSpPr>
          <p:cNvPr id="3" name="Tijdelijke aanduiding voor inhoud 2"/>
          <p:cNvSpPr>
            <a:spLocks noGrp="1"/>
          </p:cNvSpPr>
          <p:nvPr>
            <p:ph sz="half" idx="1"/>
          </p:nvPr>
        </p:nvSpPr>
        <p:spPr>
          <a:xfrm>
            <a:off x="609600" y="1600201"/>
            <a:ext cx="5384800" cy="3859939"/>
          </a:xfrm>
        </p:spPr>
        <p:txBody>
          <a:bodyPr>
            <a:normAutofit/>
          </a:bodyPr>
          <a:lstStyle>
            <a:lvl1pPr>
              <a:defRPr sz="2667">
                <a:latin typeface="Arial"/>
                <a:cs typeface="Arial"/>
              </a:defRPr>
            </a:lvl1pPr>
            <a:lvl2pPr>
              <a:defRPr sz="2400">
                <a:latin typeface="Arial"/>
                <a:cs typeface="Arial"/>
              </a:defRPr>
            </a:lvl2pPr>
            <a:lvl3pPr>
              <a:defRPr sz="2667"/>
            </a:lvl3pPr>
            <a:lvl4pPr>
              <a:defRPr sz="2400"/>
            </a:lvl4pPr>
            <a:lvl5pPr>
              <a:defRPr sz="2400"/>
            </a:lvl5pPr>
            <a:lvl6pPr>
              <a:defRPr sz="2400"/>
            </a:lvl6pPr>
            <a:lvl7pPr>
              <a:defRPr sz="2400"/>
            </a:lvl7pPr>
            <a:lvl8pPr>
              <a:defRPr sz="2400"/>
            </a:lvl8pPr>
            <a:lvl9pPr>
              <a:defRPr sz="2400"/>
            </a:lvl9pPr>
          </a:lstStyle>
          <a:p>
            <a:pPr lvl="0"/>
            <a:r>
              <a:rPr lang="nl-NL" smtClean="0"/>
              <a:t>Tekststijl van het model bewerken</a:t>
            </a:r>
          </a:p>
          <a:p>
            <a:pPr lvl="1"/>
            <a:r>
              <a:rPr lang="nl-NL" smtClean="0"/>
              <a:t>Tweede niveau</a:t>
            </a:r>
          </a:p>
        </p:txBody>
      </p:sp>
      <p:sp>
        <p:nvSpPr>
          <p:cNvPr id="4" name="Tijdelijke aanduiding voor inhoud 3"/>
          <p:cNvSpPr>
            <a:spLocks noGrp="1"/>
          </p:cNvSpPr>
          <p:nvPr>
            <p:ph sz="half" idx="2"/>
          </p:nvPr>
        </p:nvSpPr>
        <p:spPr>
          <a:xfrm>
            <a:off x="6197600" y="1600201"/>
            <a:ext cx="5384800" cy="3859940"/>
          </a:xfrm>
        </p:spPr>
        <p:txBody>
          <a:bodyPr>
            <a:normAutofit/>
          </a:bodyPr>
          <a:lstStyle>
            <a:lvl1pPr>
              <a:defRPr sz="2667">
                <a:latin typeface="Arial"/>
                <a:cs typeface="Arial"/>
              </a:defRPr>
            </a:lvl1pPr>
            <a:lvl2pPr>
              <a:defRPr sz="2400">
                <a:latin typeface="Arial"/>
                <a:cs typeface="Arial"/>
              </a:defRPr>
            </a:lvl2pPr>
            <a:lvl3pPr>
              <a:defRPr sz="2667"/>
            </a:lvl3pPr>
            <a:lvl4pPr>
              <a:defRPr sz="2400"/>
            </a:lvl4pPr>
            <a:lvl5pPr>
              <a:defRPr sz="2400"/>
            </a:lvl5pPr>
            <a:lvl6pPr>
              <a:defRPr sz="2400"/>
            </a:lvl6pPr>
            <a:lvl7pPr>
              <a:defRPr sz="2400"/>
            </a:lvl7pPr>
            <a:lvl8pPr>
              <a:defRPr sz="2400"/>
            </a:lvl8pPr>
            <a:lvl9pPr>
              <a:defRPr sz="2400"/>
            </a:lvl9pPr>
          </a:lstStyle>
          <a:p>
            <a:pPr lvl="0"/>
            <a:r>
              <a:rPr lang="nl-NL" smtClean="0"/>
              <a:t>Tekststijl van het model bewerken</a:t>
            </a:r>
          </a:p>
          <a:p>
            <a:pPr lvl="1"/>
            <a:r>
              <a:rPr lang="nl-NL" smtClean="0"/>
              <a:t>Tweede niveau</a:t>
            </a:r>
          </a:p>
        </p:txBody>
      </p:sp>
      <p:sp>
        <p:nvSpPr>
          <p:cNvPr id="8" name="Tijdelijke aanduiding voor voettekst 4"/>
          <p:cNvSpPr>
            <a:spLocks noGrp="1"/>
          </p:cNvSpPr>
          <p:nvPr>
            <p:ph type="ftr" sz="quarter" idx="11"/>
          </p:nvPr>
        </p:nvSpPr>
        <p:spPr>
          <a:xfrm>
            <a:off x="2549519" y="6173788"/>
            <a:ext cx="6494064" cy="365125"/>
          </a:xfrm>
          <a:prstGeom prst="rect">
            <a:avLst/>
          </a:prstGeom>
        </p:spPr>
        <p:txBody>
          <a:bodyPr/>
          <a:lstStyle/>
          <a:p>
            <a:endParaRPr lang="nl-NL" dirty="0"/>
          </a:p>
        </p:txBody>
      </p:sp>
      <p:sp>
        <p:nvSpPr>
          <p:cNvPr id="9" name="Tijdelijke aanduiding voor dianummer 5"/>
          <p:cNvSpPr>
            <a:spLocks noGrp="1"/>
          </p:cNvSpPr>
          <p:nvPr>
            <p:ph type="sldNum" sz="quarter" idx="12"/>
          </p:nvPr>
        </p:nvSpPr>
        <p:spPr>
          <a:xfrm>
            <a:off x="9293723" y="6189315"/>
            <a:ext cx="1106396" cy="365125"/>
          </a:xfrm>
          <a:prstGeom prst="rect">
            <a:avLst/>
          </a:prstGeom>
        </p:spPr>
        <p:txBody>
          <a:bodyPr/>
          <a:lstStyle/>
          <a:p>
            <a:fld id="{CC1A7FFB-7E9A-E347-8F80-8E2C647B3625}" type="slidenum">
              <a:rPr lang="nl-NL"/>
              <a:t>‹nr.›</a:t>
            </a:fld>
            <a:endParaRPr lang="nl-NL"/>
          </a:p>
        </p:txBody>
      </p:sp>
    </p:spTree>
    <p:extLst>
      <p:ext uri="{BB962C8B-B14F-4D97-AF65-F5344CB8AC3E}">
        <p14:creationId xmlns:p14="http://schemas.microsoft.com/office/powerpoint/2010/main" val="7088308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normAutofit/>
          </a:bodyPr>
          <a:lstStyle>
            <a:lvl1pPr>
              <a:defRPr sz="3733"/>
            </a:lvl1pPr>
          </a:lstStyle>
          <a:p>
            <a:r>
              <a:rPr lang="nl-NL" dirty="0" smtClean="0"/>
              <a:t>Titel </a:t>
            </a:r>
            <a:r>
              <a:rPr lang="nl-NL" dirty="0" err="1" smtClean="0"/>
              <a:t>volgblad</a:t>
            </a:r>
            <a:r>
              <a:rPr lang="nl-NL" dirty="0" smtClean="0"/>
              <a:t> </a:t>
            </a:r>
            <a:r>
              <a:rPr lang="nl-NL" dirty="0" err="1" smtClean="0"/>
              <a:t>Arial</a:t>
            </a:r>
            <a:r>
              <a:rPr lang="nl-NL" dirty="0" smtClean="0"/>
              <a:t> 28pt</a:t>
            </a:r>
            <a:endParaRPr lang="nl-NL" dirty="0"/>
          </a:p>
        </p:txBody>
      </p:sp>
      <p:sp>
        <p:nvSpPr>
          <p:cNvPr id="4" name="Tijdelijke aanduiding voor inhoud 3"/>
          <p:cNvSpPr>
            <a:spLocks noGrp="1"/>
          </p:cNvSpPr>
          <p:nvPr>
            <p:ph sz="half" idx="2"/>
          </p:nvPr>
        </p:nvSpPr>
        <p:spPr>
          <a:xfrm>
            <a:off x="609600" y="1714131"/>
            <a:ext cx="5386917" cy="3949700"/>
          </a:xfrm>
        </p:spPr>
        <p:txBody>
          <a:bodyPr>
            <a:normAutofit/>
          </a:bodyPr>
          <a:lstStyle>
            <a:lvl1pPr>
              <a:defRPr sz="2667"/>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nl-NL" smtClean="0"/>
              <a:t>Tekststijl van het model bewerken</a:t>
            </a:r>
          </a:p>
        </p:txBody>
      </p:sp>
      <p:sp>
        <p:nvSpPr>
          <p:cNvPr id="6" name="Tijdelijke aanduiding voor inhoud 5"/>
          <p:cNvSpPr>
            <a:spLocks noGrp="1"/>
          </p:cNvSpPr>
          <p:nvPr>
            <p:ph sz="quarter" idx="4"/>
          </p:nvPr>
        </p:nvSpPr>
        <p:spPr>
          <a:xfrm>
            <a:off x="6193368" y="1714131"/>
            <a:ext cx="5389033" cy="3949700"/>
          </a:xfrm>
        </p:spPr>
        <p:txBody>
          <a:bodyPr>
            <a:normAutofit/>
          </a:bodyPr>
          <a:lstStyle>
            <a:lvl1pPr>
              <a:defRPr sz="2667"/>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nl-NL" smtClean="0"/>
              <a:t>Tekststijl van het model bewerken</a:t>
            </a:r>
          </a:p>
        </p:txBody>
      </p:sp>
      <p:sp>
        <p:nvSpPr>
          <p:cNvPr id="7" name="Tijdelijke aanduiding voor datum 6"/>
          <p:cNvSpPr>
            <a:spLocks noGrp="1"/>
          </p:cNvSpPr>
          <p:nvPr>
            <p:ph type="dt" sz="half" idx="10"/>
          </p:nvPr>
        </p:nvSpPr>
        <p:spPr>
          <a:xfrm>
            <a:off x="609600" y="6356351"/>
            <a:ext cx="2844800" cy="366183"/>
          </a:xfrm>
          <a:prstGeom prst="rect">
            <a:avLst/>
          </a:prstGeom>
        </p:spPr>
        <p:txBody>
          <a:bodyPr/>
          <a:lstStyle/>
          <a:p>
            <a:fld id="{4ED2B493-C1EE-714C-B8A9-F38F4D8CE6E7}" type="datetimeFigureOut">
              <a:rPr lang="nl-NL" smtClean="0"/>
              <a:t>12-4-2019</a:t>
            </a:fld>
            <a:endParaRPr lang="nl-NL" dirty="0"/>
          </a:p>
        </p:txBody>
      </p:sp>
      <p:sp>
        <p:nvSpPr>
          <p:cNvPr id="8" name="Tijdelijke aanduiding voor voettekst 7"/>
          <p:cNvSpPr>
            <a:spLocks noGrp="1"/>
          </p:cNvSpPr>
          <p:nvPr>
            <p:ph type="ftr" sz="quarter" idx="11"/>
          </p:nvPr>
        </p:nvSpPr>
        <p:spPr>
          <a:xfrm>
            <a:off x="2318189" y="6356351"/>
            <a:ext cx="5708211" cy="366183"/>
          </a:xfrm>
          <a:prstGeom prst="rect">
            <a:avLst/>
          </a:prstGeom>
        </p:spPr>
        <p:txBody>
          <a:bodyPr/>
          <a:lstStyle/>
          <a:p>
            <a:endParaRPr lang="nl-NL"/>
          </a:p>
        </p:txBody>
      </p:sp>
      <p:sp>
        <p:nvSpPr>
          <p:cNvPr id="9" name="Tijdelijke aanduiding voor dianummer 8"/>
          <p:cNvSpPr>
            <a:spLocks noGrp="1"/>
          </p:cNvSpPr>
          <p:nvPr>
            <p:ph type="sldNum" sz="quarter" idx="12"/>
          </p:nvPr>
        </p:nvSpPr>
        <p:spPr>
          <a:xfrm>
            <a:off x="8737601" y="6356351"/>
            <a:ext cx="2147023" cy="366183"/>
          </a:xfrm>
          <a:prstGeom prst="rect">
            <a:avLst/>
          </a:prstGeom>
        </p:spPr>
        <p:txBody>
          <a:bodyPr/>
          <a:lstStyle/>
          <a:p>
            <a:fld id="{F3BC6476-EA18-C04A-BD06-B622CA55CE7C}" type="slidenum">
              <a:rPr lang="nl-NL" smtClean="0"/>
              <a:t>‹nr.›</a:t>
            </a:fld>
            <a:endParaRPr lang="nl-NL"/>
          </a:p>
        </p:txBody>
      </p:sp>
    </p:spTree>
    <p:extLst>
      <p:ext uri="{BB962C8B-B14F-4D97-AF65-F5344CB8AC3E}">
        <p14:creationId xmlns:p14="http://schemas.microsoft.com/office/powerpoint/2010/main" val="5322507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7267"/>
          </a:xfrm>
        </p:spPr>
        <p:txBody>
          <a:bodyPr anchor="b">
            <a:noAutofit/>
          </a:bodyPr>
          <a:lstStyle>
            <a:lvl1pPr algn="l">
              <a:defRPr sz="2667" b="1"/>
            </a:lvl1pPr>
          </a:lstStyle>
          <a:p>
            <a:r>
              <a:rPr lang="nl-NL" smtClean="0"/>
              <a:t>Klik om de stijl te bewerken</a:t>
            </a:r>
            <a:endParaRPr lang="nl-NL" dirty="0"/>
          </a:p>
        </p:txBody>
      </p:sp>
      <p:sp>
        <p:nvSpPr>
          <p:cNvPr id="3" name="Tijdelijke aanduiding voor afbeelding 2"/>
          <p:cNvSpPr>
            <a:spLocks noGrp="1"/>
          </p:cNvSpPr>
          <p:nvPr>
            <p:ph type="pic" idx="1"/>
          </p:nvPr>
        </p:nvSpPr>
        <p:spPr>
          <a:xfrm>
            <a:off x="2389717" y="613833"/>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nl-NL" smtClean="0"/>
              <a:t>Klik op het pictogram als u een afbeelding wilt toevoegen</a:t>
            </a:r>
            <a:endParaRPr lang="nl-NL" dirty="0"/>
          </a:p>
        </p:txBody>
      </p:sp>
      <p:sp>
        <p:nvSpPr>
          <p:cNvPr id="4" name="Tijdelijke aanduiding voor tekst 3"/>
          <p:cNvSpPr>
            <a:spLocks noGrp="1"/>
          </p:cNvSpPr>
          <p:nvPr>
            <p:ph type="body" sz="half" idx="2"/>
          </p:nvPr>
        </p:nvSpPr>
        <p:spPr>
          <a:xfrm>
            <a:off x="2389717" y="5367867"/>
            <a:ext cx="7315200" cy="80433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nl-NL" smtClean="0"/>
              <a:t>Tekststijl van het model bewerken</a:t>
            </a:r>
          </a:p>
        </p:txBody>
      </p:sp>
    </p:spTree>
    <p:extLst>
      <p:ext uri="{BB962C8B-B14F-4D97-AF65-F5344CB8AC3E}">
        <p14:creationId xmlns:p14="http://schemas.microsoft.com/office/powerpoint/2010/main" val="28520927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elblad_NL">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10" y="2705"/>
            <a:ext cx="12178767" cy="6852587"/>
          </a:xfrm>
          <a:prstGeom prst="rect">
            <a:avLst/>
          </a:prstGeom>
        </p:spPr>
      </p:pic>
      <p:sp>
        <p:nvSpPr>
          <p:cNvPr id="9" name="Tijdelijke aanduiding voor voettekst 5"/>
          <p:cNvSpPr>
            <a:spLocks noGrp="1"/>
          </p:cNvSpPr>
          <p:nvPr>
            <p:ph type="ftr" sz="quarter" idx="11"/>
          </p:nvPr>
        </p:nvSpPr>
        <p:spPr>
          <a:xfrm>
            <a:off x="1989958" y="6173788"/>
            <a:ext cx="8488153" cy="365125"/>
          </a:xfrm>
          <a:prstGeom prst="rect">
            <a:avLst/>
          </a:prstGeom>
        </p:spPr>
        <p:txBody>
          <a:bodyPr/>
          <a:lstStyle>
            <a:lvl1pPr>
              <a:defRPr>
                <a:solidFill>
                  <a:srgbClr val="FFFFFF"/>
                </a:solidFill>
              </a:defRPr>
            </a:lvl1pPr>
          </a:lstStyle>
          <a:p>
            <a:endParaRPr lang="nl-NL" dirty="0"/>
          </a:p>
        </p:txBody>
      </p:sp>
      <p:sp>
        <p:nvSpPr>
          <p:cNvPr id="10" name="Tijdelijke aanduiding voor dianummer 6"/>
          <p:cNvSpPr>
            <a:spLocks noGrp="1"/>
          </p:cNvSpPr>
          <p:nvPr>
            <p:ph type="sldNum" sz="quarter" idx="12"/>
          </p:nvPr>
        </p:nvSpPr>
        <p:spPr>
          <a:xfrm>
            <a:off x="10728253" y="6189315"/>
            <a:ext cx="1106396" cy="365125"/>
          </a:xfrm>
          <a:prstGeom prst="rect">
            <a:avLst/>
          </a:prstGeom>
        </p:spPr>
        <p:txBody>
          <a:bodyPr/>
          <a:lstStyle>
            <a:lvl1pPr>
              <a:defRPr>
                <a:solidFill>
                  <a:srgbClr val="FFFFFF"/>
                </a:solidFill>
              </a:defRPr>
            </a:lvl1pPr>
          </a:lstStyle>
          <a:p>
            <a:fld id="{CC1A7FFB-7E9A-E347-8F80-8E2C647B3625}" type="slidenum">
              <a:rPr lang="nl-NL"/>
              <a:pPr/>
              <a:t>‹nr.›</a:t>
            </a:fld>
            <a:endParaRPr lang="nl-NL"/>
          </a:p>
        </p:txBody>
      </p:sp>
      <p:sp>
        <p:nvSpPr>
          <p:cNvPr id="2" name="Titel 1"/>
          <p:cNvSpPr>
            <a:spLocks noGrp="1"/>
          </p:cNvSpPr>
          <p:nvPr>
            <p:ph type="title"/>
          </p:nvPr>
        </p:nvSpPr>
        <p:spPr>
          <a:xfrm>
            <a:off x="1989957" y="1867700"/>
            <a:ext cx="9844691" cy="1143000"/>
          </a:xfrm>
        </p:spPr>
        <p:txBody>
          <a:bodyPr/>
          <a:lstStyle/>
          <a:p>
            <a:r>
              <a:rPr lang="nl-NL" smtClean="0"/>
              <a:t>Klik om de stijl te bewerken</a:t>
            </a:r>
            <a:endParaRPr lang="nl-NL" dirty="0"/>
          </a:p>
        </p:txBody>
      </p:sp>
      <p:sp>
        <p:nvSpPr>
          <p:cNvPr id="12" name="Tijdelijke aanduiding voor inhoud 2"/>
          <p:cNvSpPr>
            <a:spLocks noGrp="1"/>
          </p:cNvSpPr>
          <p:nvPr>
            <p:ph idx="1" hasCustomPrompt="1"/>
          </p:nvPr>
        </p:nvSpPr>
        <p:spPr>
          <a:xfrm>
            <a:off x="1989957" y="2962013"/>
            <a:ext cx="9844691" cy="2923743"/>
          </a:xfrm>
        </p:spPr>
        <p:txBody>
          <a:bodyPr/>
          <a:lstStyle>
            <a:lvl1pPr>
              <a:defRPr sz="3200">
                <a:latin typeface="Arial"/>
                <a:cs typeface="Arial"/>
              </a:defRPr>
            </a:lvl1pPr>
            <a:lvl2pPr>
              <a:defRPr sz="2667"/>
            </a:lvl2pPr>
          </a:lstStyle>
          <a:p>
            <a:pPr lvl="0"/>
            <a:r>
              <a:rPr lang="nl-NL" dirty="0" smtClean="0"/>
              <a:t>Klik om de tekststijl van het sjabloon te bewerken</a:t>
            </a:r>
          </a:p>
          <a:p>
            <a:pPr lvl="1"/>
            <a:r>
              <a:rPr lang="nl-NL" dirty="0" smtClean="0"/>
              <a:t>Tweede niveau</a:t>
            </a:r>
          </a:p>
        </p:txBody>
      </p:sp>
    </p:spTree>
    <p:extLst>
      <p:ext uri="{BB962C8B-B14F-4D97-AF65-F5344CB8AC3E}">
        <p14:creationId xmlns:p14="http://schemas.microsoft.com/office/powerpoint/2010/main" val="231299917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Titelblad_NL">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10" y="2706"/>
            <a:ext cx="12178767" cy="6852585"/>
          </a:xfrm>
          <a:prstGeom prst="rect">
            <a:avLst/>
          </a:prstGeom>
        </p:spPr>
      </p:pic>
      <p:sp>
        <p:nvSpPr>
          <p:cNvPr id="9" name="Tijdelijke aanduiding voor voettekst 5"/>
          <p:cNvSpPr>
            <a:spLocks noGrp="1"/>
          </p:cNvSpPr>
          <p:nvPr>
            <p:ph type="ftr" sz="quarter" idx="11"/>
          </p:nvPr>
        </p:nvSpPr>
        <p:spPr>
          <a:xfrm>
            <a:off x="1989958" y="6173788"/>
            <a:ext cx="8488153" cy="365125"/>
          </a:xfrm>
          <a:prstGeom prst="rect">
            <a:avLst/>
          </a:prstGeom>
        </p:spPr>
        <p:txBody>
          <a:bodyPr/>
          <a:lstStyle>
            <a:lvl1pPr>
              <a:defRPr>
                <a:solidFill>
                  <a:srgbClr val="FFFFFF"/>
                </a:solidFill>
              </a:defRPr>
            </a:lvl1pPr>
          </a:lstStyle>
          <a:p>
            <a:endParaRPr lang="nl-NL" dirty="0"/>
          </a:p>
        </p:txBody>
      </p:sp>
      <p:sp>
        <p:nvSpPr>
          <p:cNvPr id="10" name="Tijdelijke aanduiding voor dianummer 6"/>
          <p:cNvSpPr>
            <a:spLocks noGrp="1"/>
          </p:cNvSpPr>
          <p:nvPr>
            <p:ph type="sldNum" sz="quarter" idx="12"/>
          </p:nvPr>
        </p:nvSpPr>
        <p:spPr>
          <a:xfrm>
            <a:off x="10728253" y="6189315"/>
            <a:ext cx="1106396" cy="365125"/>
          </a:xfrm>
          <a:prstGeom prst="rect">
            <a:avLst/>
          </a:prstGeom>
        </p:spPr>
        <p:txBody>
          <a:bodyPr/>
          <a:lstStyle>
            <a:lvl1pPr>
              <a:defRPr>
                <a:solidFill>
                  <a:srgbClr val="FFFFFF"/>
                </a:solidFill>
              </a:defRPr>
            </a:lvl1pPr>
          </a:lstStyle>
          <a:p>
            <a:fld id="{CC1A7FFB-7E9A-E347-8F80-8E2C647B3625}" type="slidenum">
              <a:rPr lang="nl-NL"/>
              <a:pPr/>
              <a:t>‹nr.›</a:t>
            </a:fld>
            <a:endParaRPr lang="nl-NL"/>
          </a:p>
        </p:txBody>
      </p:sp>
      <p:sp>
        <p:nvSpPr>
          <p:cNvPr id="2" name="Titel 1"/>
          <p:cNvSpPr>
            <a:spLocks noGrp="1"/>
          </p:cNvSpPr>
          <p:nvPr>
            <p:ph type="title"/>
          </p:nvPr>
        </p:nvSpPr>
        <p:spPr>
          <a:xfrm>
            <a:off x="1989957" y="1867700"/>
            <a:ext cx="9844691" cy="1143000"/>
          </a:xfrm>
        </p:spPr>
        <p:txBody>
          <a:bodyPr/>
          <a:lstStyle/>
          <a:p>
            <a:r>
              <a:rPr lang="nl-NL" smtClean="0"/>
              <a:t>Klik om de stijl te bewerken</a:t>
            </a:r>
            <a:endParaRPr lang="nl-NL" dirty="0"/>
          </a:p>
        </p:txBody>
      </p:sp>
      <p:sp>
        <p:nvSpPr>
          <p:cNvPr id="12" name="Tijdelijke aanduiding voor inhoud 2"/>
          <p:cNvSpPr>
            <a:spLocks noGrp="1"/>
          </p:cNvSpPr>
          <p:nvPr>
            <p:ph idx="1" hasCustomPrompt="1"/>
          </p:nvPr>
        </p:nvSpPr>
        <p:spPr>
          <a:xfrm>
            <a:off x="1989957" y="2962013"/>
            <a:ext cx="9844691" cy="2923743"/>
          </a:xfrm>
        </p:spPr>
        <p:txBody>
          <a:bodyPr/>
          <a:lstStyle>
            <a:lvl1pPr>
              <a:defRPr sz="3200">
                <a:latin typeface="Arial"/>
                <a:cs typeface="Arial"/>
              </a:defRPr>
            </a:lvl1pPr>
            <a:lvl2pPr>
              <a:defRPr sz="2667"/>
            </a:lvl2pPr>
          </a:lstStyle>
          <a:p>
            <a:pPr lvl="0"/>
            <a:r>
              <a:rPr lang="nl-NL" dirty="0" smtClean="0"/>
              <a:t>Klik om de tekststijl van het sjabloon te bewerken</a:t>
            </a:r>
          </a:p>
          <a:p>
            <a:pPr lvl="1"/>
            <a:r>
              <a:rPr lang="nl-NL" dirty="0" smtClean="0"/>
              <a:t>Tweede niveau</a:t>
            </a:r>
          </a:p>
        </p:txBody>
      </p:sp>
    </p:spTree>
    <p:extLst>
      <p:ext uri="{BB962C8B-B14F-4D97-AF65-F5344CB8AC3E}">
        <p14:creationId xmlns:p14="http://schemas.microsoft.com/office/powerpoint/2010/main" val="317468596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Klikken om de titelstijl van het model te bewerken</a:t>
            </a:r>
          </a:p>
        </p:txBody>
      </p:sp>
      <p:sp>
        <p:nvSpPr>
          <p:cNvPr id="3" name="Tijdelijke aanduiding voor inhoud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3335694F-8E8D-B442-9F1C-249227D9E5AF}" type="datetimeFigureOut">
              <a:rPr lang="nl-NL" smtClean="0"/>
              <a:t>12-4-2019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3A187B4-D56F-604A-8635-1F053942F52D}" type="slidenum">
              <a:rPr lang="nl-NL" smtClean="0"/>
              <a:t>‹nr.›</a:t>
            </a:fld>
            <a:endParaRPr lang="nl-NL"/>
          </a:p>
        </p:txBody>
      </p:sp>
    </p:spTree>
    <p:extLst>
      <p:ext uri="{BB962C8B-B14F-4D97-AF65-F5344CB8AC3E}">
        <p14:creationId xmlns:p14="http://schemas.microsoft.com/office/powerpoint/2010/main" val="19124979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wee objecten">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33" y="2705"/>
            <a:ext cx="12178767" cy="6852587"/>
          </a:xfrm>
          <a:prstGeom prst="rect">
            <a:avLst/>
          </a:prstGeom>
        </p:spPr>
      </p:pic>
      <p:sp>
        <p:nvSpPr>
          <p:cNvPr id="8" name="Tijdelijke aanduiding voor voettekst 4"/>
          <p:cNvSpPr>
            <a:spLocks noGrp="1"/>
          </p:cNvSpPr>
          <p:nvPr>
            <p:ph type="ftr" sz="quarter" idx="11"/>
          </p:nvPr>
        </p:nvSpPr>
        <p:spPr>
          <a:xfrm>
            <a:off x="2235200" y="6173788"/>
            <a:ext cx="8242909" cy="365125"/>
          </a:xfrm>
          <a:prstGeom prst="rect">
            <a:avLst/>
          </a:prstGeom>
        </p:spPr>
        <p:txBody>
          <a:bodyPr/>
          <a:lstStyle/>
          <a:p>
            <a:endParaRPr lang="nl-NL" dirty="0"/>
          </a:p>
        </p:txBody>
      </p:sp>
      <p:sp>
        <p:nvSpPr>
          <p:cNvPr id="9" name="Tijdelijke aanduiding voor dianummer 5"/>
          <p:cNvSpPr>
            <a:spLocks noGrp="1"/>
          </p:cNvSpPr>
          <p:nvPr>
            <p:ph type="sldNum" sz="quarter" idx="12"/>
          </p:nvPr>
        </p:nvSpPr>
        <p:spPr>
          <a:xfrm>
            <a:off x="10728250" y="6189315"/>
            <a:ext cx="1106396" cy="365125"/>
          </a:xfrm>
          <a:prstGeom prst="rect">
            <a:avLst/>
          </a:prstGeom>
        </p:spPr>
        <p:txBody>
          <a:bodyPr/>
          <a:lstStyle/>
          <a:p>
            <a:fld id="{CC1A7FFB-7E9A-E347-8F80-8E2C647B3625}" type="slidenum">
              <a:rPr lang="nl-NL"/>
              <a:t>‹nr.›</a:t>
            </a:fld>
            <a:endParaRPr lang="nl-NL"/>
          </a:p>
        </p:txBody>
      </p:sp>
      <p:sp>
        <p:nvSpPr>
          <p:cNvPr id="13" name="Titel 1"/>
          <p:cNvSpPr>
            <a:spLocks noGrp="1"/>
          </p:cNvSpPr>
          <p:nvPr>
            <p:ph type="title"/>
          </p:nvPr>
        </p:nvSpPr>
        <p:spPr>
          <a:xfrm>
            <a:off x="2235200" y="1605795"/>
            <a:ext cx="9599448" cy="1143000"/>
          </a:xfrm>
        </p:spPr>
        <p:txBody>
          <a:bodyPr/>
          <a:lstStyle>
            <a:lvl1pPr algn="r">
              <a:defRPr/>
            </a:lvl1pPr>
          </a:lstStyle>
          <a:p>
            <a:r>
              <a:rPr lang="nl-NL" smtClean="0"/>
              <a:t>Klik om de stijl te bewerken</a:t>
            </a:r>
            <a:endParaRPr lang="nl-NL" dirty="0"/>
          </a:p>
        </p:txBody>
      </p:sp>
      <p:sp>
        <p:nvSpPr>
          <p:cNvPr id="14" name="Tijdelijke aanduiding voor inhoud 2"/>
          <p:cNvSpPr>
            <a:spLocks noGrp="1"/>
          </p:cNvSpPr>
          <p:nvPr>
            <p:ph idx="1" hasCustomPrompt="1"/>
          </p:nvPr>
        </p:nvSpPr>
        <p:spPr>
          <a:xfrm>
            <a:off x="2235200" y="2809462"/>
            <a:ext cx="9599448" cy="3263820"/>
          </a:xfrm>
        </p:spPr>
        <p:txBody>
          <a:bodyPr/>
          <a:lstStyle>
            <a:lvl1pPr algn="r">
              <a:defRPr sz="3200">
                <a:latin typeface="Arial"/>
                <a:cs typeface="Arial"/>
              </a:defRPr>
            </a:lvl1pPr>
            <a:lvl2pPr algn="r">
              <a:defRPr sz="2667"/>
            </a:lvl2pPr>
          </a:lstStyle>
          <a:p>
            <a:pPr lvl="0"/>
            <a:r>
              <a:rPr lang="nl-NL" dirty="0" smtClean="0"/>
              <a:t>Klik om de tekststijl van het sjabloon te bewerken</a:t>
            </a:r>
          </a:p>
          <a:p>
            <a:pPr lvl="1"/>
            <a:r>
              <a:rPr lang="nl-NL" dirty="0" smtClean="0"/>
              <a:t>Tweede niveau</a:t>
            </a:r>
          </a:p>
        </p:txBody>
      </p:sp>
    </p:spTree>
    <p:extLst>
      <p:ext uri="{BB962C8B-B14F-4D97-AF65-F5344CB8AC3E}">
        <p14:creationId xmlns:p14="http://schemas.microsoft.com/office/powerpoint/2010/main" val="970492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Klikken om de titelstijl van het model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p:cNvSpPr>
            <a:spLocks noGrp="1"/>
          </p:cNvSpPr>
          <p:nvPr>
            <p:ph type="dt" sz="half" idx="10"/>
          </p:nvPr>
        </p:nvSpPr>
        <p:spPr/>
        <p:txBody>
          <a:bodyPr/>
          <a:lstStyle/>
          <a:p>
            <a:fld id="{3335694F-8E8D-B442-9F1C-249227D9E5AF}" type="datetimeFigureOut">
              <a:rPr lang="nl-NL" smtClean="0"/>
              <a:t>12-4-2019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3A187B4-D56F-604A-8635-1F053942F52D}" type="slidenum">
              <a:rPr lang="nl-NL" smtClean="0"/>
              <a:t>‹nr.›</a:t>
            </a:fld>
            <a:endParaRPr lang="nl-NL"/>
          </a:p>
        </p:txBody>
      </p:sp>
    </p:spTree>
    <p:extLst>
      <p:ext uri="{BB962C8B-B14F-4D97-AF65-F5344CB8AC3E}">
        <p14:creationId xmlns:p14="http://schemas.microsoft.com/office/powerpoint/2010/main" val="1965553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Klikken om de titelstijl van het model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3335694F-8E8D-B442-9F1C-249227D9E5AF}" type="datetimeFigureOut">
              <a:rPr lang="nl-NL" smtClean="0"/>
              <a:t>12-4-2019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3A187B4-D56F-604A-8635-1F053942F52D}" type="slidenum">
              <a:rPr lang="nl-NL" smtClean="0"/>
              <a:t>‹nr.›</a:t>
            </a:fld>
            <a:endParaRPr lang="nl-NL"/>
          </a:p>
        </p:txBody>
      </p:sp>
    </p:spTree>
    <p:extLst>
      <p:ext uri="{BB962C8B-B14F-4D97-AF65-F5344CB8AC3E}">
        <p14:creationId xmlns:p14="http://schemas.microsoft.com/office/powerpoint/2010/main" val="310110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Klikken om de titelstijl van het model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3335694F-8E8D-B442-9F1C-249227D9E5AF}" type="datetimeFigureOut">
              <a:rPr lang="nl-NL" smtClean="0"/>
              <a:t>12-4-2019</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B3A187B4-D56F-604A-8635-1F053942F52D}" type="slidenum">
              <a:rPr lang="nl-NL" smtClean="0"/>
              <a:t>‹nr.›</a:t>
            </a:fld>
            <a:endParaRPr lang="nl-NL"/>
          </a:p>
        </p:txBody>
      </p:sp>
    </p:spTree>
    <p:extLst>
      <p:ext uri="{BB962C8B-B14F-4D97-AF65-F5344CB8AC3E}">
        <p14:creationId xmlns:p14="http://schemas.microsoft.com/office/powerpoint/2010/main" val="88412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Klikken om de titelstijl van het model te bewerken</a:t>
            </a:r>
          </a:p>
        </p:txBody>
      </p:sp>
      <p:sp>
        <p:nvSpPr>
          <p:cNvPr id="3" name="Tijdelijke aanduiding voor datum 2"/>
          <p:cNvSpPr>
            <a:spLocks noGrp="1"/>
          </p:cNvSpPr>
          <p:nvPr>
            <p:ph type="dt" sz="half" idx="10"/>
          </p:nvPr>
        </p:nvSpPr>
        <p:spPr/>
        <p:txBody>
          <a:bodyPr/>
          <a:lstStyle/>
          <a:p>
            <a:fld id="{3335694F-8E8D-B442-9F1C-249227D9E5AF}" type="datetimeFigureOut">
              <a:rPr lang="nl-NL" smtClean="0"/>
              <a:t>12-4-2019</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B3A187B4-D56F-604A-8635-1F053942F52D}" type="slidenum">
              <a:rPr lang="nl-NL" smtClean="0"/>
              <a:t>‹nr.›</a:t>
            </a:fld>
            <a:endParaRPr lang="nl-NL"/>
          </a:p>
        </p:txBody>
      </p:sp>
    </p:spTree>
    <p:extLst>
      <p:ext uri="{BB962C8B-B14F-4D97-AF65-F5344CB8AC3E}">
        <p14:creationId xmlns:p14="http://schemas.microsoft.com/office/powerpoint/2010/main" val="2041351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3335694F-8E8D-B442-9F1C-249227D9E5AF}" type="datetimeFigureOut">
              <a:rPr lang="nl-NL" smtClean="0"/>
              <a:t>12-4-2019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B3A187B4-D56F-604A-8635-1F053942F52D}" type="slidenum">
              <a:rPr lang="nl-NL" smtClean="0"/>
              <a:t>‹nr.›</a:t>
            </a:fld>
            <a:endParaRPr lang="nl-NL"/>
          </a:p>
        </p:txBody>
      </p:sp>
    </p:spTree>
    <p:extLst>
      <p:ext uri="{BB962C8B-B14F-4D97-AF65-F5344CB8AC3E}">
        <p14:creationId xmlns:p14="http://schemas.microsoft.com/office/powerpoint/2010/main" val="793378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Klikken om de titelstijl van het model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p:cNvSpPr>
            <a:spLocks noGrp="1"/>
          </p:cNvSpPr>
          <p:nvPr>
            <p:ph type="dt" sz="half" idx="10"/>
          </p:nvPr>
        </p:nvSpPr>
        <p:spPr/>
        <p:txBody>
          <a:bodyPr/>
          <a:lstStyle/>
          <a:p>
            <a:fld id="{3335694F-8E8D-B442-9F1C-249227D9E5AF}" type="datetimeFigureOut">
              <a:rPr lang="nl-NL" smtClean="0"/>
              <a:t>12-4-2019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3A187B4-D56F-604A-8635-1F053942F52D}" type="slidenum">
              <a:rPr lang="nl-NL" smtClean="0"/>
              <a:t>‹nr.›</a:t>
            </a:fld>
            <a:endParaRPr lang="nl-NL"/>
          </a:p>
        </p:txBody>
      </p:sp>
    </p:spTree>
    <p:extLst>
      <p:ext uri="{BB962C8B-B14F-4D97-AF65-F5344CB8AC3E}">
        <p14:creationId xmlns:p14="http://schemas.microsoft.com/office/powerpoint/2010/main" val="580955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Klikken om de titelstijl van het model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p:cNvSpPr>
            <a:spLocks noGrp="1"/>
          </p:cNvSpPr>
          <p:nvPr>
            <p:ph type="dt" sz="half" idx="10"/>
          </p:nvPr>
        </p:nvSpPr>
        <p:spPr/>
        <p:txBody>
          <a:bodyPr/>
          <a:lstStyle/>
          <a:p>
            <a:fld id="{3335694F-8E8D-B442-9F1C-249227D9E5AF}" type="datetimeFigureOut">
              <a:rPr lang="nl-NL" smtClean="0"/>
              <a:t>12-4-2019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3A187B4-D56F-604A-8635-1F053942F52D}" type="slidenum">
              <a:rPr lang="nl-NL" smtClean="0"/>
              <a:t>‹nr.›</a:t>
            </a:fld>
            <a:endParaRPr lang="nl-NL"/>
          </a:p>
        </p:txBody>
      </p:sp>
    </p:spTree>
    <p:extLst>
      <p:ext uri="{BB962C8B-B14F-4D97-AF65-F5344CB8AC3E}">
        <p14:creationId xmlns:p14="http://schemas.microsoft.com/office/powerpoint/2010/main" val="1663034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Klikken om de titelstijl van het model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35694F-8E8D-B442-9F1C-249227D9E5AF}" type="datetimeFigureOut">
              <a:rPr lang="nl-NL" smtClean="0"/>
              <a:t>12-4-2019</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A187B4-D56F-604A-8635-1F053942F52D}" type="slidenum">
              <a:rPr lang="nl-NL" smtClean="0"/>
              <a:t>‹nr.›</a:t>
            </a:fld>
            <a:endParaRPr lang="nl-NL"/>
          </a:p>
        </p:txBody>
      </p:sp>
    </p:spTree>
    <p:extLst>
      <p:ext uri="{BB962C8B-B14F-4D97-AF65-F5344CB8AC3E}">
        <p14:creationId xmlns:p14="http://schemas.microsoft.com/office/powerpoint/2010/main" val="4343856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 id="214748367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809" y="2707"/>
            <a:ext cx="12178768" cy="6852587"/>
          </a:xfrm>
          <a:prstGeom prst="rect">
            <a:avLst/>
          </a:prstGeom>
        </p:spPr>
      </p:pic>
      <p:sp>
        <p:nvSpPr>
          <p:cNvPr id="2" name="Tijdelijke aanduiding voor titel 1"/>
          <p:cNvSpPr>
            <a:spLocks noGrp="1"/>
          </p:cNvSpPr>
          <p:nvPr>
            <p:ph type="title"/>
          </p:nvPr>
        </p:nvSpPr>
        <p:spPr>
          <a:xfrm>
            <a:off x="609600" y="275167"/>
            <a:ext cx="10972800" cy="1143000"/>
          </a:xfrm>
          <a:prstGeom prst="rect">
            <a:avLst/>
          </a:prstGeom>
        </p:spPr>
        <p:txBody>
          <a:bodyPr vert="horz" lIns="91440" tIns="45720" rIns="91440" bIns="45720" rtlCol="0" anchor="ctr">
            <a:normAutofit/>
          </a:bodyPr>
          <a:lstStyle/>
          <a:p>
            <a:r>
              <a:rPr lang="nl-NL" dirty="0" smtClean="0"/>
              <a:t>Titel van presentatie, </a:t>
            </a:r>
            <a:r>
              <a:rPr lang="nl-NL" dirty="0" err="1" smtClean="0"/>
              <a:t>Arial</a:t>
            </a:r>
            <a:r>
              <a:rPr lang="nl-NL" dirty="0" smtClean="0"/>
              <a:t> 32pt</a:t>
            </a:r>
            <a:endParaRPr lang="nl-NL" dirty="0"/>
          </a:p>
        </p:txBody>
      </p:sp>
      <p:sp>
        <p:nvSpPr>
          <p:cNvPr id="3" name="Tijdelijke aanduiding voor tekst 2"/>
          <p:cNvSpPr>
            <a:spLocks noGrp="1"/>
          </p:cNvSpPr>
          <p:nvPr>
            <p:ph type="body" idx="1"/>
          </p:nvPr>
        </p:nvSpPr>
        <p:spPr>
          <a:xfrm>
            <a:off x="609600" y="1600201"/>
            <a:ext cx="10972800" cy="3832776"/>
          </a:xfrm>
          <a:prstGeom prst="rect">
            <a:avLst/>
          </a:prstGeom>
        </p:spPr>
        <p:txBody>
          <a:bodyPr vert="horz" lIns="91440" tIns="45720" rIns="91440" bIns="45720" rtlCol="0">
            <a:normAutofit/>
          </a:bodyPr>
          <a:lstStyle/>
          <a:p>
            <a:pPr lvl="0"/>
            <a:r>
              <a:rPr lang="nl-NL" dirty="0" smtClean="0"/>
              <a:t>Klik om de tekststijl van het sjabloon te bewerken</a:t>
            </a:r>
          </a:p>
        </p:txBody>
      </p:sp>
      <p:sp>
        <p:nvSpPr>
          <p:cNvPr id="10" name="Tijdelijke aanduiding voor voettekst 4"/>
          <p:cNvSpPr>
            <a:spLocks noGrp="1"/>
          </p:cNvSpPr>
          <p:nvPr>
            <p:ph type="ftr" sz="quarter" idx="3"/>
          </p:nvPr>
        </p:nvSpPr>
        <p:spPr>
          <a:xfrm>
            <a:off x="2549519" y="6173788"/>
            <a:ext cx="6494064" cy="365125"/>
          </a:xfrm>
          <a:prstGeom prst="rect">
            <a:avLst/>
          </a:prstGeom>
        </p:spPr>
        <p:txBody>
          <a:bodyPr vert="horz" lIns="91440" tIns="45720" rIns="91440" bIns="45720" rtlCol="0" anchor="ctr"/>
          <a:lstStyle>
            <a:lvl1pPr algn="ctr">
              <a:defRPr sz="1600">
                <a:solidFill>
                  <a:schemeClr val="tx1">
                    <a:tint val="75000"/>
                  </a:schemeClr>
                </a:solidFill>
                <a:latin typeface="Arial"/>
                <a:cs typeface="Arial"/>
              </a:defRPr>
            </a:lvl1pPr>
          </a:lstStyle>
          <a:p>
            <a:endParaRPr lang="nl-NL" dirty="0"/>
          </a:p>
        </p:txBody>
      </p:sp>
      <p:sp>
        <p:nvSpPr>
          <p:cNvPr id="11" name="Tijdelijke aanduiding voor dianummer 5"/>
          <p:cNvSpPr>
            <a:spLocks noGrp="1"/>
          </p:cNvSpPr>
          <p:nvPr>
            <p:ph type="sldNum" sz="quarter" idx="4"/>
          </p:nvPr>
        </p:nvSpPr>
        <p:spPr>
          <a:xfrm>
            <a:off x="9293723" y="6189315"/>
            <a:ext cx="1106396" cy="365125"/>
          </a:xfrm>
          <a:prstGeom prst="rect">
            <a:avLst/>
          </a:prstGeom>
        </p:spPr>
        <p:txBody>
          <a:bodyPr vert="horz" lIns="91440" tIns="45720" rIns="91440" bIns="45720" rtlCol="0" anchor="ctr"/>
          <a:lstStyle>
            <a:lvl1pPr algn="r">
              <a:defRPr sz="1600">
                <a:solidFill>
                  <a:schemeClr val="tx1">
                    <a:tint val="75000"/>
                  </a:schemeClr>
                </a:solidFill>
                <a:latin typeface="Arial"/>
                <a:cs typeface="Arial"/>
              </a:defRPr>
            </a:lvl1pPr>
          </a:lstStyle>
          <a:p>
            <a:fld id="{CC1A7FFB-7E9A-E347-8F80-8E2C647B3625}" type="slidenum">
              <a:rPr lang="nl-NL" smtClean="0"/>
              <a:pPr/>
              <a:t>‹nr.›</a:t>
            </a:fld>
            <a:endParaRPr lang="nl-NL" dirty="0"/>
          </a:p>
        </p:txBody>
      </p:sp>
    </p:spTree>
    <p:extLst>
      <p:ext uri="{BB962C8B-B14F-4D97-AF65-F5344CB8AC3E}">
        <p14:creationId xmlns:p14="http://schemas.microsoft.com/office/powerpoint/2010/main" val="1960375583"/>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Lst>
  <p:txStyles>
    <p:titleStyle>
      <a:lvl1pPr algn="l" defTabSz="609585" rtl="0" eaLnBrk="1" latinLnBrk="0" hangingPunct="1">
        <a:spcBef>
          <a:spcPct val="0"/>
        </a:spcBef>
        <a:buNone/>
        <a:defRPr sz="4267" b="1" kern="1200" baseline="0">
          <a:solidFill>
            <a:srgbClr val="660066"/>
          </a:solidFill>
          <a:latin typeface="Arial"/>
          <a:ea typeface="+mj-ea"/>
          <a:cs typeface="Arial"/>
        </a:defRPr>
      </a:lvl1pPr>
    </p:titleStyle>
    <p:bodyStyle>
      <a:lvl1pPr marL="457189" indent="-457189" algn="l" defTabSz="609585" rtl="0" eaLnBrk="1" latinLnBrk="0" hangingPunct="1">
        <a:spcBef>
          <a:spcPct val="20000"/>
        </a:spcBef>
        <a:buFont typeface="Arial"/>
        <a:buChar char="•"/>
        <a:defRPr sz="3200" kern="1200">
          <a:solidFill>
            <a:schemeClr val="tx1"/>
          </a:solidFill>
          <a:latin typeface="Arial"/>
          <a:ea typeface="+mn-ea"/>
          <a:cs typeface="Arial"/>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nl-NL"/>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6.png"/><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11987" y="350837"/>
            <a:ext cx="11372013" cy="1325563"/>
          </a:xfrm>
        </p:spPr>
        <p:txBody>
          <a:bodyPr>
            <a:normAutofit fontScale="90000"/>
          </a:bodyPr>
          <a:lstStyle/>
          <a:p>
            <a:pPr algn="ctr"/>
            <a:r>
              <a:rPr lang="nl-NL" sz="4800" b="1" dirty="0" smtClean="0">
                <a:solidFill>
                  <a:srgbClr val="7030A0"/>
                </a:solidFill>
                <a:latin typeface="Ubuntu" charset="0"/>
                <a:ea typeface="Ubuntu" charset="0"/>
                <a:cs typeface="Ubuntu" charset="0"/>
              </a:rPr>
              <a:t>Keuzedeel </a:t>
            </a:r>
            <a:br>
              <a:rPr lang="nl-NL" sz="4800" b="1" dirty="0" smtClean="0">
                <a:solidFill>
                  <a:srgbClr val="7030A0"/>
                </a:solidFill>
                <a:latin typeface="Ubuntu" charset="0"/>
                <a:ea typeface="Ubuntu" charset="0"/>
                <a:cs typeface="Ubuntu" charset="0"/>
              </a:rPr>
            </a:br>
            <a:r>
              <a:rPr lang="nl-NL" sz="4800" b="1" dirty="0" err="1" smtClean="0">
                <a:solidFill>
                  <a:srgbClr val="7030A0"/>
                </a:solidFill>
                <a:latin typeface="Ubuntu" charset="0"/>
                <a:ea typeface="Ubuntu" charset="0"/>
                <a:cs typeface="Ubuntu" charset="0"/>
              </a:rPr>
              <a:t>Fontys</a:t>
            </a:r>
            <a:r>
              <a:rPr lang="nl-NL" sz="4800" b="1" dirty="0" smtClean="0">
                <a:solidFill>
                  <a:srgbClr val="7030A0"/>
                </a:solidFill>
                <a:latin typeface="Ubuntu" charset="0"/>
                <a:ea typeface="Ubuntu" charset="0"/>
                <a:cs typeface="Ubuntu" charset="0"/>
              </a:rPr>
              <a:t> HRM en </a:t>
            </a:r>
            <a:r>
              <a:rPr lang="nl-NL" sz="4800" b="1" dirty="0" err="1" smtClean="0">
                <a:solidFill>
                  <a:srgbClr val="7030A0"/>
                </a:solidFill>
                <a:latin typeface="Ubuntu" charset="0"/>
                <a:ea typeface="Ubuntu" charset="0"/>
                <a:cs typeface="Ubuntu" charset="0"/>
              </a:rPr>
              <a:t>Fontys</a:t>
            </a:r>
            <a:r>
              <a:rPr lang="nl-NL" sz="4800" b="1" dirty="0" smtClean="0">
                <a:solidFill>
                  <a:srgbClr val="7030A0"/>
                </a:solidFill>
                <a:latin typeface="Ubuntu" charset="0"/>
                <a:ea typeface="Ubuntu" charset="0"/>
                <a:cs typeface="Ubuntu" charset="0"/>
              </a:rPr>
              <a:t> Pedagogiek</a:t>
            </a:r>
            <a:endParaRPr lang="nl-NL" sz="3100" b="1" dirty="0">
              <a:solidFill>
                <a:srgbClr val="7030A0"/>
              </a:solidFill>
              <a:latin typeface="Ubuntu" charset="0"/>
              <a:ea typeface="Ubuntu" charset="0"/>
              <a:cs typeface="Ubuntu" charset="0"/>
            </a:endParaRPr>
          </a:p>
        </p:txBody>
      </p:sp>
      <p:pic>
        <p:nvPicPr>
          <p:cNvPr id="5" name="Tijdelijke aanduiding voor inhoud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987" y="5467152"/>
            <a:ext cx="986199" cy="986199"/>
          </a:xfrm>
          <a:prstGeom prst="rect">
            <a:avLst/>
          </a:prstGeom>
        </p:spPr>
      </p:pic>
      <p:sp>
        <p:nvSpPr>
          <p:cNvPr id="11" name="Tekstvak 10"/>
          <p:cNvSpPr txBox="1"/>
          <p:nvPr/>
        </p:nvSpPr>
        <p:spPr>
          <a:xfrm>
            <a:off x="5397064" y="6032662"/>
            <a:ext cx="10287640" cy="646331"/>
          </a:xfrm>
          <a:prstGeom prst="rect">
            <a:avLst/>
          </a:prstGeom>
          <a:noFill/>
        </p:spPr>
        <p:txBody>
          <a:bodyPr wrap="square" rtlCol="0">
            <a:spAutoFit/>
          </a:bodyPr>
          <a:lstStyle/>
          <a:p>
            <a:r>
              <a:rPr lang="nl-NL" b="1" dirty="0" smtClean="0">
                <a:solidFill>
                  <a:schemeClr val="tx1">
                    <a:lumMod val="50000"/>
                    <a:lumOff val="50000"/>
                  </a:schemeClr>
                </a:solidFill>
              </a:rPr>
              <a:t>Loes Grasveld		Mariska Verweij</a:t>
            </a:r>
            <a:br>
              <a:rPr lang="nl-NL" b="1" dirty="0" smtClean="0">
                <a:solidFill>
                  <a:schemeClr val="tx1">
                    <a:lumMod val="50000"/>
                    <a:lumOff val="50000"/>
                  </a:schemeClr>
                </a:solidFill>
              </a:rPr>
            </a:br>
            <a:r>
              <a:rPr lang="nl-NL" b="1" dirty="0" smtClean="0">
                <a:solidFill>
                  <a:schemeClr val="tx1">
                    <a:lumMod val="50000"/>
                    <a:lumOff val="50000"/>
                  </a:schemeClr>
                </a:solidFill>
              </a:rPr>
              <a:t>Docent HRM 		Docent Pedagogiek</a:t>
            </a:r>
            <a:endParaRPr lang="nl-NL" b="1" dirty="0">
              <a:solidFill>
                <a:schemeClr val="tx1">
                  <a:lumMod val="50000"/>
                  <a:lumOff val="50000"/>
                </a:schemeClr>
              </a:solidFill>
            </a:endParaRPr>
          </a:p>
        </p:txBody>
      </p:sp>
      <p:pic>
        <p:nvPicPr>
          <p:cNvPr id="13" name="Afbeelding 12"/>
          <p:cNvPicPr>
            <a:picLocks noChangeAspect="1"/>
          </p:cNvPicPr>
          <p:nvPr/>
        </p:nvPicPr>
        <p:blipFill>
          <a:blip r:embed="rId4"/>
          <a:stretch>
            <a:fillRect/>
          </a:stretch>
        </p:blipFill>
        <p:spPr>
          <a:xfrm>
            <a:off x="4373" y="5361445"/>
            <a:ext cx="2205427" cy="1342434"/>
          </a:xfrm>
          <a:prstGeom prst="rect">
            <a:avLst/>
          </a:prstGeom>
        </p:spPr>
      </p:pic>
      <p:sp>
        <p:nvSpPr>
          <p:cNvPr id="14" name="Titel 1"/>
          <p:cNvSpPr txBox="1">
            <a:spLocks/>
          </p:cNvSpPr>
          <p:nvPr/>
        </p:nvSpPr>
        <p:spPr>
          <a:xfrm>
            <a:off x="464387" y="2503790"/>
            <a:ext cx="11372013"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nl-NL" sz="4800" b="1" dirty="0" smtClean="0">
                <a:solidFill>
                  <a:srgbClr val="7030A0"/>
                </a:solidFill>
                <a:latin typeface="Ubuntu" charset="0"/>
                <a:ea typeface="Ubuntu" charset="0"/>
                <a:cs typeface="Ubuntu" charset="0"/>
              </a:rPr>
              <a:t>Welkom</a:t>
            </a:r>
            <a:endParaRPr lang="nl-NL" sz="3100" b="1" dirty="0">
              <a:solidFill>
                <a:srgbClr val="7030A0"/>
              </a:solidFill>
              <a:latin typeface="Ubuntu" charset="0"/>
              <a:ea typeface="Ubuntu" charset="0"/>
              <a:cs typeface="Ubuntu" charset="0"/>
            </a:endParaRPr>
          </a:p>
        </p:txBody>
      </p:sp>
    </p:spTree>
    <p:extLst>
      <p:ext uri="{BB962C8B-B14F-4D97-AF65-F5344CB8AC3E}">
        <p14:creationId xmlns:p14="http://schemas.microsoft.com/office/powerpoint/2010/main" val="27611512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smtClean="0"/>
              <a:t>Na 5 minuten</a:t>
            </a:r>
            <a:endParaRPr lang="nl-NL" dirty="0"/>
          </a:p>
        </p:txBody>
      </p:sp>
      <p:pic>
        <p:nvPicPr>
          <p:cNvPr id="7" name="Tijdelijke aanduiding voor inhoud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49964" y="3738033"/>
            <a:ext cx="6614763" cy="1536332"/>
          </a:xfrm>
        </p:spPr>
      </p:pic>
    </p:spTree>
    <p:extLst>
      <p:ext uri="{BB962C8B-B14F-4D97-AF65-F5344CB8AC3E}">
        <p14:creationId xmlns:p14="http://schemas.microsoft.com/office/powerpoint/2010/main" val="1003648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Werkzame factoren</a:t>
            </a:r>
            <a:endParaRPr lang="nl-NL" dirty="0"/>
          </a:p>
        </p:txBody>
      </p:sp>
      <p:sp>
        <p:nvSpPr>
          <p:cNvPr id="3" name="Tijdelijke aanduiding voor inhoud 2"/>
          <p:cNvSpPr>
            <a:spLocks noGrp="1"/>
          </p:cNvSpPr>
          <p:nvPr>
            <p:ph idx="1"/>
          </p:nvPr>
        </p:nvSpPr>
        <p:spPr/>
        <p:txBody>
          <a:bodyPr>
            <a:normAutofit/>
          </a:bodyPr>
          <a:lstStyle/>
          <a:p>
            <a:r>
              <a:rPr lang="nl-NL" dirty="0" smtClean="0"/>
              <a:t>Starten met beoordelingsformulier</a:t>
            </a:r>
          </a:p>
          <a:p>
            <a:r>
              <a:rPr lang="nl-NL" dirty="0" smtClean="0"/>
              <a:t>Brainstorm per onderwerp</a:t>
            </a:r>
          </a:p>
          <a:p>
            <a:r>
              <a:rPr lang="nl-NL" dirty="0" smtClean="0"/>
              <a:t>Korte (zoek)opdrachten en laten delen met groep</a:t>
            </a:r>
          </a:p>
          <a:p>
            <a:r>
              <a:rPr lang="nl-NL" dirty="0" smtClean="0"/>
              <a:t>Knippen &amp; plakken</a:t>
            </a:r>
          </a:p>
          <a:p>
            <a:r>
              <a:rPr lang="nl-NL" dirty="0" smtClean="0"/>
              <a:t>Praten met studenten van de opleiding</a:t>
            </a:r>
            <a:endParaRPr lang="nl-NL" dirty="0"/>
          </a:p>
        </p:txBody>
      </p:sp>
    </p:spTree>
    <p:extLst>
      <p:ext uri="{BB962C8B-B14F-4D97-AF65-F5344CB8AC3E}">
        <p14:creationId xmlns:p14="http://schemas.microsoft.com/office/powerpoint/2010/main" val="32332806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89957" y="1457739"/>
            <a:ext cx="9844691" cy="1232452"/>
          </a:xfrm>
        </p:spPr>
        <p:txBody>
          <a:bodyPr/>
          <a:lstStyle/>
          <a:p>
            <a:r>
              <a:rPr lang="nl-NL" dirty="0" smtClean="0"/>
              <a:t>Dus: </a:t>
            </a:r>
            <a:endParaRPr lang="nl-NL" dirty="0"/>
          </a:p>
        </p:txBody>
      </p:sp>
      <p:sp>
        <p:nvSpPr>
          <p:cNvPr id="3" name="Tijdelijke aanduiding voor inhoud 2"/>
          <p:cNvSpPr>
            <a:spLocks noGrp="1"/>
          </p:cNvSpPr>
          <p:nvPr>
            <p:ph idx="1"/>
          </p:nvPr>
        </p:nvSpPr>
        <p:spPr>
          <a:xfrm>
            <a:off x="1989957" y="2690191"/>
            <a:ext cx="9844691" cy="3195564"/>
          </a:xfrm>
        </p:spPr>
        <p:txBody>
          <a:bodyPr/>
          <a:lstStyle/>
          <a:p>
            <a:pPr marL="0" indent="0" algn="r">
              <a:buNone/>
            </a:pPr>
            <a:r>
              <a:rPr lang="nl-NL" dirty="0" smtClean="0"/>
              <a:t>Hoe kleiner de opdracht </a:t>
            </a:r>
          </a:p>
          <a:p>
            <a:pPr marL="0" indent="0" algn="r">
              <a:buNone/>
            </a:pPr>
            <a:r>
              <a:rPr lang="nl-NL" dirty="0" smtClean="0"/>
              <a:t>en meer gestructureerd, </a:t>
            </a:r>
          </a:p>
          <a:p>
            <a:pPr marL="0" indent="0" algn="r">
              <a:buNone/>
            </a:pPr>
            <a:r>
              <a:rPr lang="nl-NL" dirty="0" smtClean="0"/>
              <a:t>hoe beter</a:t>
            </a:r>
          </a:p>
          <a:p>
            <a:pPr marL="0" indent="0">
              <a:buNone/>
            </a:pPr>
            <a:endParaRPr lang="nl-NL" dirty="0" smtClean="0"/>
          </a:p>
          <a:p>
            <a:pPr marL="0" indent="0">
              <a:buNone/>
            </a:pPr>
            <a:endParaRPr lang="nl-NL" dirty="0" smtClean="0"/>
          </a:p>
          <a:p>
            <a:pPr marL="0" indent="0">
              <a:buNone/>
            </a:pPr>
            <a:endParaRPr lang="nl-NL" dirty="0" smtClean="0"/>
          </a:p>
          <a:p>
            <a:pPr marL="0" indent="0">
              <a:buNone/>
            </a:pPr>
            <a:endParaRPr lang="nl-NL" dirty="0"/>
          </a:p>
        </p:txBody>
      </p:sp>
      <p:sp>
        <p:nvSpPr>
          <p:cNvPr id="4" name="AutoShape 2" descr="Afbeeldingsresultaat voor gestructureerd"/>
          <p:cNvSpPr>
            <a:spLocks noChangeAspect="1" noChangeArrowheads="1"/>
          </p:cNvSpPr>
          <p:nvPr/>
        </p:nvSpPr>
        <p:spPr bwMode="auto">
          <a:xfrm>
            <a:off x="84667"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nl-NL" sz="2400">
              <a:solidFill>
                <a:prstClr val="black"/>
              </a:solidFill>
              <a:latin typeface="Calibri"/>
            </a:endParaRPr>
          </a:p>
        </p:txBody>
      </p:sp>
      <p:pic>
        <p:nvPicPr>
          <p:cNvPr id="5" name="Afbeelding 4"/>
          <p:cNvPicPr>
            <a:picLocks noChangeAspect="1"/>
          </p:cNvPicPr>
          <p:nvPr/>
        </p:nvPicPr>
        <p:blipFill>
          <a:blip r:embed="rId2"/>
          <a:stretch>
            <a:fillRect/>
          </a:stretch>
        </p:blipFill>
        <p:spPr>
          <a:xfrm>
            <a:off x="2500981" y="2531166"/>
            <a:ext cx="3930927" cy="3930927"/>
          </a:xfrm>
          <a:prstGeom prst="rect">
            <a:avLst/>
          </a:prstGeom>
        </p:spPr>
      </p:pic>
    </p:spTree>
    <p:extLst>
      <p:ext uri="{BB962C8B-B14F-4D97-AF65-F5344CB8AC3E}">
        <p14:creationId xmlns:p14="http://schemas.microsoft.com/office/powerpoint/2010/main" val="1992217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MAAR:………..</a:t>
            </a:r>
            <a:endParaRPr lang="nl-NL" dirty="0"/>
          </a:p>
        </p:txBody>
      </p:sp>
      <p:pic>
        <p:nvPicPr>
          <p:cNvPr id="4" name="Tijdelijke aanduiding voor inhoud 3"/>
          <p:cNvPicPr>
            <a:picLocks noGrp="1" noChangeAspect="1"/>
          </p:cNvPicPr>
          <p:nvPr>
            <p:ph idx="1"/>
          </p:nvPr>
        </p:nvPicPr>
        <p:blipFill>
          <a:blip r:embed="rId2"/>
          <a:stretch>
            <a:fillRect/>
          </a:stretch>
        </p:blipFill>
        <p:spPr>
          <a:xfrm>
            <a:off x="2703445" y="3180522"/>
            <a:ext cx="7308052" cy="2931479"/>
          </a:xfrm>
          <a:prstGeom prst="rect">
            <a:avLst/>
          </a:prstGeom>
        </p:spPr>
      </p:pic>
    </p:spTree>
    <p:extLst>
      <p:ext uri="{BB962C8B-B14F-4D97-AF65-F5344CB8AC3E}">
        <p14:creationId xmlns:p14="http://schemas.microsoft.com/office/powerpoint/2010/main" val="42076698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nl-NL" dirty="0" smtClean="0"/>
              <a:t>Om over na te denken</a:t>
            </a:r>
            <a:endParaRPr lang="nl-NL" dirty="0"/>
          </a:p>
        </p:txBody>
      </p:sp>
      <p:sp>
        <p:nvSpPr>
          <p:cNvPr id="6" name="Tijdelijke aanduiding voor inhoud 5"/>
          <p:cNvSpPr>
            <a:spLocks noGrp="1"/>
          </p:cNvSpPr>
          <p:nvPr>
            <p:ph idx="1"/>
          </p:nvPr>
        </p:nvSpPr>
        <p:spPr>
          <a:xfrm>
            <a:off x="609600" y="1600200"/>
            <a:ext cx="10972800" cy="4343399"/>
          </a:xfrm>
        </p:spPr>
        <p:txBody>
          <a:bodyPr/>
          <a:lstStyle/>
          <a:p>
            <a:r>
              <a:rPr lang="nl-NL" dirty="0" smtClean="0"/>
              <a:t>Doel</a:t>
            </a:r>
          </a:p>
          <a:p>
            <a:r>
              <a:rPr lang="nl-NL" dirty="0" smtClean="0"/>
              <a:t>Onderscheid/meerwaarde met open </a:t>
            </a:r>
            <a:r>
              <a:rPr lang="nl-NL" dirty="0"/>
              <a:t>d</a:t>
            </a:r>
            <a:r>
              <a:rPr lang="nl-NL" dirty="0" smtClean="0"/>
              <a:t>ag, meeloop dag, proefstudeer dag</a:t>
            </a:r>
          </a:p>
          <a:p>
            <a:r>
              <a:rPr lang="nl-NL" dirty="0"/>
              <a:t>Afstemming MBO</a:t>
            </a:r>
          </a:p>
          <a:p>
            <a:r>
              <a:rPr lang="nl-NL" dirty="0" smtClean="0"/>
              <a:t>Differentiëren groepen</a:t>
            </a:r>
          </a:p>
          <a:p>
            <a:pPr lvl="1"/>
            <a:r>
              <a:rPr lang="nl-NL" dirty="0" smtClean="0"/>
              <a:t>Keuze voor HBO al gemaakt</a:t>
            </a:r>
          </a:p>
          <a:p>
            <a:pPr lvl="1"/>
            <a:r>
              <a:rPr lang="nl-NL" dirty="0" smtClean="0"/>
              <a:t>Twijfelaars</a:t>
            </a:r>
          </a:p>
          <a:p>
            <a:pPr lvl="1"/>
            <a:r>
              <a:rPr lang="nl-NL" dirty="0" smtClean="0"/>
              <a:t>Zeker niet doorstuderen</a:t>
            </a:r>
          </a:p>
        </p:txBody>
      </p:sp>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7949" y="2969178"/>
            <a:ext cx="6414052" cy="4610100"/>
          </a:xfrm>
          <a:prstGeom prst="rect">
            <a:avLst/>
          </a:prstGeom>
        </p:spPr>
      </p:pic>
    </p:spTree>
    <p:extLst>
      <p:ext uri="{BB962C8B-B14F-4D97-AF65-F5344CB8AC3E}">
        <p14:creationId xmlns:p14="http://schemas.microsoft.com/office/powerpoint/2010/main" val="20037580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11987" y="350837"/>
            <a:ext cx="11372013" cy="1325563"/>
          </a:xfrm>
        </p:spPr>
        <p:txBody>
          <a:bodyPr>
            <a:normAutofit fontScale="90000"/>
          </a:bodyPr>
          <a:lstStyle/>
          <a:p>
            <a:pPr algn="ctr"/>
            <a:r>
              <a:rPr lang="nl-NL" sz="4800" b="1" dirty="0" smtClean="0">
                <a:solidFill>
                  <a:srgbClr val="7030A0"/>
                </a:solidFill>
                <a:latin typeface="Ubuntu" charset="0"/>
                <a:ea typeface="Ubuntu" charset="0"/>
                <a:cs typeface="Ubuntu" charset="0"/>
              </a:rPr>
              <a:t>Keuzedeel </a:t>
            </a:r>
            <a:r>
              <a:rPr lang="nl-NL" sz="4800" b="1" dirty="0" err="1" smtClean="0">
                <a:solidFill>
                  <a:srgbClr val="7030A0"/>
                </a:solidFill>
                <a:latin typeface="Ubuntu" charset="0"/>
                <a:ea typeface="Ubuntu" charset="0"/>
                <a:cs typeface="Ubuntu" charset="0"/>
              </a:rPr>
              <a:t>Fontys</a:t>
            </a:r>
            <a:r>
              <a:rPr lang="nl-NL" sz="4800" b="1" dirty="0" smtClean="0">
                <a:solidFill>
                  <a:srgbClr val="7030A0"/>
                </a:solidFill>
                <a:latin typeface="Ubuntu" charset="0"/>
                <a:ea typeface="Ubuntu" charset="0"/>
                <a:cs typeface="Ubuntu" charset="0"/>
              </a:rPr>
              <a:t> HRM – Summa college</a:t>
            </a:r>
            <a:br>
              <a:rPr lang="nl-NL" sz="4800" b="1" dirty="0" smtClean="0">
                <a:solidFill>
                  <a:srgbClr val="7030A0"/>
                </a:solidFill>
                <a:latin typeface="Ubuntu" charset="0"/>
                <a:ea typeface="Ubuntu" charset="0"/>
                <a:cs typeface="Ubuntu" charset="0"/>
              </a:rPr>
            </a:br>
            <a:endParaRPr lang="nl-NL" sz="3100" b="1" dirty="0">
              <a:solidFill>
                <a:srgbClr val="7030A0"/>
              </a:solidFill>
              <a:latin typeface="Ubuntu" charset="0"/>
              <a:ea typeface="Ubuntu" charset="0"/>
              <a:cs typeface="Ubuntu" charset="0"/>
            </a:endParaRPr>
          </a:p>
        </p:txBody>
      </p:sp>
      <p:pic>
        <p:nvPicPr>
          <p:cNvPr id="5" name="Tijdelijke aanduiding voor inhoud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987" y="5467152"/>
            <a:ext cx="986199" cy="986199"/>
          </a:xfrm>
          <a:prstGeom prst="rect">
            <a:avLst/>
          </a:prstGeom>
        </p:spPr>
      </p:pic>
      <p:sp>
        <p:nvSpPr>
          <p:cNvPr id="11" name="Tekstvak 10"/>
          <p:cNvSpPr txBox="1"/>
          <p:nvPr/>
        </p:nvSpPr>
        <p:spPr>
          <a:xfrm>
            <a:off x="8673664" y="6127327"/>
            <a:ext cx="10287640" cy="1200329"/>
          </a:xfrm>
          <a:prstGeom prst="rect">
            <a:avLst/>
          </a:prstGeom>
          <a:noFill/>
        </p:spPr>
        <p:txBody>
          <a:bodyPr wrap="square" rtlCol="0">
            <a:spAutoFit/>
          </a:bodyPr>
          <a:lstStyle/>
          <a:p>
            <a:r>
              <a:rPr lang="nl-NL" b="1" dirty="0" smtClean="0">
                <a:solidFill>
                  <a:schemeClr val="tx1">
                    <a:lumMod val="50000"/>
                    <a:lumOff val="50000"/>
                  </a:schemeClr>
                </a:solidFill>
              </a:rPr>
              <a:t>Loes Grasveld</a:t>
            </a:r>
            <a:br>
              <a:rPr lang="nl-NL" b="1" dirty="0" smtClean="0">
                <a:solidFill>
                  <a:schemeClr val="tx1">
                    <a:lumMod val="50000"/>
                    <a:lumOff val="50000"/>
                  </a:schemeClr>
                </a:solidFill>
              </a:rPr>
            </a:br>
            <a:r>
              <a:rPr lang="nl-NL" b="1" dirty="0" smtClean="0">
                <a:solidFill>
                  <a:schemeClr val="tx1">
                    <a:lumMod val="50000"/>
                    <a:lumOff val="50000"/>
                  </a:schemeClr>
                </a:solidFill>
              </a:rPr>
              <a:t>Docent </a:t>
            </a:r>
            <a:r>
              <a:rPr lang="nl-NL" b="1" dirty="0" err="1" smtClean="0">
                <a:solidFill>
                  <a:schemeClr val="tx1">
                    <a:lumMod val="50000"/>
                    <a:lumOff val="50000"/>
                  </a:schemeClr>
                </a:solidFill>
              </a:rPr>
              <a:t>Fontys</a:t>
            </a:r>
            <a:r>
              <a:rPr lang="nl-NL" b="1" dirty="0" smtClean="0">
                <a:solidFill>
                  <a:schemeClr val="tx1">
                    <a:lumMod val="50000"/>
                    <a:lumOff val="50000"/>
                  </a:schemeClr>
                </a:solidFill>
              </a:rPr>
              <a:t> HRM, februari 2019</a:t>
            </a:r>
          </a:p>
          <a:p>
            <a:endParaRPr lang="nl-NL" b="1" dirty="0">
              <a:solidFill>
                <a:schemeClr val="tx1">
                  <a:lumMod val="50000"/>
                  <a:lumOff val="50000"/>
                </a:schemeClr>
              </a:solidFill>
            </a:endParaRPr>
          </a:p>
          <a:p>
            <a:endParaRPr lang="nl-NL" b="1" dirty="0">
              <a:solidFill>
                <a:schemeClr val="tx1">
                  <a:lumMod val="50000"/>
                  <a:lumOff val="50000"/>
                </a:schemeClr>
              </a:solidFill>
            </a:endParaRPr>
          </a:p>
        </p:txBody>
      </p:sp>
      <p:pic>
        <p:nvPicPr>
          <p:cNvPr id="12" name="Picture 2" descr="Beschrijving: C:\Users\SMJU\AppData\Roaming\Microsoft\Handtekeningen\L_Summa_ZakelijkeDienstverlening_220DP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2570" y="3390908"/>
            <a:ext cx="3436915" cy="68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Afbeelding 12"/>
          <p:cNvPicPr>
            <a:picLocks noChangeAspect="1"/>
          </p:cNvPicPr>
          <p:nvPr/>
        </p:nvPicPr>
        <p:blipFill>
          <a:blip r:embed="rId5"/>
          <a:stretch>
            <a:fillRect/>
          </a:stretch>
        </p:blipFill>
        <p:spPr>
          <a:xfrm>
            <a:off x="4373" y="5361445"/>
            <a:ext cx="2205427" cy="1342434"/>
          </a:xfrm>
          <a:prstGeom prst="rect">
            <a:avLst/>
          </a:prstGeom>
        </p:spPr>
      </p:pic>
      <p:sp>
        <p:nvSpPr>
          <p:cNvPr id="14" name="Titel 1"/>
          <p:cNvSpPr txBox="1">
            <a:spLocks/>
          </p:cNvSpPr>
          <p:nvPr/>
        </p:nvSpPr>
        <p:spPr>
          <a:xfrm>
            <a:off x="464387" y="2503790"/>
            <a:ext cx="11372013"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endParaRPr lang="nl-NL" sz="3100" b="1" dirty="0">
              <a:solidFill>
                <a:srgbClr val="7030A0"/>
              </a:solidFill>
              <a:latin typeface="Ubuntu" charset="0"/>
              <a:ea typeface="Ubuntu" charset="0"/>
              <a:cs typeface="Ubuntu" charset="0"/>
            </a:endParaRPr>
          </a:p>
        </p:txBody>
      </p:sp>
    </p:spTree>
    <p:extLst>
      <p:ext uri="{BB962C8B-B14F-4D97-AF65-F5344CB8AC3E}">
        <p14:creationId xmlns:p14="http://schemas.microsoft.com/office/powerpoint/2010/main" val="16720967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11987" y="2027236"/>
            <a:ext cx="9314613" cy="4830763"/>
          </a:xfrm>
        </p:spPr>
        <p:txBody>
          <a:bodyPr>
            <a:normAutofit lnSpcReduction="10000"/>
          </a:bodyPr>
          <a:lstStyle/>
          <a:p>
            <a:pPr marL="0" lvl="0" indent="0">
              <a:buNone/>
            </a:pPr>
            <a:r>
              <a:rPr lang="nl-NL" b="1" dirty="0" smtClean="0"/>
              <a:t>2017-2018</a:t>
            </a:r>
          </a:p>
          <a:p>
            <a:pPr lvl="0"/>
            <a:r>
              <a:rPr lang="nl-NL" dirty="0" smtClean="0">
                <a:solidFill>
                  <a:srgbClr val="942092"/>
                </a:solidFill>
              </a:rPr>
              <a:t>Summa</a:t>
            </a:r>
            <a:r>
              <a:rPr lang="nl-NL" dirty="0" smtClean="0"/>
              <a:t> College Juridische beroepen, uitstroomrichting Personeel &amp; Arbeid.</a:t>
            </a:r>
          </a:p>
          <a:p>
            <a:pPr lvl="0"/>
            <a:r>
              <a:rPr lang="nl-NL" dirty="0" smtClean="0">
                <a:solidFill>
                  <a:srgbClr val="942092"/>
                </a:solidFill>
              </a:rPr>
              <a:t>Uitwisseling</a:t>
            </a:r>
            <a:r>
              <a:rPr lang="nl-NL" dirty="0" smtClean="0"/>
              <a:t> docenten</a:t>
            </a:r>
          </a:p>
          <a:p>
            <a:pPr lvl="0"/>
            <a:r>
              <a:rPr lang="nl-NL" dirty="0" smtClean="0"/>
              <a:t>Gerichte </a:t>
            </a:r>
            <a:r>
              <a:rPr lang="nl-NL" dirty="0" smtClean="0">
                <a:solidFill>
                  <a:srgbClr val="942092"/>
                </a:solidFill>
              </a:rPr>
              <a:t>voorlichting</a:t>
            </a:r>
            <a:r>
              <a:rPr lang="nl-NL" dirty="0" smtClean="0"/>
              <a:t> en </a:t>
            </a:r>
            <a:r>
              <a:rPr lang="nl-NL" dirty="0" smtClean="0">
                <a:solidFill>
                  <a:srgbClr val="942092"/>
                </a:solidFill>
              </a:rPr>
              <a:t>meeloopdagen</a:t>
            </a:r>
            <a:r>
              <a:rPr lang="nl-NL" dirty="0" smtClean="0"/>
              <a:t>. </a:t>
            </a:r>
          </a:p>
          <a:p>
            <a:pPr marL="0" lvl="0" indent="0">
              <a:buNone/>
            </a:pPr>
            <a:endParaRPr lang="nl-NL" b="1" dirty="0"/>
          </a:p>
          <a:p>
            <a:pPr marL="0" lvl="0" indent="0">
              <a:buNone/>
            </a:pPr>
            <a:r>
              <a:rPr lang="nl-NL" b="1" dirty="0" smtClean="0"/>
              <a:t>2018-2019</a:t>
            </a:r>
          </a:p>
          <a:p>
            <a:pPr lvl="0"/>
            <a:r>
              <a:rPr lang="nl-NL" dirty="0" smtClean="0"/>
              <a:t>Gezamenlijk </a:t>
            </a:r>
            <a:r>
              <a:rPr lang="nl-NL" dirty="0" smtClean="0">
                <a:solidFill>
                  <a:srgbClr val="942092"/>
                </a:solidFill>
              </a:rPr>
              <a:t>onderwijsprogramma</a:t>
            </a:r>
            <a:r>
              <a:rPr lang="nl-NL" dirty="0" smtClean="0"/>
              <a:t> van 20 weken. </a:t>
            </a:r>
          </a:p>
          <a:p>
            <a:pPr lvl="0"/>
            <a:r>
              <a:rPr lang="nl-NL" dirty="0" smtClean="0"/>
              <a:t>Uitvoering door</a:t>
            </a:r>
            <a:r>
              <a:rPr lang="nl-NL" dirty="0" smtClean="0">
                <a:solidFill>
                  <a:srgbClr val="942092"/>
                </a:solidFill>
              </a:rPr>
              <a:t> </a:t>
            </a:r>
            <a:r>
              <a:rPr lang="nl-NL" dirty="0" err="1" smtClean="0">
                <a:solidFill>
                  <a:srgbClr val="942092"/>
                </a:solidFill>
              </a:rPr>
              <a:t>Fontys</a:t>
            </a:r>
            <a:r>
              <a:rPr lang="nl-NL" dirty="0" smtClean="0">
                <a:solidFill>
                  <a:srgbClr val="942092"/>
                </a:solidFill>
              </a:rPr>
              <a:t> studenten </a:t>
            </a:r>
            <a:r>
              <a:rPr lang="nl-NL" dirty="0" smtClean="0"/>
              <a:t>Praktijk Atelier</a:t>
            </a:r>
          </a:p>
          <a:p>
            <a:pPr lvl="0"/>
            <a:r>
              <a:rPr lang="nl-NL" dirty="0" smtClean="0">
                <a:solidFill>
                  <a:srgbClr val="942092"/>
                </a:solidFill>
              </a:rPr>
              <a:t>Coaching</a:t>
            </a:r>
            <a:r>
              <a:rPr lang="nl-NL" dirty="0" smtClean="0"/>
              <a:t> van 3</a:t>
            </a:r>
            <a:r>
              <a:rPr lang="nl-NL" baseline="30000" dirty="0" smtClean="0"/>
              <a:t>e</a:t>
            </a:r>
            <a:r>
              <a:rPr lang="nl-NL" dirty="0" smtClean="0"/>
              <a:t> </a:t>
            </a:r>
            <a:r>
              <a:rPr lang="nl-NL" dirty="0" err="1" smtClean="0"/>
              <a:t>jaars</a:t>
            </a:r>
            <a:r>
              <a:rPr lang="nl-NL" dirty="0" smtClean="0"/>
              <a:t> Summa studenten door HRM studenten</a:t>
            </a:r>
            <a:endParaRPr lang="nl-NL" dirty="0"/>
          </a:p>
        </p:txBody>
      </p:sp>
      <p:sp>
        <p:nvSpPr>
          <p:cNvPr id="5" name="Titel 1"/>
          <p:cNvSpPr>
            <a:spLocks noGrp="1"/>
          </p:cNvSpPr>
          <p:nvPr>
            <p:ph type="title"/>
          </p:nvPr>
        </p:nvSpPr>
        <p:spPr>
          <a:xfrm>
            <a:off x="311987" y="350837"/>
            <a:ext cx="9873413" cy="1325563"/>
          </a:xfrm>
        </p:spPr>
        <p:txBody>
          <a:bodyPr>
            <a:normAutofit fontScale="90000"/>
          </a:bodyPr>
          <a:lstStyle/>
          <a:p>
            <a:r>
              <a:rPr lang="nl-NL" sz="4800" b="1" dirty="0" smtClean="0">
                <a:solidFill>
                  <a:srgbClr val="7030A0"/>
                </a:solidFill>
                <a:latin typeface="Ubuntu" charset="0"/>
                <a:ea typeface="Ubuntu" charset="0"/>
                <a:cs typeface="Ubuntu" charset="0"/>
              </a:rPr>
              <a:t>Succesvolle samenwerking Summa</a:t>
            </a:r>
            <a:endParaRPr lang="nl-NL" sz="4800" b="1" dirty="0">
              <a:solidFill>
                <a:srgbClr val="7030A0"/>
              </a:solidFill>
              <a:latin typeface="Ubuntu" charset="0"/>
              <a:ea typeface="Ubuntu" charset="0"/>
              <a:cs typeface="Ubuntu" charset="0"/>
            </a:endParaRPr>
          </a:p>
        </p:txBody>
      </p:sp>
      <p:pic>
        <p:nvPicPr>
          <p:cNvPr id="7" name="Tijdelijke aanduiding voor inhoud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10972" y="182202"/>
            <a:ext cx="986199" cy="986199"/>
          </a:xfrm>
          <a:prstGeom prst="rect">
            <a:avLst/>
          </a:prstGeom>
        </p:spPr>
      </p:pic>
      <p:pic>
        <p:nvPicPr>
          <p:cNvPr id="6" name="Afbeelding 5"/>
          <p:cNvPicPr>
            <a:picLocks noChangeAspect="1"/>
          </p:cNvPicPr>
          <p:nvPr/>
        </p:nvPicPr>
        <p:blipFill>
          <a:blip r:embed="rId4"/>
          <a:stretch>
            <a:fillRect/>
          </a:stretch>
        </p:blipFill>
        <p:spPr>
          <a:xfrm>
            <a:off x="9908258" y="4084"/>
            <a:ext cx="2205427" cy="1342434"/>
          </a:xfrm>
          <a:prstGeom prst="rect">
            <a:avLst/>
          </a:prstGeom>
        </p:spPr>
      </p:pic>
    </p:spTree>
    <p:extLst>
      <p:ext uri="{BB962C8B-B14F-4D97-AF65-F5344CB8AC3E}">
        <p14:creationId xmlns:p14="http://schemas.microsoft.com/office/powerpoint/2010/main" val="8967273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11987" y="2027238"/>
            <a:ext cx="11880013" cy="1701094"/>
          </a:xfrm>
        </p:spPr>
        <p:txBody>
          <a:bodyPr>
            <a:normAutofit fontScale="62500" lnSpcReduction="20000"/>
          </a:bodyPr>
          <a:lstStyle/>
          <a:p>
            <a:pPr marL="0" indent="0">
              <a:buNone/>
            </a:pPr>
            <a:endParaRPr lang="nl-NL" dirty="0"/>
          </a:p>
          <a:p>
            <a:r>
              <a:rPr lang="nl-NL" i="1" dirty="0"/>
              <a:t>Summa student </a:t>
            </a:r>
            <a:r>
              <a:rPr lang="nl-NL" i="1" dirty="0" err="1"/>
              <a:t>Roween</a:t>
            </a:r>
            <a:r>
              <a:rPr lang="nl-NL" i="1" dirty="0"/>
              <a:t>: “Ik verwacht dat ik buiten de lestijden vaker bezig ben met huiswerk. Ook zal ik meer verantwoordelijkheid moeten nemen. Door dit doorstroomprogramma kom ik erachter hoe het eraan toe gaat op het hbo.”</a:t>
            </a:r>
            <a:endParaRPr lang="nl-NL" dirty="0"/>
          </a:p>
          <a:p>
            <a:pPr marL="0" indent="0">
              <a:buNone/>
            </a:pPr>
            <a:r>
              <a:rPr lang="nl-NL" i="1" dirty="0"/>
              <a:t> </a:t>
            </a:r>
            <a:endParaRPr lang="nl-NL" dirty="0"/>
          </a:p>
          <a:p>
            <a:r>
              <a:rPr lang="nl-NL" i="1" dirty="0"/>
              <a:t>Summa student </a:t>
            </a:r>
            <a:r>
              <a:rPr lang="nl-NL" i="1" dirty="0" err="1"/>
              <a:t>Meltem</a:t>
            </a:r>
            <a:r>
              <a:rPr lang="nl-NL" i="1" dirty="0"/>
              <a:t>: “De begeleiding van de HRM-studenten vind ik een goed idee. Zij spreken uit eigen ervaring en geven eerlijke voorlichting. Zo weet ik straks beter wat ik kan verwachten als ik hbo ga studeren</a:t>
            </a:r>
            <a:r>
              <a:rPr lang="nl-NL" i="1" dirty="0" smtClean="0"/>
              <a:t>.”</a:t>
            </a:r>
          </a:p>
        </p:txBody>
      </p:sp>
      <p:sp>
        <p:nvSpPr>
          <p:cNvPr id="5" name="Titel 1"/>
          <p:cNvSpPr txBox="1">
            <a:spLocks/>
          </p:cNvSpPr>
          <p:nvPr/>
        </p:nvSpPr>
        <p:spPr>
          <a:xfrm>
            <a:off x="311987" y="294936"/>
            <a:ext cx="1137201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nl-NL" sz="4800" b="1" dirty="0" smtClean="0">
                <a:solidFill>
                  <a:srgbClr val="7030A0"/>
                </a:solidFill>
                <a:latin typeface="Ubuntu" charset="0"/>
                <a:ea typeface="Ubuntu" charset="0"/>
                <a:cs typeface="Ubuntu" charset="0"/>
              </a:rPr>
              <a:t>Quotes</a:t>
            </a:r>
            <a:endParaRPr lang="nl-NL" sz="4800" b="1" dirty="0">
              <a:solidFill>
                <a:srgbClr val="7030A0"/>
              </a:solidFill>
              <a:latin typeface="Ubuntu" charset="0"/>
              <a:ea typeface="Ubuntu" charset="0"/>
              <a:cs typeface="Ubuntu" charset="0"/>
            </a:endParaRPr>
          </a:p>
        </p:txBody>
      </p:sp>
      <p:sp>
        <p:nvSpPr>
          <p:cNvPr id="7" name="Tijdelijke aanduiding voor inhoud 2"/>
          <p:cNvSpPr txBox="1">
            <a:spLocks/>
          </p:cNvSpPr>
          <p:nvPr/>
        </p:nvSpPr>
        <p:spPr>
          <a:xfrm>
            <a:off x="806325" y="4135071"/>
            <a:ext cx="11385675" cy="15658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nl-NL" sz="1800" i="1" dirty="0" smtClean="0"/>
              <a:t>HRM-student Lian: “Ik had het fijn gevonden als ik dit zelf ook had gehad toen ik mbo deed. Ik was bang dat ik het niveau niet aankon. Een coach had die onzekerheid bij mij weg kunnen nemen.</a:t>
            </a:r>
          </a:p>
          <a:p>
            <a:r>
              <a:rPr lang="nl-NL" sz="1800" i="1" dirty="0" smtClean="0"/>
              <a:t>HRM-student Dion: “Als </a:t>
            </a:r>
            <a:r>
              <a:rPr lang="nl-NL" sz="1800" i="1" dirty="0" err="1" smtClean="0"/>
              <a:t>mbo’er</a:t>
            </a:r>
            <a:r>
              <a:rPr lang="nl-NL" sz="1800" i="1" dirty="0" smtClean="0"/>
              <a:t> keek ik op tegen het hbo. Ik denk dat mbo-studenten zich niet zo veel zorgen hoeven te maken. Motivatie is de belangrijkste factor om te kunnen slagen op het hbo.”</a:t>
            </a:r>
            <a:endParaRPr lang="nl-NL" sz="1800" dirty="0" smtClean="0"/>
          </a:p>
          <a:p>
            <a:endParaRPr lang="nl-NL" sz="1800" dirty="0" smtClean="0"/>
          </a:p>
          <a:p>
            <a:endParaRPr lang="nl-NL" sz="1800" dirty="0" smtClean="0"/>
          </a:p>
          <a:p>
            <a:endParaRPr lang="nl-NL" sz="1800" dirty="0"/>
          </a:p>
        </p:txBody>
      </p:sp>
      <p:pic>
        <p:nvPicPr>
          <p:cNvPr id="8" name="Afbeelding 7"/>
          <p:cNvPicPr>
            <a:picLocks noChangeAspect="1"/>
          </p:cNvPicPr>
          <p:nvPr/>
        </p:nvPicPr>
        <p:blipFill>
          <a:blip r:embed="rId2"/>
          <a:stretch>
            <a:fillRect/>
          </a:stretch>
        </p:blipFill>
        <p:spPr>
          <a:xfrm>
            <a:off x="4373" y="5361445"/>
            <a:ext cx="2205427" cy="1342434"/>
          </a:xfrm>
          <a:prstGeom prst="rect">
            <a:avLst/>
          </a:prstGeom>
        </p:spPr>
      </p:pic>
    </p:spTree>
    <p:extLst>
      <p:ext uri="{BB962C8B-B14F-4D97-AF65-F5344CB8AC3E}">
        <p14:creationId xmlns:p14="http://schemas.microsoft.com/office/powerpoint/2010/main" val="24991567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11987" y="2027237"/>
            <a:ext cx="8298613" cy="4426114"/>
          </a:xfrm>
        </p:spPr>
        <p:txBody>
          <a:bodyPr>
            <a:normAutofit/>
          </a:bodyPr>
          <a:lstStyle/>
          <a:p>
            <a:r>
              <a:rPr lang="nl-NL" dirty="0" smtClean="0"/>
              <a:t>HBO </a:t>
            </a:r>
            <a:r>
              <a:rPr lang="nl-NL" dirty="0" smtClean="0">
                <a:solidFill>
                  <a:srgbClr val="942092"/>
                </a:solidFill>
              </a:rPr>
              <a:t>studievaardigheden</a:t>
            </a:r>
            <a:r>
              <a:rPr lang="nl-NL" dirty="0" smtClean="0"/>
              <a:t> trainen</a:t>
            </a:r>
            <a:endParaRPr lang="nl-NL" dirty="0"/>
          </a:p>
          <a:p>
            <a:r>
              <a:rPr lang="nl-NL" dirty="0" smtClean="0"/>
              <a:t>(Engelse) </a:t>
            </a:r>
            <a:r>
              <a:rPr lang="nl-NL" dirty="0" smtClean="0">
                <a:solidFill>
                  <a:srgbClr val="942092"/>
                </a:solidFill>
              </a:rPr>
              <a:t>vakliteratuur</a:t>
            </a:r>
            <a:r>
              <a:rPr lang="nl-NL" dirty="0" smtClean="0"/>
              <a:t> lezen </a:t>
            </a:r>
          </a:p>
          <a:p>
            <a:r>
              <a:rPr lang="nl-NL" dirty="0" smtClean="0"/>
              <a:t>Het geleerde toe te passen op </a:t>
            </a:r>
            <a:r>
              <a:rPr lang="nl-NL" dirty="0" smtClean="0">
                <a:solidFill>
                  <a:srgbClr val="942092"/>
                </a:solidFill>
              </a:rPr>
              <a:t>bredere contexten</a:t>
            </a:r>
          </a:p>
          <a:p>
            <a:r>
              <a:rPr lang="nl-NL" dirty="0" smtClean="0">
                <a:solidFill>
                  <a:srgbClr val="942092"/>
                </a:solidFill>
              </a:rPr>
              <a:t>Zelfstandig </a:t>
            </a:r>
            <a:r>
              <a:rPr lang="nl-NL" dirty="0" smtClean="0"/>
              <a:t>werken</a:t>
            </a:r>
            <a:r>
              <a:rPr lang="nl-NL" dirty="0" smtClean="0">
                <a:solidFill>
                  <a:srgbClr val="942092"/>
                </a:solidFill>
              </a:rPr>
              <a:t> </a:t>
            </a:r>
            <a:r>
              <a:rPr lang="nl-NL" dirty="0" smtClean="0"/>
              <a:t>en </a:t>
            </a:r>
            <a:r>
              <a:rPr lang="nl-NL" dirty="0" smtClean="0">
                <a:solidFill>
                  <a:srgbClr val="942092"/>
                </a:solidFill>
              </a:rPr>
              <a:t>verantwoordelijkheid</a:t>
            </a:r>
            <a:r>
              <a:rPr lang="nl-NL" dirty="0" smtClean="0"/>
              <a:t> nemen</a:t>
            </a:r>
          </a:p>
          <a:p>
            <a:r>
              <a:rPr lang="nl-NL" dirty="0" smtClean="0">
                <a:solidFill>
                  <a:srgbClr val="942092"/>
                </a:solidFill>
              </a:rPr>
              <a:t>Abstract</a:t>
            </a:r>
            <a:r>
              <a:rPr lang="nl-NL" dirty="0" smtClean="0"/>
              <a:t> </a:t>
            </a:r>
            <a:r>
              <a:rPr lang="nl-NL" dirty="0"/>
              <a:t>denken </a:t>
            </a:r>
            <a:endParaRPr lang="nl-NL" dirty="0" smtClean="0"/>
          </a:p>
          <a:p>
            <a:r>
              <a:rPr lang="nl-NL" dirty="0" smtClean="0">
                <a:solidFill>
                  <a:srgbClr val="942092"/>
                </a:solidFill>
              </a:rPr>
              <a:t>Kernachtig</a:t>
            </a:r>
            <a:r>
              <a:rPr lang="nl-NL" dirty="0" smtClean="0"/>
              <a:t> schrijven en juiste </a:t>
            </a:r>
            <a:r>
              <a:rPr lang="nl-NL" dirty="0" smtClean="0">
                <a:solidFill>
                  <a:srgbClr val="942092"/>
                </a:solidFill>
              </a:rPr>
              <a:t>bronvermelding</a:t>
            </a:r>
            <a:r>
              <a:rPr lang="nl-NL" dirty="0" smtClean="0"/>
              <a:t> </a:t>
            </a:r>
          </a:p>
          <a:p>
            <a:r>
              <a:rPr lang="nl-NL" dirty="0"/>
              <a:t>V</a:t>
            </a:r>
            <a:r>
              <a:rPr lang="nl-NL" dirty="0" smtClean="0"/>
              <a:t>erschillende </a:t>
            </a:r>
            <a:r>
              <a:rPr lang="nl-NL" dirty="0" smtClean="0">
                <a:solidFill>
                  <a:srgbClr val="942092"/>
                </a:solidFill>
              </a:rPr>
              <a:t>les-</a:t>
            </a:r>
            <a:r>
              <a:rPr lang="nl-NL" dirty="0" smtClean="0"/>
              <a:t> </a:t>
            </a:r>
            <a:r>
              <a:rPr lang="nl-NL" dirty="0"/>
              <a:t>en </a:t>
            </a:r>
            <a:r>
              <a:rPr lang="nl-NL" dirty="0" err="1" smtClean="0">
                <a:solidFill>
                  <a:srgbClr val="942092"/>
                </a:solidFill>
              </a:rPr>
              <a:t>toetsvormen</a:t>
            </a:r>
            <a:endParaRPr lang="nl-NL" dirty="0" smtClean="0">
              <a:solidFill>
                <a:srgbClr val="942092"/>
              </a:solidFill>
            </a:endParaRPr>
          </a:p>
          <a:p>
            <a:r>
              <a:rPr lang="nl-NL" dirty="0" smtClean="0"/>
              <a:t>Volwassenere  </a:t>
            </a:r>
            <a:r>
              <a:rPr lang="nl-NL" dirty="0"/>
              <a:t>docent-student </a:t>
            </a:r>
            <a:r>
              <a:rPr lang="nl-NL" dirty="0" smtClean="0">
                <a:solidFill>
                  <a:srgbClr val="942092"/>
                </a:solidFill>
              </a:rPr>
              <a:t>interactie</a:t>
            </a:r>
            <a:r>
              <a:rPr lang="nl-NL" dirty="0" smtClean="0"/>
              <a:t> </a:t>
            </a:r>
            <a:endParaRPr lang="nl-NL" dirty="0"/>
          </a:p>
        </p:txBody>
      </p:sp>
      <p:sp>
        <p:nvSpPr>
          <p:cNvPr id="5" name="Titel 1"/>
          <p:cNvSpPr>
            <a:spLocks noGrp="1"/>
          </p:cNvSpPr>
          <p:nvPr>
            <p:ph type="title"/>
          </p:nvPr>
        </p:nvSpPr>
        <p:spPr>
          <a:xfrm>
            <a:off x="311987" y="350837"/>
            <a:ext cx="9213013" cy="1325563"/>
          </a:xfrm>
        </p:spPr>
        <p:txBody>
          <a:bodyPr>
            <a:normAutofit/>
          </a:bodyPr>
          <a:lstStyle/>
          <a:p>
            <a:r>
              <a:rPr lang="nl-NL" sz="4800" b="1" dirty="0" smtClean="0">
                <a:solidFill>
                  <a:srgbClr val="7030A0"/>
                </a:solidFill>
                <a:latin typeface="Ubuntu" charset="0"/>
                <a:ea typeface="Ubuntu" charset="0"/>
                <a:cs typeface="Ubuntu" charset="0"/>
              </a:rPr>
              <a:t>Inhoud programma</a:t>
            </a:r>
            <a:endParaRPr lang="nl-NL" sz="4800" b="1" dirty="0">
              <a:solidFill>
                <a:srgbClr val="7030A0"/>
              </a:solidFill>
              <a:latin typeface="Ubuntu" charset="0"/>
              <a:ea typeface="Ubuntu" charset="0"/>
              <a:cs typeface="Ubuntu" charset="0"/>
            </a:endParaRPr>
          </a:p>
        </p:txBody>
      </p:sp>
      <p:pic>
        <p:nvPicPr>
          <p:cNvPr id="7" name="Tijdelijke aanduiding voor inhoud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10972" y="182202"/>
            <a:ext cx="986199" cy="986199"/>
          </a:xfrm>
          <a:prstGeom prst="rect">
            <a:avLst/>
          </a:prstGeom>
        </p:spPr>
      </p:pic>
      <p:pic>
        <p:nvPicPr>
          <p:cNvPr id="6" name="Afbeelding 5"/>
          <p:cNvPicPr>
            <a:picLocks noChangeAspect="1"/>
          </p:cNvPicPr>
          <p:nvPr/>
        </p:nvPicPr>
        <p:blipFill>
          <a:blip r:embed="rId4"/>
          <a:stretch>
            <a:fillRect/>
          </a:stretch>
        </p:blipFill>
        <p:spPr>
          <a:xfrm>
            <a:off x="9791744" y="182202"/>
            <a:ext cx="2205427" cy="1342434"/>
          </a:xfrm>
          <a:prstGeom prst="rect">
            <a:avLst/>
          </a:prstGeom>
        </p:spPr>
      </p:pic>
    </p:spTree>
    <p:extLst>
      <p:ext uri="{BB962C8B-B14F-4D97-AF65-F5344CB8AC3E}">
        <p14:creationId xmlns:p14="http://schemas.microsoft.com/office/powerpoint/2010/main" val="22714675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11987" y="2027236"/>
            <a:ext cx="10698985" cy="4830763"/>
          </a:xfrm>
        </p:spPr>
        <p:txBody>
          <a:bodyPr>
            <a:normAutofit fontScale="92500"/>
          </a:bodyPr>
          <a:lstStyle/>
          <a:p>
            <a:pPr marL="0" indent="0">
              <a:buNone/>
            </a:pPr>
            <a:r>
              <a:rPr lang="nl-NL" b="1" dirty="0" smtClean="0">
                <a:solidFill>
                  <a:srgbClr val="7030A0"/>
                </a:solidFill>
                <a:latin typeface="Ubuntu" charset="0"/>
                <a:ea typeface="Ubuntu" charset="0"/>
                <a:cs typeface="Ubuntu" charset="0"/>
              </a:rPr>
              <a:t>Reacties van deelnemende studenten:</a:t>
            </a:r>
            <a:endParaRPr lang="nl-NL" dirty="0" smtClean="0">
              <a:solidFill>
                <a:srgbClr val="7030A0"/>
              </a:solidFill>
            </a:endParaRPr>
          </a:p>
          <a:p>
            <a:r>
              <a:rPr lang="nl-NL" dirty="0"/>
              <a:t>L</a:t>
            </a:r>
            <a:r>
              <a:rPr lang="nl-NL" dirty="0" smtClean="0"/>
              <a:t>euke </a:t>
            </a:r>
            <a:r>
              <a:rPr lang="nl-NL" dirty="0"/>
              <a:t>praktijkopdracht. </a:t>
            </a:r>
            <a:endParaRPr lang="nl-NL" dirty="0" smtClean="0"/>
          </a:p>
          <a:p>
            <a:r>
              <a:rPr lang="nl-NL" dirty="0" smtClean="0"/>
              <a:t>Leuk om echt op </a:t>
            </a:r>
            <a:r>
              <a:rPr lang="nl-NL" dirty="0" err="1" smtClean="0"/>
              <a:t>Fontys</a:t>
            </a:r>
            <a:r>
              <a:rPr lang="nl-NL" dirty="0" smtClean="0"/>
              <a:t> te zijn.</a:t>
            </a:r>
          </a:p>
          <a:p>
            <a:r>
              <a:rPr lang="nl-NL" dirty="0" smtClean="0"/>
              <a:t>Je leert zelf </a:t>
            </a:r>
            <a:r>
              <a:rPr lang="nl-NL" dirty="0"/>
              <a:t>verantwoordelijk </a:t>
            </a:r>
            <a:r>
              <a:rPr lang="nl-NL" dirty="0" smtClean="0"/>
              <a:t>te zijn en zelfstandig te werken.</a:t>
            </a:r>
          </a:p>
          <a:p>
            <a:r>
              <a:rPr lang="nl-NL" dirty="0" smtClean="0"/>
              <a:t>Je maakt kennis met verschillende manieren van lesgeven.</a:t>
            </a:r>
          </a:p>
          <a:p>
            <a:r>
              <a:rPr lang="nl-NL" dirty="0" smtClean="0"/>
              <a:t>Er zijn minder richtlijnen en er wordt strenger omgegaan met deadlines.</a:t>
            </a:r>
          </a:p>
          <a:p>
            <a:r>
              <a:rPr lang="nl-NL" dirty="0" smtClean="0"/>
              <a:t>Leuke lessen.</a:t>
            </a:r>
          </a:p>
          <a:p>
            <a:r>
              <a:rPr lang="nl-NL" dirty="0" smtClean="0"/>
              <a:t>Deskundigheid </a:t>
            </a:r>
            <a:r>
              <a:rPr lang="nl-NL" dirty="0"/>
              <a:t>van de studenten erg hoog en </a:t>
            </a:r>
            <a:r>
              <a:rPr lang="nl-NL" dirty="0" smtClean="0"/>
              <a:t>behulpzaam.</a:t>
            </a:r>
          </a:p>
          <a:p>
            <a:r>
              <a:rPr lang="nl-NL" dirty="0" smtClean="0"/>
              <a:t>Goede </a:t>
            </a:r>
            <a:r>
              <a:rPr lang="nl-NL" dirty="0"/>
              <a:t>communicatie tussen </a:t>
            </a:r>
            <a:r>
              <a:rPr lang="nl-NL" dirty="0" err="1"/>
              <a:t>Fontys</a:t>
            </a:r>
            <a:r>
              <a:rPr lang="nl-NL" dirty="0"/>
              <a:t> en </a:t>
            </a:r>
            <a:r>
              <a:rPr lang="nl-NL" dirty="0" smtClean="0"/>
              <a:t>Summa</a:t>
            </a:r>
          </a:p>
          <a:p>
            <a:r>
              <a:rPr lang="nl-NL" dirty="0" smtClean="0"/>
              <a:t>Je </a:t>
            </a:r>
            <a:r>
              <a:rPr lang="nl-NL" dirty="0"/>
              <a:t>bent veel bezig met reflecteren en dit doe je op het hbo ook veel</a:t>
            </a:r>
            <a:r>
              <a:rPr lang="nl-NL" dirty="0" smtClean="0"/>
              <a:t>.</a:t>
            </a:r>
            <a:endParaRPr lang="nl-NL" dirty="0"/>
          </a:p>
        </p:txBody>
      </p:sp>
      <p:sp>
        <p:nvSpPr>
          <p:cNvPr id="5" name="Titel 1"/>
          <p:cNvSpPr>
            <a:spLocks noGrp="1"/>
          </p:cNvSpPr>
          <p:nvPr>
            <p:ph type="title"/>
          </p:nvPr>
        </p:nvSpPr>
        <p:spPr>
          <a:xfrm>
            <a:off x="311987" y="350837"/>
            <a:ext cx="9746413" cy="1325563"/>
          </a:xfrm>
        </p:spPr>
        <p:txBody>
          <a:bodyPr>
            <a:normAutofit/>
          </a:bodyPr>
          <a:lstStyle/>
          <a:p>
            <a:r>
              <a:rPr lang="nl-NL" sz="4800" b="1" dirty="0" smtClean="0">
                <a:solidFill>
                  <a:srgbClr val="7030A0"/>
                </a:solidFill>
                <a:latin typeface="Ubuntu" charset="0"/>
                <a:ea typeface="Ubuntu" charset="0"/>
                <a:cs typeface="Ubuntu" charset="0"/>
              </a:rPr>
              <a:t>Evaluatie Summa studenten</a:t>
            </a:r>
            <a:endParaRPr lang="nl-NL" sz="4800" b="1" dirty="0">
              <a:solidFill>
                <a:srgbClr val="7030A0"/>
              </a:solidFill>
              <a:latin typeface="Ubuntu" charset="0"/>
              <a:ea typeface="Ubuntu" charset="0"/>
              <a:cs typeface="Ubuntu" charset="0"/>
            </a:endParaRPr>
          </a:p>
        </p:txBody>
      </p:sp>
      <p:pic>
        <p:nvPicPr>
          <p:cNvPr id="7" name="Tijdelijke aanduiding voor inhoud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10972" y="182202"/>
            <a:ext cx="986199" cy="986199"/>
          </a:xfrm>
          <a:prstGeom prst="rect">
            <a:avLst/>
          </a:prstGeom>
        </p:spPr>
      </p:pic>
      <p:pic>
        <p:nvPicPr>
          <p:cNvPr id="6" name="Afbeelding 5"/>
          <p:cNvPicPr>
            <a:picLocks noChangeAspect="1"/>
          </p:cNvPicPr>
          <p:nvPr/>
        </p:nvPicPr>
        <p:blipFill>
          <a:blip r:embed="rId4"/>
          <a:stretch>
            <a:fillRect/>
          </a:stretch>
        </p:blipFill>
        <p:spPr>
          <a:xfrm>
            <a:off x="9986573" y="4084"/>
            <a:ext cx="2205427" cy="1342434"/>
          </a:xfrm>
          <a:prstGeom prst="rect">
            <a:avLst/>
          </a:prstGeom>
        </p:spPr>
      </p:pic>
    </p:spTree>
    <p:extLst>
      <p:ext uri="{BB962C8B-B14F-4D97-AF65-F5344CB8AC3E}">
        <p14:creationId xmlns:p14="http://schemas.microsoft.com/office/powerpoint/2010/main" val="9787310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sp>
        <p:nvSpPr>
          <p:cNvPr id="4" name="Tijdelijke aanduiding voor afbeelding 3"/>
          <p:cNvSpPr>
            <a:spLocks noGrp="1"/>
          </p:cNvSpPr>
          <p:nvPr>
            <p:ph type="pic" sz="quarter" idx="10"/>
          </p:nvPr>
        </p:nvSpPr>
        <p:spPr/>
      </p:sp>
      <p:pic>
        <p:nvPicPr>
          <p:cNvPr id="5" name="Afbeelding 4"/>
          <p:cNvPicPr>
            <a:picLocks noChangeAspect="1"/>
          </p:cNvPicPr>
          <p:nvPr/>
        </p:nvPicPr>
        <p:blipFill rotWithShape="1">
          <a:blip r:embed="rId2"/>
          <a:srcRect t="3845"/>
          <a:stretch/>
        </p:blipFill>
        <p:spPr>
          <a:xfrm>
            <a:off x="311987" y="812800"/>
            <a:ext cx="7999788" cy="4815987"/>
          </a:xfrm>
          <a:prstGeom prst="rect">
            <a:avLst/>
          </a:prstGeom>
        </p:spPr>
      </p:pic>
      <p:pic>
        <p:nvPicPr>
          <p:cNvPr id="6" name="Afbeelding 5"/>
          <p:cNvPicPr>
            <a:picLocks noChangeAspect="1"/>
          </p:cNvPicPr>
          <p:nvPr/>
        </p:nvPicPr>
        <p:blipFill rotWithShape="1">
          <a:blip r:embed="rId3"/>
          <a:srcRect l="14880"/>
          <a:stretch/>
        </p:blipFill>
        <p:spPr>
          <a:xfrm>
            <a:off x="8898837" y="2254055"/>
            <a:ext cx="2076418" cy="4603945"/>
          </a:xfrm>
          <a:prstGeom prst="rect">
            <a:avLst/>
          </a:prstGeom>
        </p:spPr>
      </p:pic>
      <p:pic>
        <p:nvPicPr>
          <p:cNvPr id="9" name="Afbeelding 8"/>
          <p:cNvPicPr>
            <a:picLocks noChangeAspect="1"/>
          </p:cNvPicPr>
          <p:nvPr/>
        </p:nvPicPr>
        <p:blipFill>
          <a:blip r:embed="rId4"/>
          <a:stretch>
            <a:fillRect/>
          </a:stretch>
        </p:blipFill>
        <p:spPr>
          <a:xfrm>
            <a:off x="8898837" y="144235"/>
            <a:ext cx="2076418" cy="2127477"/>
          </a:xfrm>
          <a:prstGeom prst="rect">
            <a:avLst/>
          </a:prstGeom>
        </p:spPr>
      </p:pic>
    </p:spTree>
    <p:extLst>
      <p:ext uri="{BB962C8B-B14F-4D97-AF65-F5344CB8AC3E}">
        <p14:creationId xmlns:p14="http://schemas.microsoft.com/office/powerpoint/2010/main" val="24510878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p:nvPr>
        </p:nvSpPr>
        <p:spPr>
          <a:xfrm>
            <a:off x="311987" y="350837"/>
            <a:ext cx="10698985" cy="1325563"/>
          </a:xfrm>
        </p:spPr>
        <p:txBody>
          <a:bodyPr>
            <a:normAutofit/>
          </a:bodyPr>
          <a:lstStyle/>
          <a:p>
            <a:r>
              <a:rPr lang="nl-NL" sz="4800" b="1" dirty="0" smtClean="0">
                <a:solidFill>
                  <a:srgbClr val="7030A0"/>
                </a:solidFill>
                <a:latin typeface="Ubuntu" charset="0"/>
                <a:ea typeface="Ubuntu" charset="0"/>
                <a:cs typeface="Ubuntu" charset="0"/>
              </a:rPr>
              <a:t>Kritische succesfactoren</a:t>
            </a:r>
            <a:endParaRPr lang="nl-NL" sz="4800" b="1" dirty="0">
              <a:solidFill>
                <a:srgbClr val="7030A0"/>
              </a:solidFill>
              <a:latin typeface="Ubuntu" charset="0"/>
              <a:ea typeface="Ubuntu" charset="0"/>
              <a:cs typeface="Ubuntu" charset="0"/>
            </a:endParaRPr>
          </a:p>
        </p:txBody>
      </p:sp>
      <p:pic>
        <p:nvPicPr>
          <p:cNvPr id="7" name="Tijdelijke aanduiding voor inhoud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10972" y="182202"/>
            <a:ext cx="986199" cy="986199"/>
          </a:xfrm>
          <a:prstGeom prst="rect">
            <a:avLst/>
          </a:prstGeom>
        </p:spPr>
      </p:pic>
      <p:sp>
        <p:nvSpPr>
          <p:cNvPr id="2" name="Tijdelijke aanduiding voor inhoud 1"/>
          <p:cNvSpPr>
            <a:spLocks noGrp="1"/>
          </p:cNvSpPr>
          <p:nvPr>
            <p:ph idx="1"/>
          </p:nvPr>
        </p:nvSpPr>
        <p:spPr>
          <a:xfrm>
            <a:off x="311987" y="2431886"/>
            <a:ext cx="8527213" cy="4426114"/>
          </a:xfrm>
        </p:spPr>
        <p:txBody>
          <a:bodyPr>
            <a:normAutofit/>
          </a:bodyPr>
          <a:lstStyle/>
          <a:p>
            <a:pPr>
              <a:buFontTx/>
              <a:buChar char="-"/>
            </a:pPr>
            <a:r>
              <a:rPr lang="nl-NL" dirty="0" smtClean="0">
                <a:solidFill>
                  <a:srgbClr val="7030A0"/>
                </a:solidFill>
              </a:rPr>
              <a:t>Communicatie / korte lijnen Summa &amp; </a:t>
            </a:r>
            <a:r>
              <a:rPr lang="nl-NL" dirty="0" err="1" smtClean="0">
                <a:solidFill>
                  <a:srgbClr val="7030A0"/>
                </a:solidFill>
              </a:rPr>
              <a:t>Fontys</a:t>
            </a:r>
            <a:endParaRPr lang="nl-NL" dirty="0" smtClean="0">
              <a:solidFill>
                <a:srgbClr val="7030A0"/>
              </a:solidFill>
            </a:endParaRPr>
          </a:p>
          <a:p>
            <a:pPr>
              <a:buFontTx/>
              <a:buChar char="-"/>
            </a:pPr>
            <a:r>
              <a:rPr lang="nl-NL" dirty="0" smtClean="0">
                <a:solidFill>
                  <a:srgbClr val="7030A0"/>
                </a:solidFill>
              </a:rPr>
              <a:t>Praktijkopdracht met echte opdrachtgever</a:t>
            </a:r>
          </a:p>
          <a:p>
            <a:pPr>
              <a:buFontTx/>
              <a:buChar char="-"/>
            </a:pPr>
            <a:r>
              <a:rPr lang="nl-NL" dirty="0" smtClean="0">
                <a:solidFill>
                  <a:srgbClr val="7030A0"/>
                </a:solidFill>
              </a:rPr>
              <a:t>Grote rol en verantwoordelijkheid </a:t>
            </a:r>
            <a:r>
              <a:rPr lang="nl-NL" dirty="0" err="1" smtClean="0">
                <a:solidFill>
                  <a:srgbClr val="7030A0"/>
                </a:solidFill>
              </a:rPr>
              <a:t>Fontys</a:t>
            </a:r>
            <a:r>
              <a:rPr lang="nl-NL" smtClean="0">
                <a:solidFill>
                  <a:srgbClr val="7030A0"/>
                </a:solidFill>
              </a:rPr>
              <a:t> studenten</a:t>
            </a:r>
            <a:r>
              <a:rPr lang="nl-NL" dirty="0" smtClean="0">
                <a:solidFill>
                  <a:srgbClr val="7030A0"/>
                </a:solidFill>
              </a:rPr>
              <a:t>.</a:t>
            </a:r>
          </a:p>
          <a:p>
            <a:pPr>
              <a:buFontTx/>
              <a:buChar char="-"/>
            </a:pPr>
            <a:r>
              <a:rPr lang="nl-NL" dirty="0" smtClean="0">
                <a:solidFill>
                  <a:srgbClr val="7030A0"/>
                </a:solidFill>
              </a:rPr>
              <a:t>Regelmogelijkheden / flexibiliteit beide partijen</a:t>
            </a:r>
          </a:p>
          <a:p>
            <a:pPr>
              <a:buFontTx/>
              <a:buChar char="-"/>
            </a:pPr>
            <a:r>
              <a:rPr lang="nl-NL" dirty="0" smtClean="0">
                <a:solidFill>
                  <a:srgbClr val="7030A0"/>
                </a:solidFill>
              </a:rPr>
              <a:t>Structurele monitoring voortgang</a:t>
            </a:r>
            <a:endParaRPr lang="nl-NL" dirty="0">
              <a:solidFill>
                <a:srgbClr val="7030A0"/>
              </a:solidFill>
            </a:endParaRPr>
          </a:p>
          <a:p>
            <a:pPr marL="0" indent="0">
              <a:buNone/>
            </a:pPr>
            <a:endParaRPr lang="nl-NL" dirty="0">
              <a:solidFill>
                <a:srgbClr val="942092"/>
              </a:solidFill>
              <a:latin typeface="Calibri  "/>
            </a:endParaRPr>
          </a:p>
        </p:txBody>
      </p:sp>
    </p:spTree>
    <p:extLst>
      <p:ext uri="{BB962C8B-B14F-4D97-AF65-F5344CB8AC3E}">
        <p14:creationId xmlns:p14="http://schemas.microsoft.com/office/powerpoint/2010/main" val="39350808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p:nvPr>
        </p:nvSpPr>
        <p:spPr>
          <a:xfrm>
            <a:off x="311987" y="350837"/>
            <a:ext cx="10698985" cy="1325563"/>
          </a:xfrm>
        </p:spPr>
        <p:txBody>
          <a:bodyPr>
            <a:normAutofit/>
          </a:bodyPr>
          <a:lstStyle/>
          <a:p>
            <a:r>
              <a:rPr lang="nl-NL" sz="4800" b="1" dirty="0" smtClean="0">
                <a:solidFill>
                  <a:srgbClr val="7030A0"/>
                </a:solidFill>
                <a:latin typeface="Ubuntu" charset="0"/>
                <a:ea typeface="Ubuntu" charset="0"/>
                <a:cs typeface="Ubuntu" charset="0"/>
              </a:rPr>
              <a:t>Discussiepunten</a:t>
            </a:r>
            <a:endParaRPr lang="nl-NL" sz="4800" b="1" dirty="0">
              <a:solidFill>
                <a:srgbClr val="7030A0"/>
              </a:solidFill>
              <a:latin typeface="Ubuntu" charset="0"/>
              <a:ea typeface="Ubuntu" charset="0"/>
              <a:cs typeface="Ubuntu" charset="0"/>
            </a:endParaRPr>
          </a:p>
        </p:txBody>
      </p:sp>
      <p:pic>
        <p:nvPicPr>
          <p:cNvPr id="7" name="Tijdelijke aanduiding voor inhoud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10972" y="182202"/>
            <a:ext cx="986199" cy="986199"/>
          </a:xfrm>
          <a:prstGeom prst="rect">
            <a:avLst/>
          </a:prstGeom>
        </p:spPr>
      </p:pic>
      <p:sp>
        <p:nvSpPr>
          <p:cNvPr id="6" name="Tekstvak 5"/>
          <p:cNvSpPr txBox="1"/>
          <p:nvPr/>
        </p:nvSpPr>
        <p:spPr>
          <a:xfrm>
            <a:off x="936430" y="2859790"/>
            <a:ext cx="11060741" cy="1754326"/>
          </a:xfrm>
          <a:prstGeom prst="rect">
            <a:avLst/>
          </a:prstGeom>
          <a:noFill/>
        </p:spPr>
        <p:txBody>
          <a:bodyPr wrap="square" rtlCol="0">
            <a:spAutoFit/>
          </a:bodyPr>
          <a:lstStyle/>
          <a:p>
            <a:r>
              <a:rPr lang="nl-NL" sz="5400" b="1" dirty="0" smtClean="0">
                <a:solidFill>
                  <a:srgbClr val="E3007D"/>
                </a:solidFill>
              </a:rPr>
              <a:t>Organisatie Invulling Effectiviteit</a:t>
            </a:r>
          </a:p>
          <a:p>
            <a:endParaRPr lang="nl-NL" sz="5400" b="1" dirty="0">
              <a:solidFill>
                <a:srgbClr val="E3007D"/>
              </a:solidFill>
            </a:endParaRPr>
          </a:p>
        </p:txBody>
      </p:sp>
    </p:spTree>
    <p:extLst>
      <p:ext uri="{BB962C8B-B14F-4D97-AF65-F5344CB8AC3E}">
        <p14:creationId xmlns:p14="http://schemas.microsoft.com/office/powerpoint/2010/main" val="15735681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p:nvPr>
        </p:nvSpPr>
        <p:spPr>
          <a:xfrm>
            <a:off x="311987" y="350837"/>
            <a:ext cx="10698985" cy="1325563"/>
          </a:xfrm>
        </p:spPr>
        <p:txBody>
          <a:bodyPr>
            <a:normAutofit/>
          </a:bodyPr>
          <a:lstStyle/>
          <a:p>
            <a:r>
              <a:rPr lang="nl-NL" sz="4800" b="1" dirty="0" smtClean="0">
                <a:solidFill>
                  <a:srgbClr val="7030A0"/>
                </a:solidFill>
                <a:latin typeface="Ubuntu" charset="0"/>
                <a:ea typeface="Ubuntu" charset="0"/>
                <a:cs typeface="Ubuntu" charset="0"/>
              </a:rPr>
              <a:t>Organisatie keuzedeel</a:t>
            </a:r>
            <a:endParaRPr lang="nl-NL" sz="4800" b="1" dirty="0">
              <a:solidFill>
                <a:srgbClr val="7030A0"/>
              </a:solidFill>
              <a:latin typeface="Ubuntu" charset="0"/>
              <a:ea typeface="Ubuntu" charset="0"/>
              <a:cs typeface="Ubuntu" charset="0"/>
            </a:endParaRPr>
          </a:p>
        </p:txBody>
      </p:sp>
      <p:pic>
        <p:nvPicPr>
          <p:cNvPr id="7" name="Tijdelijke aanduiding voor inhoud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10972" y="182202"/>
            <a:ext cx="986199" cy="986199"/>
          </a:xfrm>
          <a:prstGeom prst="rect">
            <a:avLst/>
          </a:prstGeom>
        </p:spPr>
      </p:pic>
      <p:sp>
        <p:nvSpPr>
          <p:cNvPr id="2" name="Tijdelijke aanduiding voor inhoud 1"/>
          <p:cNvSpPr>
            <a:spLocks noGrp="1"/>
          </p:cNvSpPr>
          <p:nvPr>
            <p:ph idx="1"/>
          </p:nvPr>
        </p:nvSpPr>
        <p:spPr>
          <a:xfrm>
            <a:off x="311987" y="2108200"/>
            <a:ext cx="8527213" cy="4749800"/>
          </a:xfrm>
        </p:spPr>
        <p:txBody>
          <a:bodyPr>
            <a:normAutofit/>
          </a:bodyPr>
          <a:lstStyle/>
          <a:p>
            <a:pPr>
              <a:buFontTx/>
              <a:buChar char="-"/>
            </a:pPr>
            <a:r>
              <a:rPr lang="nl-NL" dirty="0" smtClean="0">
                <a:solidFill>
                  <a:srgbClr val="7030A0"/>
                </a:solidFill>
              </a:rPr>
              <a:t>Hoe </a:t>
            </a:r>
            <a:r>
              <a:rPr lang="nl-NL" dirty="0">
                <a:solidFill>
                  <a:srgbClr val="7030A0"/>
                </a:solidFill>
              </a:rPr>
              <a:t>zorg je voor een gemeenschappelijke verantwoordelijkheid tussen het mbo en het hbo?</a:t>
            </a:r>
          </a:p>
          <a:p>
            <a:pPr>
              <a:buFontTx/>
              <a:buChar char="-"/>
            </a:pPr>
            <a:r>
              <a:rPr lang="nl-NL" dirty="0">
                <a:solidFill>
                  <a:srgbClr val="7030A0"/>
                </a:solidFill>
              </a:rPr>
              <a:t>Wat voor belemmeringen zijn er binnen jullie instituut om het keuzedeel uit te voeren?</a:t>
            </a:r>
          </a:p>
          <a:p>
            <a:pPr>
              <a:buFontTx/>
              <a:buChar char="-"/>
            </a:pPr>
            <a:r>
              <a:rPr lang="nl-NL" dirty="0">
                <a:solidFill>
                  <a:srgbClr val="7030A0"/>
                </a:solidFill>
              </a:rPr>
              <a:t>Wat heb je nodig om het keuzedeel te ontwikkelen / uit te voeren</a:t>
            </a:r>
            <a:r>
              <a:rPr lang="nl-NL" dirty="0" smtClean="0">
                <a:solidFill>
                  <a:srgbClr val="7030A0"/>
                </a:solidFill>
              </a:rPr>
              <a:t>?</a:t>
            </a:r>
          </a:p>
          <a:p>
            <a:pPr>
              <a:buFontTx/>
              <a:buChar char="-"/>
            </a:pPr>
            <a:endParaRPr lang="nl-NL" dirty="0">
              <a:solidFill>
                <a:srgbClr val="7030A0"/>
              </a:solidFill>
            </a:endParaRPr>
          </a:p>
        </p:txBody>
      </p:sp>
    </p:spTree>
    <p:extLst>
      <p:ext uri="{BB962C8B-B14F-4D97-AF65-F5344CB8AC3E}">
        <p14:creationId xmlns:p14="http://schemas.microsoft.com/office/powerpoint/2010/main" val="8817138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p:nvPr>
        </p:nvSpPr>
        <p:spPr>
          <a:xfrm>
            <a:off x="311987" y="350837"/>
            <a:ext cx="10698985" cy="1325563"/>
          </a:xfrm>
        </p:spPr>
        <p:txBody>
          <a:bodyPr>
            <a:normAutofit/>
          </a:bodyPr>
          <a:lstStyle/>
          <a:p>
            <a:r>
              <a:rPr lang="nl-NL" sz="4800" b="1" dirty="0" smtClean="0">
                <a:solidFill>
                  <a:srgbClr val="7030A0"/>
                </a:solidFill>
                <a:latin typeface="Ubuntu" charset="0"/>
                <a:ea typeface="Ubuntu" charset="0"/>
                <a:cs typeface="Ubuntu" charset="0"/>
              </a:rPr>
              <a:t>Invulling keuzedeel</a:t>
            </a:r>
            <a:endParaRPr lang="nl-NL" sz="4800" b="1" dirty="0">
              <a:solidFill>
                <a:srgbClr val="7030A0"/>
              </a:solidFill>
              <a:latin typeface="Ubuntu" charset="0"/>
              <a:ea typeface="Ubuntu" charset="0"/>
              <a:cs typeface="Ubuntu" charset="0"/>
            </a:endParaRPr>
          </a:p>
        </p:txBody>
      </p:sp>
      <p:pic>
        <p:nvPicPr>
          <p:cNvPr id="7" name="Tijdelijke aanduiding voor inhoud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10972" y="182202"/>
            <a:ext cx="986199" cy="986199"/>
          </a:xfrm>
          <a:prstGeom prst="rect">
            <a:avLst/>
          </a:prstGeom>
        </p:spPr>
      </p:pic>
      <p:sp>
        <p:nvSpPr>
          <p:cNvPr id="2" name="Tijdelijke aanduiding voor inhoud 1"/>
          <p:cNvSpPr>
            <a:spLocks noGrp="1"/>
          </p:cNvSpPr>
          <p:nvPr>
            <p:ph idx="1"/>
          </p:nvPr>
        </p:nvSpPr>
        <p:spPr>
          <a:xfrm>
            <a:off x="311987" y="2108200"/>
            <a:ext cx="8527213" cy="4749800"/>
          </a:xfrm>
        </p:spPr>
        <p:txBody>
          <a:bodyPr>
            <a:normAutofit/>
          </a:bodyPr>
          <a:lstStyle/>
          <a:p>
            <a:pPr>
              <a:buFontTx/>
              <a:buChar char="-"/>
            </a:pPr>
            <a:r>
              <a:rPr lang="nl-NL" dirty="0" smtClean="0">
                <a:solidFill>
                  <a:srgbClr val="7030A0"/>
                </a:solidFill>
              </a:rPr>
              <a:t>Hoeveel bijeenkomsten zijn wenselijk qua haalbaarheid versus toegevoegde waarde? </a:t>
            </a:r>
          </a:p>
          <a:p>
            <a:pPr>
              <a:buFontTx/>
              <a:buChar char="-"/>
            </a:pPr>
            <a:r>
              <a:rPr lang="nl-NL" dirty="0" smtClean="0">
                <a:solidFill>
                  <a:srgbClr val="7030A0"/>
                </a:solidFill>
              </a:rPr>
              <a:t>Wat zijn de gevolgen voor de inrichting van het keuzedeel als de subsidiegelden stoppen in 2021?</a:t>
            </a:r>
          </a:p>
          <a:p>
            <a:pPr>
              <a:buFontTx/>
              <a:buChar char="-"/>
            </a:pPr>
            <a:endParaRPr lang="nl-NL" dirty="0">
              <a:solidFill>
                <a:srgbClr val="7030A0"/>
              </a:solidFill>
            </a:endParaRPr>
          </a:p>
        </p:txBody>
      </p:sp>
      <p:pic>
        <p:nvPicPr>
          <p:cNvPr id="3" name="Afbeelding 2"/>
          <p:cNvPicPr>
            <a:picLocks noChangeAspect="1"/>
          </p:cNvPicPr>
          <p:nvPr/>
        </p:nvPicPr>
        <p:blipFill>
          <a:blip r:embed="rId4"/>
          <a:stretch>
            <a:fillRect/>
          </a:stretch>
        </p:blipFill>
        <p:spPr>
          <a:xfrm>
            <a:off x="3584426" y="4448535"/>
            <a:ext cx="8412745" cy="2117365"/>
          </a:xfrm>
          <a:prstGeom prst="rect">
            <a:avLst/>
          </a:prstGeom>
        </p:spPr>
        <p:style>
          <a:lnRef idx="1">
            <a:schemeClr val="accent6"/>
          </a:lnRef>
          <a:fillRef idx="2">
            <a:schemeClr val="accent6"/>
          </a:fillRef>
          <a:effectRef idx="1">
            <a:schemeClr val="accent6"/>
          </a:effectRef>
          <a:fontRef idx="minor">
            <a:schemeClr val="dk1"/>
          </a:fontRef>
        </p:style>
      </p:pic>
    </p:spTree>
    <p:extLst>
      <p:ext uri="{BB962C8B-B14F-4D97-AF65-F5344CB8AC3E}">
        <p14:creationId xmlns:p14="http://schemas.microsoft.com/office/powerpoint/2010/main" val="39564439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p:nvPr>
        </p:nvSpPr>
        <p:spPr>
          <a:xfrm>
            <a:off x="311987" y="350837"/>
            <a:ext cx="10698985" cy="1325563"/>
          </a:xfrm>
        </p:spPr>
        <p:txBody>
          <a:bodyPr>
            <a:normAutofit/>
          </a:bodyPr>
          <a:lstStyle/>
          <a:p>
            <a:r>
              <a:rPr lang="nl-NL" sz="4800" b="1" dirty="0" smtClean="0">
                <a:solidFill>
                  <a:srgbClr val="7030A0"/>
                </a:solidFill>
                <a:latin typeface="Ubuntu" charset="0"/>
                <a:ea typeface="Ubuntu" charset="0"/>
                <a:cs typeface="Ubuntu" charset="0"/>
              </a:rPr>
              <a:t>Effectiviteit</a:t>
            </a:r>
            <a:endParaRPr lang="nl-NL" sz="4800" b="1" dirty="0">
              <a:solidFill>
                <a:srgbClr val="7030A0"/>
              </a:solidFill>
              <a:latin typeface="Ubuntu" charset="0"/>
              <a:ea typeface="Ubuntu" charset="0"/>
              <a:cs typeface="Ubuntu" charset="0"/>
            </a:endParaRPr>
          </a:p>
        </p:txBody>
      </p:sp>
      <p:pic>
        <p:nvPicPr>
          <p:cNvPr id="7" name="Tijdelijke aanduiding voor inhoud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10972" y="182202"/>
            <a:ext cx="986199" cy="986199"/>
          </a:xfrm>
          <a:prstGeom prst="rect">
            <a:avLst/>
          </a:prstGeom>
        </p:spPr>
      </p:pic>
      <p:sp>
        <p:nvSpPr>
          <p:cNvPr id="2" name="Tijdelijke aanduiding voor inhoud 1"/>
          <p:cNvSpPr>
            <a:spLocks noGrp="1"/>
          </p:cNvSpPr>
          <p:nvPr>
            <p:ph idx="1"/>
          </p:nvPr>
        </p:nvSpPr>
        <p:spPr>
          <a:xfrm>
            <a:off x="311987" y="2108200"/>
            <a:ext cx="8527213" cy="4749800"/>
          </a:xfrm>
        </p:spPr>
        <p:txBody>
          <a:bodyPr>
            <a:normAutofit/>
          </a:bodyPr>
          <a:lstStyle/>
          <a:p>
            <a:pPr>
              <a:buFontTx/>
              <a:buChar char="-"/>
            </a:pPr>
            <a:r>
              <a:rPr lang="nl-NL" dirty="0" smtClean="0">
                <a:solidFill>
                  <a:srgbClr val="7030A0"/>
                </a:solidFill>
              </a:rPr>
              <a:t>Wanneer </a:t>
            </a:r>
            <a:r>
              <a:rPr lang="nl-NL" dirty="0">
                <a:solidFill>
                  <a:srgbClr val="7030A0"/>
                </a:solidFill>
              </a:rPr>
              <a:t>is dit keuzedeel geslaagd?</a:t>
            </a:r>
          </a:p>
          <a:p>
            <a:pPr>
              <a:buFontTx/>
              <a:buChar char="-"/>
            </a:pPr>
            <a:r>
              <a:rPr lang="nl-NL" dirty="0">
                <a:solidFill>
                  <a:srgbClr val="7030A0"/>
                </a:solidFill>
              </a:rPr>
              <a:t>Hoe meet je de effectiviteit?</a:t>
            </a:r>
          </a:p>
          <a:p>
            <a:pPr marL="0" indent="0">
              <a:buNone/>
            </a:pPr>
            <a:endParaRPr lang="nl-NL" dirty="0">
              <a:solidFill>
                <a:srgbClr val="942092"/>
              </a:solidFill>
              <a:latin typeface="Calibri  "/>
            </a:endParaRPr>
          </a:p>
        </p:txBody>
      </p:sp>
    </p:spTree>
    <p:extLst>
      <p:ext uri="{BB962C8B-B14F-4D97-AF65-F5344CB8AC3E}">
        <p14:creationId xmlns:p14="http://schemas.microsoft.com/office/powerpoint/2010/main" val="41109470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inhoud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10972" y="182202"/>
            <a:ext cx="986199" cy="986199"/>
          </a:xfrm>
          <a:prstGeom prst="rect">
            <a:avLst/>
          </a:prstGeom>
        </p:spPr>
      </p:pic>
      <p:sp>
        <p:nvSpPr>
          <p:cNvPr id="10" name="Titel 1"/>
          <p:cNvSpPr txBox="1">
            <a:spLocks/>
          </p:cNvSpPr>
          <p:nvPr/>
        </p:nvSpPr>
        <p:spPr>
          <a:xfrm>
            <a:off x="311986" y="505619"/>
            <a:ext cx="1137201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nl-NL" sz="4800" b="1" dirty="0" smtClean="0">
                <a:solidFill>
                  <a:srgbClr val="7030A0"/>
                </a:solidFill>
                <a:latin typeface="Ubuntu" charset="0"/>
                <a:ea typeface="Ubuntu" charset="0"/>
                <a:cs typeface="Ubuntu" charset="0"/>
              </a:rPr>
              <a:t>Vragen?</a:t>
            </a:r>
            <a:endParaRPr lang="nl-NL" sz="4800" b="1" dirty="0">
              <a:solidFill>
                <a:srgbClr val="7030A0"/>
              </a:solidFill>
              <a:latin typeface="Ubuntu" charset="0"/>
              <a:ea typeface="Ubuntu" charset="0"/>
              <a:cs typeface="Ubuntu" charset="0"/>
            </a:endParaRPr>
          </a:p>
        </p:txBody>
      </p:sp>
      <p:sp>
        <p:nvSpPr>
          <p:cNvPr id="11" name="Tekstvak 10"/>
          <p:cNvSpPr txBox="1"/>
          <p:nvPr/>
        </p:nvSpPr>
        <p:spPr>
          <a:xfrm>
            <a:off x="2985622" y="2892777"/>
            <a:ext cx="5156840" cy="1538883"/>
          </a:xfrm>
          <a:prstGeom prst="rect">
            <a:avLst/>
          </a:prstGeom>
          <a:noFill/>
        </p:spPr>
        <p:txBody>
          <a:bodyPr wrap="square" rtlCol="0">
            <a:spAutoFit/>
          </a:bodyPr>
          <a:lstStyle/>
          <a:p>
            <a:r>
              <a:rPr lang="nl-NL" sz="4000" b="1" dirty="0" smtClean="0">
                <a:solidFill>
                  <a:srgbClr val="E3007D"/>
                </a:solidFill>
              </a:rPr>
              <a:t>Loes Grasveld</a:t>
            </a:r>
          </a:p>
          <a:p>
            <a:r>
              <a:rPr lang="nl-NL" b="1" dirty="0" err="1" smtClean="0">
                <a:solidFill>
                  <a:srgbClr val="942092"/>
                </a:solidFill>
              </a:rPr>
              <a:t>Fontys</a:t>
            </a:r>
            <a:r>
              <a:rPr lang="nl-NL" b="1" dirty="0" smtClean="0">
                <a:solidFill>
                  <a:srgbClr val="942092"/>
                </a:solidFill>
              </a:rPr>
              <a:t> Hogescholen HRMenP</a:t>
            </a:r>
          </a:p>
          <a:p>
            <a:r>
              <a:rPr lang="nl-NL" b="1" dirty="0" smtClean="0">
                <a:solidFill>
                  <a:srgbClr val="942092"/>
                </a:solidFill>
              </a:rPr>
              <a:t>Docent opleiding HRM</a:t>
            </a:r>
          </a:p>
          <a:p>
            <a:r>
              <a:rPr lang="nl-NL" b="1" dirty="0" smtClean="0">
                <a:solidFill>
                  <a:srgbClr val="942092"/>
                </a:solidFill>
              </a:rPr>
              <a:t>l.grasveld@fontys.nl</a:t>
            </a:r>
            <a:endParaRPr lang="nl-NL" sz="4000" b="1" dirty="0">
              <a:solidFill>
                <a:srgbClr val="E3007D"/>
              </a:solidFill>
            </a:endParaRPr>
          </a:p>
        </p:txBody>
      </p:sp>
      <p:pic>
        <p:nvPicPr>
          <p:cNvPr id="2" name="Afbeelding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361" y="2636130"/>
            <a:ext cx="2224261" cy="2224261"/>
          </a:xfrm>
          <a:prstGeom prst="rect">
            <a:avLst/>
          </a:prstGeom>
        </p:spPr>
      </p:pic>
      <p:pic>
        <p:nvPicPr>
          <p:cNvPr id="8" name="Afbeelding 7"/>
          <p:cNvPicPr>
            <a:picLocks noChangeAspect="1"/>
          </p:cNvPicPr>
          <p:nvPr/>
        </p:nvPicPr>
        <p:blipFill>
          <a:blip r:embed="rId5"/>
          <a:stretch>
            <a:fillRect/>
          </a:stretch>
        </p:blipFill>
        <p:spPr>
          <a:xfrm>
            <a:off x="9908258" y="4084"/>
            <a:ext cx="2205427" cy="1342434"/>
          </a:xfrm>
          <a:prstGeom prst="rect">
            <a:avLst/>
          </a:prstGeom>
        </p:spPr>
      </p:pic>
      <p:sp>
        <p:nvSpPr>
          <p:cNvPr id="9" name="Tekstvak 8"/>
          <p:cNvSpPr txBox="1"/>
          <p:nvPr/>
        </p:nvSpPr>
        <p:spPr>
          <a:xfrm>
            <a:off x="8142462" y="2813754"/>
            <a:ext cx="5156840" cy="1538883"/>
          </a:xfrm>
          <a:prstGeom prst="rect">
            <a:avLst/>
          </a:prstGeom>
          <a:noFill/>
        </p:spPr>
        <p:txBody>
          <a:bodyPr wrap="square" rtlCol="0">
            <a:spAutoFit/>
          </a:bodyPr>
          <a:lstStyle/>
          <a:p>
            <a:r>
              <a:rPr lang="nl-NL" sz="4000" b="1" dirty="0" smtClean="0">
                <a:solidFill>
                  <a:srgbClr val="E3007D"/>
                </a:solidFill>
              </a:rPr>
              <a:t>Mariska Verweij</a:t>
            </a:r>
          </a:p>
          <a:p>
            <a:r>
              <a:rPr lang="nl-NL" b="1" dirty="0" err="1" smtClean="0">
                <a:solidFill>
                  <a:srgbClr val="942092"/>
                </a:solidFill>
              </a:rPr>
              <a:t>Fontys</a:t>
            </a:r>
            <a:r>
              <a:rPr lang="nl-NL" b="1" dirty="0" smtClean="0">
                <a:solidFill>
                  <a:srgbClr val="942092"/>
                </a:solidFill>
              </a:rPr>
              <a:t> Hogescholen Pedagogiek</a:t>
            </a:r>
          </a:p>
          <a:p>
            <a:r>
              <a:rPr lang="nl-NL" b="1" dirty="0" smtClean="0">
                <a:solidFill>
                  <a:srgbClr val="942092"/>
                </a:solidFill>
              </a:rPr>
              <a:t>Docent Pedagogiek</a:t>
            </a:r>
          </a:p>
          <a:p>
            <a:r>
              <a:rPr lang="nl-NL" b="1" dirty="0" smtClean="0">
                <a:solidFill>
                  <a:srgbClr val="942092"/>
                </a:solidFill>
              </a:rPr>
              <a:t>m.verweij@fontys.nl</a:t>
            </a:r>
            <a:endParaRPr lang="nl-NL" sz="4000" b="1" dirty="0">
              <a:solidFill>
                <a:srgbClr val="E3007D"/>
              </a:solidFill>
            </a:endParaRPr>
          </a:p>
        </p:txBody>
      </p:sp>
      <p:pic>
        <p:nvPicPr>
          <p:cNvPr id="4" name="Afbeelding 3"/>
          <p:cNvPicPr>
            <a:picLocks noChangeAspect="1"/>
          </p:cNvPicPr>
          <p:nvPr/>
        </p:nvPicPr>
        <p:blipFill>
          <a:blip r:embed="rId6"/>
          <a:stretch>
            <a:fillRect/>
          </a:stretch>
        </p:blipFill>
        <p:spPr>
          <a:xfrm>
            <a:off x="6674887" y="2881485"/>
            <a:ext cx="1203970" cy="1550175"/>
          </a:xfrm>
          <a:prstGeom prst="rect">
            <a:avLst/>
          </a:prstGeom>
        </p:spPr>
      </p:pic>
    </p:spTree>
    <p:extLst>
      <p:ext uri="{BB962C8B-B14F-4D97-AF65-F5344CB8AC3E}">
        <p14:creationId xmlns:p14="http://schemas.microsoft.com/office/powerpoint/2010/main" val="37004009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987" y="5467152"/>
            <a:ext cx="986199" cy="986199"/>
          </a:xfrm>
          <a:prstGeom prst="rect">
            <a:avLst/>
          </a:prstGeom>
        </p:spPr>
      </p:pic>
      <p:sp>
        <p:nvSpPr>
          <p:cNvPr id="6" name="Tekstvak 5"/>
          <p:cNvSpPr txBox="1"/>
          <p:nvPr/>
        </p:nvSpPr>
        <p:spPr>
          <a:xfrm>
            <a:off x="1585793" y="4513045"/>
            <a:ext cx="8636878" cy="954107"/>
          </a:xfrm>
          <a:prstGeom prst="rect">
            <a:avLst/>
          </a:prstGeom>
          <a:noFill/>
        </p:spPr>
        <p:txBody>
          <a:bodyPr wrap="square" rtlCol="0">
            <a:spAutoFit/>
          </a:bodyPr>
          <a:lstStyle/>
          <a:p>
            <a:r>
              <a:rPr lang="nl-NL" sz="2800" b="1" dirty="0">
                <a:solidFill>
                  <a:srgbClr val="E3007D"/>
                </a:solidFill>
              </a:rPr>
              <a:t> </a:t>
            </a:r>
            <a:r>
              <a:rPr lang="nl-NL" sz="2800" b="1" dirty="0" smtClean="0">
                <a:solidFill>
                  <a:srgbClr val="E3007D"/>
                </a:solidFill>
              </a:rPr>
              <a:t>       </a:t>
            </a:r>
            <a:r>
              <a:rPr lang="nl-NL" sz="2800" b="1" dirty="0" smtClean="0">
                <a:solidFill>
                  <a:srgbClr val="E3007D"/>
                </a:solidFill>
              </a:rPr>
              <a:t>Kikker-</a:t>
            </a:r>
            <a:r>
              <a:rPr lang="nl-NL" sz="2800" b="1" dirty="0" smtClean="0">
                <a:solidFill>
                  <a:srgbClr val="E3007D"/>
                </a:solidFill>
              </a:rPr>
              <a:t>	         </a:t>
            </a:r>
            <a:r>
              <a:rPr lang="nl-NL" sz="2800" b="1" dirty="0" smtClean="0">
                <a:solidFill>
                  <a:srgbClr val="E3007D"/>
                </a:solidFill>
              </a:rPr>
              <a:t>      </a:t>
            </a:r>
            <a:r>
              <a:rPr lang="nl-NL" sz="2800" b="1" dirty="0" smtClean="0">
                <a:solidFill>
                  <a:srgbClr val="E3007D"/>
                </a:solidFill>
              </a:rPr>
              <a:t>Vogel-  	</a:t>
            </a:r>
            <a:r>
              <a:rPr lang="nl-NL" sz="2800" b="1" dirty="0" smtClean="0">
                <a:solidFill>
                  <a:srgbClr val="E3007D"/>
                </a:solidFill>
              </a:rPr>
              <a:t>               Ooghoogte</a:t>
            </a:r>
            <a:endParaRPr lang="nl-NL" sz="2800" b="1" dirty="0" smtClean="0">
              <a:solidFill>
                <a:srgbClr val="E3007D"/>
              </a:solidFill>
            </a:endParaRPr>
          </a:p>
          <a:p>
            <a:r>
              <a:rPr lang="nl-NL" sz="2800" b="1" dirty="0" smtClean="0">
                <a:solidFill>
                  <a:srgbClr val="E3007D"/>
                </a:solidFill>
              </a:rPr>
              <a:t>    </a:t>
            </a:r>
            <a:r>
              <a:rPr lang="nl-NL" sz="2800" b="1" dirty="0" smtClean="0">
                <a:solidFill>
                  <a:srgbClr val="E3007D"/>
                </a:solidFill>
              </a:rPr>
              <a:t>perspectief          </a:t>
            </a:r>
            <a:r>
              <a:rPr lang="nl-NL" sz="2800" b="1" dirty="0" err="1" smtClean="0">
                <a:solidFill>
                  <a:srgbClr val="E3007D"/>
                </a:solidFill>
              </a:rPr>
              <a:t>perspectief</a:t>
            </a:r>
            <a:endParaRPr lang="nl-NL" sz="2800" b="1" dirty="0">
              <a:solidFill>
                <a:srgbClr val="E3007D"/>
              </a:solidFill>
            </a:endParaRPr>
          </a:p>
        </p:txBody>
      </p:sp>
      <p:pic>
        <p:nvPicPr>
          <p:cNvPr id="7" name="Afbeelding 6"/>
          <p:cNvPicPr>
            <a:picLocks noChangeAspect="1"/>
          </p:cNvPicPr>
          <p:nvPr/>
        </p:nvPicPr>
        <p:blipFill>
          <a:blip r:embed="rId4"/>
          <a:stretch>
            <a:fillRect/>
          </a:stretch>
        </p:blipFill>
        <p:spPr>
          <a:xfrm>
            <a:off x="1585793" y="2824112"/>
            <a:ext cx="2446990" cy="1560534"/>
          </a:xfrm>
          <a:prstGeom prst="rect">
            <a:avLst/>
          </a:prstGeom>
        </p:spPr>
      </p:pic>
      <p:pic>
        <p:nvPicPr>
          <p:cNvPr id="9" name="Afbeelding 8"/>
          <p:cNvPicPr>
            <a:picLocks noChangeAspect="1"/>
          </p:cNvPicPr>
          <p:nvPr/>
        </p:nvPicPr>
        <p:blipFill>
          <a:blip r:embed="rId5"/>
          <a:stretch>
            <a:fillRect/>
          </a:stretch>
        </p:blipFill>
        <p:spPr>
          <a:xfrm>
            <a:off x="4392082" y="2807652"/>
            <a:ext cx="2352992" cy="1560534"/>
          </a:xfrm>
          <a:prstGeom prst="rect">
            <a:avLst/>
          </a:prstGeom>
        </p:spPr>
      </p:pic>
      <p:pic>
        <p:nvPicPr>
          <p:cNvPr id="10" name="Afbeelding 9"/>
          <p:cNvPicPr>
            <a:picLocks noChangeAspect="1"/>
          </p:cNvPicPr>
          <p:nvPr/>
        </p:nvPicPr>
        <p:blipFill>
          <a:blip r:embed="rId6"/>
          <a:stretch>
            <a:fillRect/>
          </a:stretch>
        </p:blipFill>
        <p:spPr>
          <a:xfrm>
            <a:off x="7141757" y="2807652"/>
            <a:ext cx="2793307" cy="1560534"/>
          </a:xfrm>
          <a:prstGeom prst="rect">
            <a:avLst/>
          </a:prstGeom>
        </p:spPr>
      </p:pic>
      <p:pic>
        <p:nvPicPr>
          <p:cNvPr id="13" name="Afbeelding 12"/>
          <p:cNvPicPr>
            <a:picLocks noChangeAspect="1"/>
          </p:cNvPicPr>
          <p:nvPr/>
        </p:nvPicPr>
        <p:blipFill>
          <a:blip r:embed="rId7"/>
          <a:stretch>
            <a:fillRect/>
          </a:stretch>
        </p:blipFill>
        <p:spPr>
          <a:xfrm>
            <a:off x="0" y="5431554"/>
            <a:ext cx="2205427" cy="1342434"/>
          </a:xfrm>
          <a:prstGeom prst="rect">
            <a:avLst/>
          </a:prstGeom>
        </p:spPr>
      </p:pic>
      <p:sp>
        <p:nvSpPr>
          <p:cNvPr id="12" name="Titel 1"/>
          <p:cNvSpPr>
            <a:spLocks noGrp="1"/>
          </p:cNvSpPr>
          <p:nvPr>
            <p:ph type="title"/>
          </p:nvPr>
        </p:nvSpPr>
        <p:spPr>
          <a:xfrm>
            <a:off x="311987" y="350837"/>
            <a:ext cx="11372013" cy="1325563"/>
          </a:xfrm>
        </p:spPr>
        <p:txBody>
          <a:bodyPr>
            <a:normAutofit/>
          </a:bodyPr>
          <a:lstStyle/>
          <a:p>
            <a:r>
              <a:rPr lang="nl-NL" sz="4800" b="1" dirty="0" smtClean="0">
                <a:solidFill>
                  <a:srgbClr val="7030A0"/>
                </a:solidFill>
                <a:latin typeface="Ubuntu" charset="0"/>
                <a:ea typeface="Ubuntu" charset="0"/>
                <a:cs typeface="Ubuntu" charset="0"/>
              </a:rPr>
              <a:t>Het juiste perspectief</a:t>
            </a:r>
            <a:endParaRPr lang="nl-NL" sz="4800" b="1" dirty="0">
              <a:solidFill>
                <a:srgbClr val="7030A0"/>
              </a:solidFill>
              <a:latin typeface="Ubuntu" charset="0"/>
              <a:ea typeface="Ubuntu" charset="0"/>
              <a:cs typeface="Ubuntu" charset="0"/>
            </a:endParaRPr>
          </a:p>
        </p:txBody>
      </p:sp>
    </p:spTree>
    <p:extLst>
      <p:ext uri="{BB962C8B-B14F-4D97-AF65-F5344CB8AC3E}">
        <p14:creationId xmlns:p14="http://schemas.microsoft.com/office/powerpoint/2010/main" val="1686984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a:bodyPr>
          <a:lstStyle/>
          <a:p>
            <a:pPr marL="0" indent="0">
              <a:lnSpc>
                <a:spcPct val="100000"/>
              </a:lnSpc>
              <a:spcBef>
                <a:spcPts val="0"/>
              </a:spcBef>
              <a:buFontTx/>
              <a:buNone/>
              <a:defRPr/>
            </a:pPr>
            <a:endParaRPr lang="nl-NL" dirty="0">
              <a:latin typeface="Ubuntu" charset="0"/>
              <a:ea typeface="Ubuntu" charset="0"/>
              <a:cs typeface="Ubuntu" charset="0"/>
            </a:endParaRPr>
          </a:p>
          <a:p>
            <a:r>
              <a:rPr lang="nl-NL" dirty="0" smtClean="0">
                <a:solidFill>
                  <a:srgbClr val="942092"/>
                </a:solidFill>
              </a:rPr>
              <a:t>Juiste </a:t>
            </a:r>
            <a:r>
              <a:rPr lang="nl-NL" dirty="0">
                <a:solidFill>
                  <a:srgbClr val="942092"/>
                </a:solidFill>
              </a:rPr>
              <a:t>student </a:t>
            </a:r>
            <a:r>
              <a:rPr lang="nl-NL" dirty="0"/>
              <a:t>op de </a:t>
            </a:r>
            <a:r>
              <a:rPr lang="nl-NL" dirty="0">
                <a:solidFill>
                  <a:srgbClr val="942092"/>
                </a:solidFill>
              </a:rPr>
              <a:t>juiste </a:t>
            </a:r>
            <a:r>
              <a:rPr lang="nl-NL" dirty="0" smtClean="0">
                <a:solidFill>
                  <a:srgbClr val="942092"/>
                </a:solidFill>
              </a:rPr>
              <a:t>plek</a:t>
            </a:r>
            <a:endParaRPr lang="nl-NL" dirty="0"/>
          </a:p>
          <a:p>
            <a:r>
              <a:rPr lang="nl-NL" dirty="0" smtClean="0">
                <a:solidFill>
                  <a:srgbClr val="942092"/>
                </a:solidFill>
              </a:rPr>
              <a:t>Uitval</a:t>
            </a:r>
            <a:r>
              <a:rPr lang="nl-NL" dirty="0" smtClean="0"/>
              <a:t> </a:t>
            </a:r>
            <a:r>
              <a:rPr lang="nl-NL" dirty="0"/>
              <a:t>van </a:t>
            </a:r>
            <a:r>
              <a:rPr lang="nl-NL" dirty="0" err="1"/>
              <a:t>mbo’ers</a:t>
            </a:r>
            <a:r>
              <a:rPr lang="nl-NL" dirty="0"/>
              <a:t> </a:t>
            </a:r>
            <a:r>
              <a:rPr lang="nl-NL" dirty="0" smtClean="0"/>
              <a:t>verkleinen</a:t>
            </a:r>
            <a:endParaRPr lang="nl-NL" dirty="0"/>
          </a:p>
          <a:p>
            <a:r>
              <a:rPr lang="nl-NL" dirty="0">
                <a:solidFill>
                  <a:srgbClr val="942092"/>
                </a:solidFill>
              </a:rPr>
              <a:t>Studiesucces</a:t>
            </a:r>
            <a:r>
              <a:rPr lang="nl-NL" dirty="0"/>
              <a:t> </a:t>
            </a:r>
            <a:r>
              <a:rPr lang="nl-NL" dirty="0" smtClean="0"/>
              <a:t>vergroten</a:t>
            </a:r>
            <a:endParaRPr lang="nl-NL" dirty="0"/>
          </a:p>
          <a:p>
            <a:r>
              <a:rPr lang="nl-NL" dirty="0">
                <a:solidFill>
                  <a:srgbClr val="942092"/>
                </a:solidFill>
              </a:rPr>
              <a:t>Zelfverzekerdheid vergroten</a:t>
            </a:r>
            <a:r>
              <a:rPr lang="nl-NL" dirty="0"/>
              <a:t> over (studie-) keuze door weldoordachte </a:t>
            </a:r>
            <a:r>
              <a:rPr lang="nl-NL" dirty="0" smtClean="0"/>
              <a:t>oriëntatie</a:t>
            </a:r>
          </a:p>
          <a:p>
            <a:r>
              <a:rPr lang="nl-NL" dirty="0" smtClean="0"/>
              <a:t>Studenten </a:t>
            </a:r>
            <a:r>
              <a:rPr lang="nl-NL" dirty="0"/>
              <a:t>die het doorstroomprogramma </a:t>
            </a:r>
            <a:br>
              <a:rPr lang="nl-NL" dirty="0"/>
            </a:br>
            <a:r>
              <a:rPr lang="nl-NL" dirty="0"/>
              <a:t>volgen </a:t>
            </a:r>
            <a:r>
              <a:rPr lang="nl-NL" dirty="0">
                <a:solidFill>
                  <a:srgbClr val="942092"/>
                </a:solidFill>
              </a:rPr>
              <a:t>binden</a:t>
            </a:r>
            <a:r>
              <a:rPr lang="nl-NL" dirty="0"/>
              <a:t> aan onze </a:t>
            </a:r>
            <a:r>
              <a:rPr lang="nl-NL" dirty="0" smtClean="0"/>
              <a:t>opleiding</a:t>
            </a:r>
            <a:endParaRPr lang="nl-NL" dirty="0"/>
          </a:p>
          <a:p>
            <a:pPr marL="0" marR="0" lvl="0" indent="0" defTabSz="914400" eaLnBrk="1" fontAlgn="auto" latinLnBrk="0" hangingPunct="1">
              <a:lnSpc>
                <a:spcPct val="100000"/>
              </a:lnSpc>
              <a:spcBef>
                <a:spcPts val="0"/>
              </a:spcBef>
              <a:spcAft>
                <a:spcPts val="0"/>
              </a:spcAft>
              <a:buClrTx/>
              <a:buSzTx/>
              <a:buFontTx/>
              <a:buNone/>
              <a:tabLst/>
              <a:defRPr/>
            </a:pPr>
            <a:endParaRPr lang="nl-NL" dirty="0"/>
          </a:p>
        </p:txBody>
      </p:sp>
      <p:sp>
        <p:nvSpPr>
          <p:cNvPr id="5" name="Titel 1"/>
          <p:cNvSpPr>
            <a:spLocks noGrp="1"/>
          </p:cNvSpPr>
          <p:nvPr>
            <p:ph type="title"/>
          </p:nvPr>
        </p:nvSpPr>
        <p:spPr>
          <a:xfrm>
            <a:off x="311987" y="350837"/>
            <a:ext cx="8349413" cy="1325563"/>
          </a:xfrm>
        </p:spPr>
        <p:txBody>
          <a:bodyPr>
            <a:normAutofit/>
          </a:bodyPr>
          <a:lstStyle/>
          <a:p>
            <a:r>
              <a:rPr lang="nl-NL" sz="4800" b="1" dirty="0" smtClean="0">
                <a:solidFill>
                  <a:srgbClr val="7030A0"/>
                </a:solidFill>
                <a:latin typeface="Ubuntu" charset="0"/>
                <a:ea typeface="Ubuntu" charset="0"/>
                <a:cs typeface="Ubuntu" charset="0"/>
              </a:rPr>
              <a:t>Doel keuzedeel</a:t>
            </a:r>
            <a:endParaRPr lang="nl-NL" sz="4800" b="1" dirty="0">
              <a:solidFill>
                <a:srgbClr val="7030A0"/>
              </a:solidFill>
              <a:latin typeface="Ubuntu" charset="0"/>
              <a:ea typeface="Ubuntu" charset="0"/>
              <a:cs typeface="Ubuntu" charset="0"/>
            </a:endParaRPr>
          </a:p>
        </p:txBody>
      </p:sp>
      <p:pic>
        <p:nvPicPr>
          <p:cNvPr id="7" name="Tijdelijke aanduiding voor inhoud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10972" y="182202"/>
            <a:ext cx="986199" cy="986199"/>
          </a:xfrm>
          <a:prstGeom prst="rect">
            <a:avLst/>
          </a:prstGeom>
        </p:spPr>
      </p:pic>
      <p:pic>
        <p:nvPicPr>
          <p:cNvPr id="6" name="Afbeelding 5"/>
          <p:cNvPicPr>
            <a:picLocks noChangeAspect="1"/>
          </p:cNvPicPr>
          <p:nvPr/>
        </p:nvPicPr>
        <p:blipFill>
          <a:blip r:embed="rId4"/>
          <a:stretch>
            <a:fillRect/>
          </a:stretch>
        </p:blipFill>
        <p:spPr>
          <a:xfrm>
            <a:off x="9908258" y="4084"/>
            <a:ext cx="2205427" cy="1342434"/>
          </a:xfrm>
          <a:prstGeom prst="rect">
            <a:avLst/>
          </a:prstGeom>
        </p:spPr>
      </p:pic>
    </p:spTree>
    <p:extLst>
      <p:ext uri="{BB962C8B-B14F-4D97-AF65-F5344CB8AC3E}">
        <p14:creationId xmlns:p14="http://schemas.microsoft.com/office/powerpoint/2010/main" val="3297848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35200" y="304801"/>
            <a:ext cx="9599448" cy="1981200"/>
          </a:xfrm>
        </p:spPr>
        <p:txBody>
          <a:bodyPr>
            <a:normAutofit/>
          </a:bodyPr>
          <a:lstStyle/>
          <a:p>
            <a:pPr algn="l"/>
            <a:r>
              <a:rPr lang="nl-NL" b="1" dirty="0">
                <a:solidFill>
                  <a:srgbClr val="942092"/>
                </a:solidFill>
              </a:rPr>
              <a:t>Keuzedeel voorbereiding hbo Mens en Maatschappij en Onderwijs </a:t>
            </a:r>
            <a:endParaRPr lang="nl-NL" dirty="0">
              <a:solidFill>
                <a:srgbClr val="942092"/>
              </a:solidFill>
            </a:endParaRPr>
          </a:p>
        </p:txBody>
      </p:sp>
      <p:sp>
        <p:nvSpPr>
          <p:cNvPr id="3" name="Tijdelijke aanduiding voor inhoud 2"/>
          <p:cNvSpPr>
            <a:spLocks noGrp="1"/>
          </p:cNvSpPr>
          <p:nvPr>
            <p:ph idx="1"/>
          </p:nvPr>
        </p:nvSpPr>
        <p:spPr>
          <a:xfrm>
            <a:off x="2235200" y="2286001"/>
            <a:ext cx="9599448" cy="3787281"/>
          </a:xfrm>
        </p:spPr>
        <p:txBody>
          <a:bodyPr>
            <a:normAutofit lnSpcReduction="10000"/>
          </a:bodyPr>
          <a:lstStyle/>
          <a:p>
            <a:pPr marL="0" indent="0" algn="l">
              <a:buNone/>
            </a:pPr>
            <a:r>
              <a:rPr lang="nl-NL" dirty="0" err="1" smtClean="0"/>
              <a:t>Fontys</a:t>
            </a:r>
            <a:r>
              <a:rPr lang="nl-NL" dirty="0" smtClean="0"/>
              <a:t> samen met ROC Tilburg</a:t>
            </a:r>
          </a:p>
          <a:p>
            <a:pPr marL="0" indent="0" algn="l">
              <a:buNone/>
            </a:pPr>
            <a:r>
              <a:rPr lang="nl-NL" dirty="0" smtClean="0"/>
              <a:t>	School voor onderwijs en kinderopvang</a:t>
            </a:r>
          </a:p>
          <a:p>
            <a:pPr marL="0" indent="0" algn="l">
              <a:buNone/>
            </a:pPr>
            <a:r>
              <a:rPr lang="nl-NL" dirty="0" smtClean="0"/>
              <a:t>	School voor welzijn</a:t>
            </a:r>
          </a:p>
          <a:p>
            <a:pPr marL="0" indent="0" algn="l">
              <a:buNone/>
            </a:pPr>
            <a:endParaRPr lang="nl-NL" dirty="0"/>
          </a:p>
          <a:p>
            <a:pPr marL="0" indent="0" algn="l">
              <a:buNone/>
            </a:pPr>
            <a:r>
              <a:rPr lang="nl-NL" dirty="0" smtClean="0"/>
              <a:t>Programma van 8 weken </a:t>
            </a:r>
          </a:p>
          <a:p>
            <a:pPr marL="0" indent="0" algn="l">
              <a:buNone/>
            </a:pPr>
            <a:r>
              <a:rPr lang="nl-NL" dirty="0"/>
              <a:t>	G</a:t>
            </a:r>
            <a:r>
              <a:rPr lang="nl-NL" dirty="0" smtClean="0"/>
              <a:t>ezamenlijke opstart en afsluiting</a:t>
            </a:r>
          </a:p>
          <a:p>
            <a:pPr marL="0" indent="0" algn="l">
              <a:buNone/>
            </a:pPr>
            <a:r>
              <a:rPr lang="nl-NL" dirty="0" smtClean="0"/>
              <a:t>	3 keer 2 ochtenden bij specifiek instituut</a:t>
            </a:r>
          </a:p>
          <a:p>
            <a:pPr marL="0" indent="0" algn="l">
              <a:buNone/>
            </a:pPr>
            <a:endParaRPr lang="nl-NL" dirty="0"/>
          </a:p>
        </p:txBody>
      </p:sp>
    </p:spTree>
    <p:extLst>
      <p:ext uri="{BB962C8B-B14F-4D97-AF65-F5344CB8AC3E}">
        <p14:creationId xmlns:p14="http://schemas.microsoft.com/office/powerpoint/2010/main" val="26538360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35200" y="762001"/>
            <a:ext cx="9599448" cy="1320800"/>
          </a:xfrm>
        </p:spPr>
        <p:txBody>
          <a:bodyPr/>
          <a:lstStyle/>
          <a:p>
            <a:pPr algn="l"/>
            <a:r>
              <a:rPr lang="nl-NL" dirty="0" smtClean="0">
                <a:solidFill>
                  <a:srgbClr val="7030A0"/>
                </a:solidFill>
              </a:rPr>
              <a:t>Studenten geven vooraf voorkeur op workshops</a:t>
            </a:r>
            <a:endParaRPr lang="nl-NL" dirty="0">
              <a:solidFill>
                <a:srgbClr val="7030A0"/>
              </a:solidFill>
            </a:endParaRPr>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3593250229"/>
              </p:ext>
            </p:extLst>
          </p:nvPr>
        </p:nvGraphicFramePr>
        <p:xfrm>
          <a:off x="3301999" y="2346895"/>
          <a:ext cx="7315200" cy="4079304"/>
        </p:xfrm>
        <a:graphic>
          <a:graphicData uri="http://schemas.openxmlformats.org/drawingml/2006/table">
            <a:tbl>
              <a:tblPr firstRow="1" firstCol="1" bandRow="1">
                <a:tableStyleId>{5C22544A-7EE6-4342-B048-85BDC9FD1C3A}</a:tableStyleId>
              </a:tblPr>
              <a:tblGrid>
                <a:gridCol w="1395716">
                  <a:extLst>
                    <a:ext uri="{9D8B030D-6E8A-4147-A177-3AD203B41FA5}">
                      <a16:colId xmlns:a16="http://schemas.microsoft.com/office/drawing/2014/main" val="302027760"/>
                    </a:ext>
                  </a:extLst>
                </a:gridCol>
                <a:gridCol w="999361">
                  <a:extLst>
                    <a:ext uri="{9D8B030D-6E8A-4147-A177-3AD203B41FA5}">
                      <a16:colId xmlns:a16="http://schemas.microsoft.com/office/drawing/2014/main" val="815815317"/>
                    </a:ext>
                  </a:extLst>
                </a:gridCol>
                <a:gridCol w="972723">
                  <a:extLst>
                    <a:ext uri="{9D8B030D-6E8A-4147-A177-3AD203B41FA5}">
                      <a16:colId xmlns:a16="http://schemas.microsoft.com/office/drawing/2014/main" val="1039286106"/>
                    </a:ext>
                  </a:extLst>
                </a:gridCol>
                <a:gridCol w="1000169">
                  <a:extLst>
                    <a:ext uri="{9D8B030D-6E8A-4147-A177-3AD203B41FA5}">
                      <a16:colId xmlns:a16="http://schemas.microsoft.com/office/drawing/2014/main" val="3843505961"/>
                    </a:ext>
                  </a:extLst>
                </a:gridCol>
                <a:gridCol w="973531">
                  <a:extLst>
                    <a:ext uri="{9D8B030D-6E8A-4147-A177-3AD203B41FA5}">
                      <a16:colId xmlns:a16="http://schemas.microsoft.com/office/drawing/2014/main" val="4093321323"/>
                    </a:ext>
                  </a:extLst>
                </a:gridCol>
                <a:gridCol w="1000169">
                  <a:extLst>
                    <a:ext uri="{9D8B030D-6E8A-4147-A177-3AD203B41FA5}">
                      <a16:colId xmlns:a16="http://schemas.microsoft.com/office/drawing/2014/main" val="3644053151"/>
                    </a:ext>
                  </a:extLst>
                </a:gridCol>
                <a:gridCol w="973531">
                  <a:extLst>
                    <a:ext uri="{9D8B030D-6E8A-4147-A177-3AD203B41FA5}">
                      <a16:colId xmlns:a16="http://schemas.microsoft.com/office/drawing/2014/main" val="3200277176"/>
                    </a:ext>
                  </a:extLst>
                </a:gridCol>
              </a:tblGrid>
              <a:tr h="226628">
                <a:tc>
                  <a:txBody>
                    <a:bodyPr/>
                    <a:lstStyle/>
                    <a:p>
                      <a:pPr>
                        <a:spcAft>
                          <a:spcPts val="0"/>
                        </a:spcAft>
                      </a:pPr>
                      <a:r>
                        <a:rPr lang="nl-NL" sz="1000">
                          <a:effectLst/>
                        </a:rPr>
                        <a:t>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800080"/>
                    </a:solidFill>
                  </a:tcPr>
                </a:tc>
                <a:tc gridSpan="2">
                  <a:txBody>
                    <a:bodyPr/>
                    <a:lstStyle/>
                    <a:p>
                      <a:pPr>
                        <a:spcAft>
                          <a:spcPts val="0"/>
                        </a:spcAft>
                      </a:pPr>
                      <a:r>
                        <a:rPr lang="nl-NL" sz="1000">
                          <a:effectLst/>
                        </a:rPr>
                        <a:t>1</a:t>
                      </a:r>
                      <a:r>
                        <a:rPr lang="nl-NL" sz="1000" baseline="30000">
                          <a:effectLst/>
                        </a:rPr>
                        <a:t>e</a:t>
                      </a:r>
                      <a:r>
                        <a:rPr lang="nl-NL" sz="1000">
                          <a:effectLst/>
                        </a:rPr>
                        <a:t> ronde</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800080"/>
                    </a:solidFill>
                  </a:tcPr>
                </a:tc>
                <a:tc hMerge="1">
                  <a:txBody>
                    <a:bodyPr/>
                    <a:lstStyle/>
                    <a:p>
                      <a:endParaRPr lang="nl-NL"/>
                    </a:p>
                  </a:txBody>
                  <a:tcPr/>
                </a:tc>
                <a:tc gridSpan="2">
                  <a:txBody>
                    <a:bodyPr/>
                    <a:lstStyle/>
                    <a:p>
                      <a:pPr>
                        <a:spcAft>
                          <a:spcPts val="0"/>
                        </a:spcAft>
                      </a:pPr>
                      <a:r>
                        <a:rPr lang="nl-NL" sz="1000">
                          <a:effectLst/>
                        </a:rPr>
                        <a:t>2</a:t>
                      </a:r>
                      <a:r>
                        <a:rPr lang="nl-NL" sz="1000" baseline="30000">
                          <a:effectLst/>
                        </a:rPr>
                        <a:t>e</a:t>
                      </a:r>
                      <a:r>
                        <a:rPr lang="nl-NL" sz="1000">
                          <a:effectLst/>
                        </a:rPr>
                        <a:t> ronde</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800080"/>
                    </a:solidFill>
                  </a:tcPr>
                </a:tc>
                <a:tc hMerge="1">
                  <a:txBody>
                    <a:bodyPr/>
                    <a:lstStyle/>
                    <a:p>
                      <a:endParaRPr lang="nl-NL"/>
                    </a:p>
                  </a:txBody>
                  <a:tcPr/>
                </a:tc>
                <a:tc gridSpan="2">
                  <a:txBody>
                    <a:bodyPr/>
                    <a:lstStyle/>
                    <a:p>
                      <a:pPr>
                        <a:spcAft>
                          <a:spcPts val="0"/>
                        </a:spcAft>
                      </a:pPr>
                      <a:r>
                        <a:rPr lang="nl-NL" sz="1000">
                          <a:effectLst/>
                        </a:rPr>
                        <a:t>3</a:t>
                      </a:r>
                      <a:r>
                        <a:rPr lang="nl-NL" sz="1000" baseline="30000">
                          <a:effectLst/>
                        </a:rPr>
                        <a:t>e</a:t>
                      </a:r>
                      <a:r>
                        <a:rPr lang="nl-NL" sz="1000">
                          <a:effectLst/>
                        </a:rPr>
                        <a:t> ronde</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800080"/>
                    </a:solidFill>
                  </a:tcPr>
                </a:tc>
                <a:tc hMerge="1">
                  <a:txBody>
                    <a:bodyPr/>
                    <a:lstStyle/>
                    <a:p>
                      <a:endParaRPr lang="nl-NL"/>
                    </a:p>
                  </a:txBody>
                  <a:tcPr/>
                </a:tc>
                <a:extLst>
                  <a:ext uri="{0D108BD9-81ED-4DB2-BD59-A6C34878D82A}">
                    <a16:rowId xmlns:a16="http://schemas.microsoft.com/office/drawing/2014/main" val="2432102881"/>
                  </a:ext>
                </a:extLst>
              </a:tr>
              <a:tr h="453256">
                <a:tc>
                  <a:txBody>
                    <a:bodyPr/>
                    <a:lstStyle/>
                    <a:p>
                      <a:pPr>
                        <a:spcAft>
                          <a:spcPts val="0"/>
                        </a:spcAft>
                      </a:pPr>
                      <a:r>
                        <a:rPr lang="nl-NL" sz="1000">
                          <a:effectLst/>
                        </a:rPr>
                        <a:t>Pabo</a:t>
                      </a:r>
                    </a:p>
                    <a:p>
                      <a:pPr>
                        <a:spcAft>
                          <a:spcPts val="0"/>
                        </a:spcAft>
                      </a:pPr>
                      <a:r>
                        <a:rPr lang="nl-NL" sz="1000">
                          <a:effectLst/>
                        </a:rPr>
                        <a:t>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800080"/>
                    </a:solidFill>
                  </a:tcPr>
                </a:tc>
                <a:tc>
                  <a:txBody>
                    <a:bodyPr/>
                    <a:lstStyle/>
                    <a:p>
                      <a:pPr>
                        <a:spcAft>
                          <a:spcPts val="0"/>
                        </a:spcAft>
                      </a:pPr>
                      <a:r>
                        <a:rPr lang="nl-NL" sz="1000">
                          <a:effectLst/>
                        </a:rPr>
                        <a:t>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800080"/>
                    </a:solidFill>
                  </a:tcPr>
                </a:tc>
                <a:tc>
                  <a:txBody>
                    <a:bodyPr/>
                    <a:lstStyle/>
                    <a:p>
                      <a:pPr>
                        <a:spcAft>
                          <a:spcPts val="0"/>
                        </a:spcAft>
                      </a:pPr>
                      <a:r>
                        <a:rPr lang="nl-NL" sz="1000">
                          <a:effectLst/>
                        </a:rPr>
                        <a:t>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800080"/>
                    </a:solidFill>
                  </a:tcPr>
                </a:tc>
                <a:tc>
                  <a:txBody>
                    <a:bodyPr/>
                    <a:lstStyle/>
                    <a:p>
                      <a:pPr>
                        <a:spcAft>
                          <a:spcPts val="0"/>
                        </a:spcAft>
                      </a:pPr>
                      <a:r>
                        <a:rPr lang="nl-NL" sz="1000">
                          <a:effectLst/>
                        </a:rPr>
                        <a:t>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800080"/>
                    </a:solidFill>
                  </a:tcPr>
                </a:tc>
                <a:tc>
                  <a:txBody>
                    <a:bodyPr/>
                    <a:lstStyle/>
                    <a:p>
                      <a:pPr>
                        <a:spcAft>
                          <a:spcPts val="0"/>
                        </a:spcAft>
                      </a:pPr>
                      <a:r>
                        <a:rPr lang="nl-NL" sz="1000">
                          <a:effectLst/>
                        </a:rPr>
                        <a:t>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800080"/>
                    </a:solidFill>
                  </a:tcPr>
                </a:tc>
                <a:tc>
                  <a:txBody>
                    <a:bodyPr/>
                    <a:lstStyle/>
                    <a:p>
                      <a:pPr>
                        <a:spcAft>
                          <a:spcPts val="0"/>
                        </a:spcAft>
                      </a:pPr>
                      <a:r>
                        <a:rPr lang="nl-NL" sz="1000">
                          <a:effectLst/>
                        </a:rPr>
                        <a:t>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800080"/>
                    </a:solidFill>
                  </a:tcPr>
                </a:tc>
                <a:tc>
                  <a:txBody>
                    <a:bodyPr/>
                    <a:lstStyle/>
                    <a:p>
                      <a:pPr>
                        <a:spcAft>
                          <a:spcPts val="0"/>
                        </a:spcAft>
                      </a:pPr>
                      <a:r>
                        <a:rPr lang="nl-NL" sz="1000">
                          <a:effectLst/>
                        </a:rPr>
                        <a:t>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800080"/>
                    </a:solidFill>
                  </a:tcPr>
                </a:tc>
                <a:extLst>
                  <a:ext uri="{0D108BD9-81ED-4DB2-BD59-A6C34878D82A}">
                    <a16:rowId xmlns:a16="http://schemas.microsoft.com/office/drawing/2014/main" val="2190248728"/>
                  </a:ext>
                </a:extLst>
              </a:tr>
              <a:tr h="453256">
                <a:tc>
                  <a:txBody>
                    <a:bodyPr/>
                    <a:lstStyle/>
                    <a:p>
                      <a:pPr>
                        <a:spcAft>
                          <a:spcPts val="0"/>
                        </a:spcAft>
                      </a:pPr>
                      <a:r>
                        <a:rPr lang="nl-NL" sz="1000">
                          <a:effectLst/>
                        </a:rPr>
                        <a:t>Pedagogiek</a:t>
                      </a:r>
                    </a:p>
                    <a:p>
                      <a:pPr>
                        <a:spcAft>
                          <a:spcPts val="0"/>
                        </a:spcAft>
                      </a:pPr>
                      <a:r>
                        <a:rPr lang="nl-NL" sz="1000">
                          <a:effectLst/>
                        </a:rPr>
                        <a:t>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800080"/>
                    </a:solidFill>
                  </a:tcPr>
                </a:tc>
                <a:tc>
                  <a:txBody>
                    <a:bodyPr/>
                    <a:lstStyle/>
                    <a:p>
                      <a:pPr>
                        <a:spcAft>
                          <a:spcPts val="0"/>
                        </a:spcAft>
                      </a:pPr>
                      <a:r>
                        <a:rPr lang="nl-NL" sz="1000">
                          <a:effectLst/>
                        </a:rPr>
                        <a:t>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800080"/>
                    </a:solidFill>
                  </a:tcPr>
                </a:tc>
                <a:tc>
                  <a:txBody>
                    <a:bodyPr/>
                    <a:lstStyle/>
                    <a:p>
                      <a:pPr>
                        <a:spcAft>
                          <a:spcPts val="0"/>
                        </a:spcAft>
                      </a:pPr>
                      <a:r>
                        <a:rPr lang="nl-NL" sz="1000">
                          <a:effectLst/>
                        </a:rPr>
                        <a:t>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800080"/>
                    </a:solidFill>
                  </a:tcPr>
                </a:tc>
                <a:tc>
                  <a:txBody>
                    <a:bodyPr/>
                    <a:lstStyle/>
                    <a:p>
                      <a:pPr>
                        <a:spcAft>
                          <a:spcPts val="0"/>
                        </a:spcAft>
                      </a:pPr>
                      <a:r>
                        <a:rPr lang="nl-NL" sz="1000">
                          <a:effectLst/>
                        </a:rPr>
                        <a:t>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800080"/>
                    </a:solidFill>
                  </a:tcPr>
                </a:tc>
                <a:tc>
                  <a:txBody>
                    <a:bodyPr/>
                    <a:lstStyle/>
                    <a:p>
                      <a:pPr>
                        <a:spcAft>
                          <a:spcPts val="0"/>
                        </a:spcAft>
                      </a:pPr>
                      <a:r>
                        <a:rPr lang="nl-NL" sz="1000">
                          <a:effectLst/>
                        </a:rPr>
                        <a:t>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800080"/>
                    </a:solidFill>
                  </a:tcPr>
                </a:tc>
                <a:tc>
                  <a:txBody>
                    <a:bodyPr/>
                    <a:lstStyle/>
                    <a:p>
                      <a:pPr>
                        <a:spcAft>
                          <a:spcPts val="0"/>
                        </a:spcAft>
                      </a:pPr>
                      <a:r>
                        <a:rPr lang="nl-NL" sz="1000">
                          <a:effectLst/>
                        </a:rPr>
                        <a:t>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800080"/>
                    </a:solidFill>
                  </a:tcPr>
                </a:tc>
                <a:tc>
                  <a:txBody>
                    <a:bodyPr/>
                    <a:lstStyle/>
                    <a:p>
                      <a:pPr>
                        <a:spcAft>
                          <a:spcPts val="0"/>
                        </a:spcAft>
                      </a:pPr>
                      <a:r>
                        <a:rPr lang="nl-NL" sz="1000">
                          <a:effectLst/>
                        </a:rPr>
                        <a:t>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800080"/>
                    </a:solidFill>
                  </a:tcPr>
                </a:tc>
                <a:extLst>
                  <a:ext uri="{0D108BD9-81ED-4DB2-BD59-A6C34878D82A}">
                    <a16:rowId xmlns:a16="http://schemas.microsoft.com/office/drawing/2014/main" val="1227759303"/>
                  </a:ext>
                </a:extLst>
              </a:tr>
              <a:tr h="453256">
                <a:tc>
                  <a:txBody>
                    <a:bodyPr/>
                    <a:lstStyle/>
                    <a:p>
                      <a:pPr>
                        <a:spcAft>
                          <a:spcPts val="0"/>
                        </a:spcAft>
                      </a:pPr>
                      <a:r>
                        <a:rPr lang="nl-NL" sz="1000">
                          <a:effectLst/>
                        </a:rPr>
                        <a:t>HRM</a:t>
                      </a:r>
                    </a:p>
                    <a:p>
                      <a:pPr>
                        <a:spcAft>
                          <a:spcPts val="0"/>
                        </a:spcAft>
                      </a:pPr>
                      <a:r>
                        <a:rPr lang="nl-NL" sz="1000">
                          <a:effectLst/>
                        </a:rPr>
                        <a:t>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800080"/>
                    </a:solidFill>
                  </a:tcPr>
                </a:tc>
                <a:tc>
                  <a:txBody>
                    <a:bodyPr/>
                    <a:lstStyle/>
                    <a:p>
                      <a:pPr>
                        <a:spcAft>
                          <a:spcPts val="0"/>
                        </a:spcAft>
                      </a:pPr>
                      <a:r>
                        <a:rPr lang="nl-NL" sz="1000">
                          <a:effectLst/>
                        </a:rPr>
                        <a:t>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800080"/>
                    </a:solidFill>
                  </a:tcPr>
                </a:tc>
                <a:tc>
                  <a:txBody>
                    <a:bodyPr/>
                    <a:lstStyle/>
                    <a:p>
                      <a:pPr>
                        <a:spcAft>
                          <a:spcPts val="0"/>
                        </a:spcAft>
                      </a:pPr>
                      <a:r>
                        <a:rPr lang="nl-NL" sz="1000">
                          <a:effectLst/>
                        </a:rPr>
                        <a:t>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800080"/>
                    </a:solidFill>
                  </a:tcPr>
                </a:tc>
                <a:tc>
                  <a:txBody>
                    <a:bodyPr/>
                    <a:lstStyle/>
                    <a:p>
                      <a:pPr>
                        <a:spcAft>
                          <a:spcPts val="0"/>
                        </a:spcAft>
                      </a:pPr>
                      <a:r>
                        <a:rPr lang="nl-NL" sz="1000">
                          <a:effectLst/>
                        </a:rPr>
                        <a:t>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800080"/>
                    </a:solidFill>
                  </a:tcPr>
                </a:tc>
                <a:tc>
                  <a:txBody>
                    <a:bodyPr/>
                    <a:lstStyle/>
                    <a:p>
                      <a:pPr>
                        <a:spcAft>
                          <a:spcPts val="0"/>
                        </a:spcAft>
                      </a:pPr>
                      <a:r>
                        <a:rPr lang="nl-NL" sz="1000">
                          <a:effectLst/>
                        </a:rPr>
                        <a:t>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800080"/>
                    </a:solidFill>
                  </a:tcPr>
                </a:tc>
                <a:tc>
                  <a:txBody>
                    <a:bodyPr/>
                    <a:lstStyle/>
                    <a:p>
                      <a:pPr>
                        <a:spcAft>
                          <a:spcPts val="0"/>
                        </a:spcAft>
                      </a:pPr>
                      <a:r>
                        <a:rPr lang="nl-NL" sz="1000">
                          <a:effectLst/>
                        </a:rPr>
                        <a:t>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800080"/>
                    </a:solidFill>
                  </a:tcPr>
                </a:tc>
                <a:tc>
                  <a:txBody>
                    <a:bodyPr/>
                    <a:lstStyle/>
                    <a:p>
                      <a:pPr>
                        <a:spcAft>
                          <a:spcPts val="0"/>
                        </a:spcAft>
                      </a:pPr>
                      <a:r>
                        <a:rPr lang="nl-NL" sz="1000">
                          <a:effectLst/>
                        </a:rPr>
                        <a:t>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800080"/>
                    </a:solidFill>
                  </a:tcPr>
                </a:tc>
                <a:extLst>
                  <a:ext uri="{0D108BD9-81ED-4DB2-BD59-A6C34878D82A}">
                    <a16:rowId xmlns:a16="http://schemas.microsoft.com/office/drawing/2014/main" val="730051946"/>
                  </a:ext>
                </a:extLst>
              </a:tr>
              <a:tr h="453256">
                <a:tc>
                  <a:txBody>
                    <a:bodyPr/>
                    <a:lstStyle/>
                    <a:p>
                      <a:pPr>
                        <a:spcAft>
                          <a:spcPts val="0"/>
                        </a:spcAft>
                      </a:pPr>
                      <a:r>
                        <a:rPr lang="nl-NL" sz="1000">
                          <a:effectLst/>
                        </a:rPr>
                        <a:t>Lero GZW</a:t>
                      </a:r>
                    </a:p>
                    <a:p>
                      <a:pPr>
                        <a:spcAft>
                          <a:spcPts val="0"/>
                        </a:spcAft>
                      </a:pPr>
                      <a:r>
                        <a:rPr lang="nl-NL" sz="1000">
                          <a:effectLst/>
                        </a:rPr>
                        <a:t>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800080"/>
                    </a:solidFill>
                  </a:tcPr>
                </a:tc>
                <a:tc>
                  <a:txBody>
                    <a:bodyPr/>
                    <a:lstStyle/>
                    <a:p>
                      <a:pPr>
                        <a:spcAft>
                          <a:spcPts val="0"/>
                        </a:spcAft>
                      </a:pPr>
                      <a:r>
                        <a:rPr lang="nl-NL" sz="1000">
                          <a:effectLst/>
                        </a:rPr>
                        <a:t>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800080"/>
                    </a:solidFill>
                  </a:tcPr>
                </a:tc>
                <a:tc>
                  <a:txBody>
                    <a:bodyPr/>
                    <a:lstStyle/>
                    <a:p>
                      <a:pPr>
                        <a:spcAft>
                          <a:spcPts val="0"/>
                        </a:spcAft>
                      </a:pPr>
                      <a:r>
                        <a:rPr lang="nl-NL" sz="1000">
                          <a:effectLst/>
                        </a:rPr>
                        <a:t>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800080"/>
                    </a:solidFill>
                  </a:tcPr>
                </a:tc>
                <a:tc>
                  <a:txBody>
                    <a:bodyPr/>
                    <a:lstStyle/>
                    <a:p>
                      <a:pPr>
                        <a:spcAft>
                          <a:spcPts val="0"/>
                        </a:spcAft>
                      </a:pPr>
                      <a:r>
                        <a:rPr lang="nl-NL" sz="1000">
                          <a:effectLst/>
                        </a:rPr>
                        <a:t>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800080"/>
                    </a:solidFill>
                  </a:tcPr>
                </a:tc>
                <a:tc>
                  <a:txBody>
                    <a:bodyPr/>
                    <a:lstStyle/>
                    <a:p>
                      <a:pPr>
                        <a:spcAft>
                          <a:spcPts val="0"/>
                        </a:spcAft>
                      </a:pPr>
                      <a:r>
                        <a:rPr lang="nl-NL" sz="1000">
                          <a:effectLst/>
                        </a:rPr>
                        <a:t>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800080"/>
                    </a:solidFill>
                  </a:tcPr>
                </a:tc>
                <a:tc>
                  <a:txBody>
                    <a:bodyPr/>
                    <a:lstStyle/>
                    <a:p>
                      <a:pPr>
                        <a:spcAft>
                          <a:spcPts val="0"/>
                        </a:spcAft>
                      </a:pPr>
                      <a:r>
                        <a:rPr lang="nl-NL" sz="1000">
                          <a:effectLst/>
                        </a:rPr>
                        <a:t>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800080"/>
                    </a:solidFill>
                  </a:tcPr>
                </a:tc>
                <a:tc>
                  <a:txBody>
                    <a:bodyPr/>
                    <a:lstStyle/>
                    <a:p>
                      <a:pPr>
                        <a:spcAft>
                          <a:spcPts val="0"/>
                        </a:spcAft>
                      </a:pPr>
                      <a:r>
                        <a:rPr lang="nl-NL" sz="1000">
                          <a:effectLst/>
                        </a:rPr>
                        <a:t>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800080"/>
                    </a:solidFill>
                  </a:tcPr>
                </a:tc>
                <a:extLst>
                  <a:ext uri="{0D108BD9-81ED-4DB2-BD59-A6C34878D82A}">
                    <a16:rowId xmlns:a16="http://schemas.microsoft.com/office/drawing/2014/main" val="2659998170"/>
                  </a:ext>
                </a:extLst>
              </a:tr>
              <a:tr h="453256">
                <a:tc>
                  <a:txBody>
                    <a:bodyPr/>
                    <a:lstStyle/>
                    <a:p>
                      <a:pPr>
                        <a:spcAft>
                          <a:spcPts val="0"/>
                        </a:spcAft>
                      </a:pPr>
                      <a:r>
                        <a:rPr lang="nl-NL" sz="1000">
                          <a:effectLst/>
                        </a:rPr>
                        <a:t>Lero Omgangskunde</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800080"/>
                    </a:solidFill>
                  </a:tcPr>
                </a:tc>
                <a:tc>
                  <a:txBody>
                    <a:bodyPr/>
                    <a:lstStyle/>
                    <a:p>
                      <a:pPr>
                        <a:spcAft>
                          <a:spcPts val="0"/>
                        </a:spcAft>
                      </a:pPr>
                      <a:r>
                        <a:rPr lang="nl-NL" sz="1000">
                          <a:effectLst/>
                        </a:rPr>
                        <a:t>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800080"/>
                    </a:solidFill>
                  </a:tcPr>
                </a:tc>
                <a:tc>
                  <a:txBody>
                    <a:bodyPr/>
                    <a:lstStyle/>
                    <a:p>
                      <a:pPr>
                        <a:spcAft>
                          <a:spcPts val="0"/>
                        </a:spcAft>
                      </a:pPr>
                      <a:r>
                        <a:rPr lang="nl-NL" sz="1000">
                          <a:effectLst/>
                        </a:rPr>
                        <a:t>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800080"/>
                    </a:solidFill>
                  </a:tcPr>
                </a:tc>
                <a:tc>
                  <a:txBody>
                    <a:bodyPr/>
                    <a:lstStyle/>
                    <a:p>
                      <a:pPr>
                        <a:spcAft>
                          <a:spcPts val="0"/>
                        </a:spcAft>
                      </a:pPr>
                      <a:r>
                        <a:rPr lang="nl-NL" sz="1000">
                          <a:effectLst/>
                        </a:rPr>
                        <a:t>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800080"/>
                    </a:solidFill>
                  </a:tcPr>
                </a:tc>
                <a:tc>
                  <a:txBody>
                    <a:bodyPr/>
                    <a:lstStyle/>
                    <a:p>
                      <a:pPr>
                        <a:spcAft>
                          <a:spcPts val="0"/>
                        </a:spcAft>
                      </a:pPr>
                      <a:r>
                        <a:rPr lang="nl-NL" sz="1000">
                          <a:effectLst/>
                        </a:rPr>
                        <a:t>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800080"/>
                    </a:solidFill>
                  </a:tcPr>
                </a:tc>
                <a:tc>
                  <a:txBody>
                    <a:bodyPr/>
                    <a:lstStyle/>
                    <a:p>
                      <a:pPr>
                        <a:spcAft>
                          <a:spcPts val="0"/>
                        </a:spcAft>
                      </a:pPr>
                      <a:r>
                        <a:rPr lang="nl-NL" sz="1000">
                          <a:effectLst/>
                        </a:rPr>
                        <a:t>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800080"/>
                    </a:solidFill>
                  </a:tcPr>
                </a:tc>
                <a:tc>
                  <a:txBody>
                    <a:bodyPr/>
                    <a:lstStyle/>
                    <a:p>
                      <a:pPr>
                        <a:spcAft>
                          <a:spcPts val="0"/>
                        </a:spcAft>
                      </a:pPr>
                      <a:r>
                        <a:rPr lang="nl-NL" sz="1000">
                          <a:effectLst/>
                        </a:rPr>
                        <a:t>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800080"/>
                    </a:solidFill>
                  </a:tcPr>
                </a:tc>
                <a:extLst>
                  <a:ext uri="{0D108BD9-81ED-4DB2-BD59-A6C34878D82A}">
                    <a16:rowId xmlns:a16="http://schemas.microsoft.com/office/drawing/2014/main" val="2240385494"/>
                  </a:ext>
                </a:extLst>
              </a:tr>
              <a:tr h="453256">
                <a:tc>
                  <a:txBody>
                    <a:bodyPr/>
                    <a:lstStyle/>
                    <a:p>
                      <a:pPr>
                        <a:spcAft>
                          <a:spcPts val="0"/>
                        </a:spcAft>
                      </a:pPr>
                      <a:r>
                        <a:rPr lang="nl-NL" sz="1000">
                          <a:effectLst/>
                        </a:rPr>
                        <a:t>PMK</a:t>
                      </a:r>
                    </a:p>
                    <a:p>
                      <a:pPr>
                        <a:spcAft>
                          <a:spcPts val="0"/>
                        </a:spcAft>
                      </a:pPr>
                      <a:r>
                        <a:rPr lang="nl-NL" sz="1000">
                          <a:effectLst/>
                        </a:rPr>
                        <a:t>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800080"/>
                    </a:solidFill>
                  </a:tcPr>
                </a:tc>
                <a:tc>
                  <a:txBody>
                    <a:bodyPr/>
                    <a:lstStyle/>
                    <a:p>
                      <a:pPr>
                        <a:spcAft>
                          <a:spcPts val="0"/>
                        </a:spcAft>
                      </a:pPr>
                      <a:r>
                        <a:rPr lang="nl-NL" sz="1000">
                          <a:effectLst/>
                        </a:rPr>
                        <a:t>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800080"/>
                    </a:solidFill>
                  </a:tcPr>
                </a:tc>
                <a:tc>
                  <a:txBody>
                    <a:bodyPr/>
                    <a:lstStyle/>
                    <a:p>
                      <a:pPr>
                        <a:spcAft>
                          <a:spcPts val="0"/>
                        </a:spcAft>
                      </a:pPr>
                      <a:r>
                        <a:rPr lang="nl-NL" sz="1000">
                          <a:effectLst/>
                        </a:rPr>
                        <a:t>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800080"/>
                    </a:solidFill>
                  </a:tcPr>
                </a:tc>
                <a:tc>
                  <a:txBody>
                    <a:bodyPr/>
                    <a:lstStyle/>
                    <a:p>
                      <a:pPr>
                        <a:spcAft>
                          <a:spcPts val="0"/>
                        </a:spcAft>
                      </a:pPr>
                      <a:r>
                        <a:rPr lang="nl-NL" sz="1000">
                          <a:effectLst/>
                        </a:rPr>
                        <a:t>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800080"/>
                    </a:solidFill>
                  </a:tcPr>
                </a:tc>
                <a:tc>
                  <a:txBody>
                    <a:bodyPr/>
                    <a:lstStyle/>
                    <a:p>
                      <a:pPr>
                        <a:spcAft>
                          <a:spcPts val="0"/>
                        </a:spcAft>
                      </a:pPr>
                      <a:r>
                        <a:rPr lang="nl-NL" sz="1000">
                          <a:effectLst/>
                        </a:rPr>
                        <a:t>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800080"/>
                    </a:solidFill>
                  </a:tcPr>
                </a:tc>
                <a:tc>
                  <a:txBody>
                    <a:bodyPr/>
                    <a:lstStyle/>
                    <a:p>
                      <a:pPr>
                        <a:spcAft>
                          <a:spcPts val="0"/>
                        </a:spcAft>
                      </a:pPr>
                      <a:r>
                        <a:rPr lang="nl-NL" sz="1000" dirty="0">
                          <a:effectLst/>
                        </a:rPr>
                        <a:t> </a:t>
                      </a:r>
                      <a:endParaRPr lang="nl-NL" sz="1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800080"/>
                    </a:solidFill>
                  </a:tcPr>
                </a:tc>
                <a:tc>
                  <a:txBody>
                    <a:bodyPr/>
                    <a:lstStyle/>
                    <a:p>
                      <a:pPr>
                        <a:spcAft>
                          <a:spcPts val="0"/>
                        </a:spcAft>
                      </a:pPr>
                      <a:r>
                        <a:rPr lang="nl-NL" sz="1000">
                          <a:effectLst/>
                        </a:rPr>
                        <a:t>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800080"/>
                    </a:solidFill>
                  </a:tcPr>
                </a:tc>
                <a:extLst>
                  <a:ext uri="{0D108BD9-81ED-4DB2-BD59-A6C34878D82A}">
                    <a16:rowId xmlns:a16="http://schemas.microsoft.com/office/drawing/2014/main" val="3748919852"/>
                  </a:ext>
                </a:extLst>
              </a:tr>
              <a:tr h="453256">
                <a:tc>
                  <a:txBody>
                    <a:bodyPr/>
                    <a:lstStyle/>
                    <a:p>
                      <a:pPr>
                        <a:spcAft>
                          <a:spcPts val="0"/>
                        </a:spcAft>
                      </a:pPr>
                      <a:r>
                        <a:rPr lang="nl-NL" sz="1000">
                          <a:effectLst/>
                        </a:rPr>
                        <a:t>Ad PEP</a:t>
                      </a:r>
                    </a:p>
                    <a:p>
                      <a:pPr>
                        <a:spcAft>
                          <a:spcPts val="0"/>
                        </a:spcAft>
                      </a:pPr>
                      <a:r>
                        <a:rPr lang="nl-NL" sz="1000">
                          <a:effectLst/>
                        </a:rPr>
                        <a:t>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800080"/>
                    </a:solidFill>
                  </a:tcPr>
                </a:tc>
                <a:tc>
                  <a:txBody>
                    <a:bodyPr/>
                    <a:lstStyle/>
                    <a:p>
                      <a:pPr>
                        <a:spcAft>
                          <a:spcPts val="0"/>
                        </a:spcAft>
                      </a:pPr>
                      <a:r>
                        <a:rPr lang="nl-NL" sz="1000">
                          <a:effectLst/>
                        </a:rPr>
                        <a:t>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800080"/>
                    </a:solidFill>
                  </a:tcPr>
                </a:tc>
                <a:tc>
                  <a:txBody>
                    <a:bodyPr/>
                    <a:lstStyle/>
                    <a:p>
                      <a:pPr>
                        <a:spcAft>
                          <a:spcPts val="0"/>
                        </a:spcAft>
                      </a:pPr>
                      <a:r>
                        <a:rPr lang="nl-NL" sz="1000">
                          <a:effectLst/>
                        </a:rPr>
                        <a:t>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800080"/>
                    </a:solidFill>
                  </a:tcPr>
                </a:tc>
                <a:tc>
                  <a:txBody>
                    <a:bodyPr/>
                    <a:lstStyle/>
                    <a:p>
                      <a:pPr>
                        <a:spcAft>
                          <a:spcPts val="0"/>
                        </a:spcAft>
                      </a:pPr>
                      <a:r>
                        <a:rPr lang="nl-NL" sz="1000">
                          <a:effectLst/>
                        </a:rPr>
                        <a:t>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800080"/>
                    </a:solidFill>
                  </a:tcPr>
                </a:tc>
                <a:tc>
                  <a:txBody>
                    <a:bodyPr/>
                    <a:lstStyle/>
                    <a:p>
                      <a:pPr>
                        <a:spcAft>
                          <a:spcPts val="0"/>
                        </a:spcAft>
                      </a:pPr>
                      <a:r>
                        <a:rPr lang="nl-NL" sz="1000">
                          <a:effectLst/>
                        </a:rPr>
                        <a:t>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800080"/>
                    </a:solidFill>
                  </a:tcPr>
                </a:tc>
                <a:tc>
                  <a:txBody>
                    <a:bodyPr/>
                    <a:lstStyle/>
                    <a:p>
                      <a:pPr>
                        <a:spcAft>
                          <a:spcPts val="0"/>
                        </a:spcAft>
                      </a:pPr>
                      <a:r>
                        <a:rPr lang="nl-NL" sz="1000" dirty="0">
                          <a:effectLst/>
                        </a:rPr>
                        <a:t> </a:t>
                      </a:r>
                      <a:endParaRPr lang="nl-NL" sz="1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800080"/>
                    </a:solidFill>
                  </a:tcPr>
                </a:tc>
                <a:tc>
                  <a:txBody>
                    <a:bodyPr/>
                    <a:lstStyle/>
                    <a:p>
                      <a:pPr>
                        <a:spcAft>
                          <a:spcPts val="0"/>
                        </a:spcAft>
                      </a:pPr>
                      <a:r>
                        <a:rPr lang="nl-NL" sz="1000">
                          <a:effectLst/>
                        </a:rPr>
                        <a:t>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800080"/>
                    </a:solidFill>
                  </a:tcPr>
                </a:tc>
                <a:extLst>
                  <a:ext uri="{0D108BD9-81ED-4DB2-BD59-A6C34878D82A}">
                    <a16:rowId xmlns:a16="http://schemas.microsoft.com/office/drawing/2014/main" val="596790501"/>
                  </a:ext>
                </a:extLst>
              </a:tr>
              <a:tr h="453256">
                <a:tc>
                  <a:txBody>
                    <a:bodyPr/>
                    <a:lstStyle/>
                    <a:p>
                      <a:pPr>
                        <a:spcAft>
                          <a:spcPts val="0"/>
                        </a:spcAft>
                      </a:pPr>
                      <a:r>
                        <a:rPr lang="nl-NL" sz="1000">
                          <a:effectLst/>
                        </a:rPr>
                        <a:t>Studiekeuze</a:t>
                      </a:r>
                    </a:p>
                    <a:p>
                      <a:pPr>
                        <a:spcAft>
                          <a:spcPts val="0"/>
                        </a:spcAft>
                      </a:pPr>
                      <a:r>
                        <a:rPr lang="nl-NL" sz="1000">
                          <a:effectLst/>
                        </a:rPr>
                        <a:t>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800080"/>
                    </a:solidFill>
                  </a:tcPr>
                </a:tc>
                <a:tc>
                  <a:txBody>
                    <a:bodyPr/>
                    <a:lstStyle/>
                    <a:p>
                      <a:pPr>
                        <a:spcAft>
                          <a:spcPts val="0"/>
                        </a:spcAft>
                      </a:pPr>
                      <a:r>
                        <a:rPr lang="nl-NL" sz="1000">
                          <a:effectLst/>
                        </a:rPr>
                        <a:t>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800080"/>
                    </a:solidFill>
                  </a:tcPr>
                </a:tc>
                <a:tc>
                  <a:txBody>
                    <a:bodyPr/>
                    <a:lstStyle/>
                    <a:p>
                      <a:pPr>
                        <a:spcAft>
                          <a:spcPts val="0"/>
                        </a:spcAft>
                      </a:pPr>
                      <a:r>
                        <a:rPr lang="nl-NL" sz="1000">
                          <a:effectLst/>
                        </a:rPr>
                        <a:t>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800080"/>
                    </a:solidFill>
                  </a:tcPr>
                </a:tc>
                <a:tc>
                  <a:txBody>
                    <a:bodyPr/>
                    <a:lstStyle/>
                    <a:p>
                      <a:pPr>
                        <a:spcAft>
                          <a:spcPts val="0"/>
                        </a:spcAft>
                      </a:pPr>
                      <a:r>
                        <a:rPr lang="nl-NL" sz="1000">
                          <a:effectLst/>
                        </a:rPr>
                        <a:t>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800080"/>
                    </a:solidFill>
                  </a:tcPr>
                </a:tc>
                <a:tc>
                  <a:txBody>
                    <a:bodyPr/>
                    <a:lstStyle/>
                    <a:p>
                      <a:pPr>
                        <a:spcAft>
                          <a:spcPts val="0"/>
                        </a:spcAft>
                      </a:pPr>
                      <a:r>
                        <a:rPr lang="nl-NL" sz="1000">
                          <a:effectLst/>
                        </a:rPr>
                        <a:t>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800080"/>
                    </a:solidFill>
                  </a:tcPr>
                </a:tc>
                <a:tc>
                  <a:txBody>
                    <a:bodyPr/>
                    <a:lstStyle/>
                    <a:p>
                      <a:pPr>
                        <a:spcAft>
                          <a:spcPts val="0"/>
                        </a:spcAft>
                      </a:pPr>
                      <a:r>
                        <a:rPr lang="nl-NL" sz="1000">
                          <a:effectLst/>
                        </a:rPr>
                        <a:t>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800080"/>
                    </a:solidFill>
                  </a:tcPr>
                </a:tc>
                <a:tc>
                  <a:txBody>
                    <a:bodyPr/>
                    <a:lstStyle/>
                    <a:p>
                      <a:pPr>
                        <a:spcAft>
                          <a:spcPts val="0"/>
                        </a:spcAft>
                      </a:pPr>
                      <a:r>
                        <a:rPr lang="nl-NL" sz="1000">
                          <a:effectLst/>
                        </a:rPr>
                        <a:t>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800080"/>
                    </a:solidFill>
                  </a:tcPr>
                </a:tc>
                <a:extLst>
                  <a:ext uri="{0D108BD9-81ED-4DB2-BD59-A6C34878D82A}">
                    <a16:rowId xmlns:a16="http://schemas.microsoft.com/office/drawing/2014/main" val="2984331028"/>
                  </a:ext>
                </a:extLst>
              </a:tr>
              <a:tr h="226628">
                <a:tc>
                  <a:txBody>
                    <a:bodyPr/>
                    <a:lstStyle/>
                    <a:p>
                      <a:pPr>
                        <a:spcAft>
                          <a:spcPts val="0"/>
                        </a:spcAft>
                      </a:pPr>
                      <a:r>
                        <a:rPr lang="nl-NL" sz="1000">
                          <a:effectLst/>
                        </a:rPr>
                        <a:t>Totaal capaciteit</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800080"/>
                    </a:solidFill>
                  </a:tcPr>
                </a:tc>
                <a:tc>
                  <a:txBody>
                    <a:bodyPr/>
                    <a:lstStyle/>
                    <a:p>
                      <a:pPr algn="ctr">
                        <a:spcAft>
                          <a:spcPts val="0"/>
                        </a:spcAft>
                      </a:pPr>
                      <a:r>
                        <a:rPr lang="nl-NL" sz="1000">
                          <a:effectLst/>
                        </a:rPr>
                        <a:t>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800080"/>
                    </a:solidFill>
                  </a:tcPr>
                </a:tc>
                <a:tc>
                  <a:txBody>
                    <a:bodyPr/>
                    <a:lstStyle/>
                    <a:p>
                      <a:pPr algn="ctr">
                        <a:spcAft>
                          <a:spcPts val="0"/>
                        </a:spcAft>
                      </a:pPr>
                      <a:r>
                        <a:rPr lang="nl-NL" sz="1000">
                          <a:effectLst/>
                        </a:rPr>
                        <a:t>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800080"/>
                    </a:solidFill>
                  </a:tcPr>
                </a:tc>
                <a:tc>
                  <a:txBody>
                    <a:bodyPr/>
                    <a:lstStyle/>
                    <a:p>
                      <a:pPr algn="ctr">
                        <a:spcAft>
                          <a:spcPts val="0"/>
                        </a:spcAft>
                      </a:pPr>
                      <a:r>
                        <a:rPr lang="nl-NL" sz="1000">
                          <a:effectLst/>
                        </a:rPr>
                        <a:t>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800080"/>
                    </a:solidFill>
                  </a:tcPr>
                </a:tc>
                <a:tc>
                  <a:txBody>
                    <a:bodyPr/>
                    <a:lstStyle/>
                    <a:p>
                      <a:pPr algn="ctr">
                        <a:spcAft>
                          <a:spcPts val="0"/>
                        </a:spcAft>
                      </a:pPr>
                      <a:r>
                        <a:rPr lang="nl-NL" sz="1000">
                          <a:effectLst/>
                        </a:rPr>
                        <a:t>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800080"/>
                    </a:solidFill>
                  </a:tcPr>
                </a:tc>
                <a:tc>
                  <a:txBody>
                    <a:bodyPr/>
                    <a:lstStyle/>
                    <a:p>
                      <a:pPr algn="ctr">
                        <a:spcAft>
                          <a:spcPts val="0"/>
                        </a:spcAft>
                      </a:pPr>
                      <a:r>
                        <a:rPr lang="nl-NL" sz="1000">
                          <a:effectLst/>
                        </a:rPr>
                        <a:t>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800080"/>
                    </a:solidFill>
                  </a:tcPr>
                </a:tc>
                <a:tc>
                  <a:txBody>
                    <a:bodyPr/>
                    <a:lstStyle/>
                    <a:p>
                      <a:pPr algn="ctr">
                        <a:spcAft>
                          <a:spcPts val="0"/>
                        </a:spcAft>
                      </a:pPr>
                      <a:r>
                        <a:rPr lang="nl-NL" sz="1000" dirty="0">
                          <a:effectLst/>
                        </a:rPr>
                        <a:t> </a:t>
                      </a:r>
                      <a:endParaRPr lang="nl-NL" sz="1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800080"/>
                    </a:solidFill>
                  </a:tcPr>
                </a:tc>
                <a:extLst>
                  <a:ext uri="{0D108BD9-81ED-4DB2-BD59-A6C34878D82A}">
                    <a16:rowId xmlns:a16="http://schemas.microsoft.com/office/drawing/2014/main" val="1565826396"/>
                  </a:ext>
                </a:extLst>
              </a:tr>
            </a:tbl>
          </a:graphicData>
        </a:graphic>
      </p:graphicFrame>
      <p:sp>
        <p:nvSpPr>
          <p:cNvPr id="5" name="Rectangle 1"/>
          <p:cNvSpPr>
            <a:spLocks noChangeArrowheads="1"/>
          </p:cNvSpPr>
          <p:nvPr/>
        </p:nvSpPr>
        <p:spPr bwMode="auto">
          <a:xfrm>
            <a:off x="3302000" y="-40704"/>
            <a:ext cx="8890000"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284903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smtClean="0"/>
              <a:t>Keuzedeel Pedagogiek</a:t>
            </a:r>
            <a:endParaRPr lang="nl-NL" dirty="0"/>
          </a:p>
        </p:txBody>
      </p:sp>
      <p:sp>
        <p:nvSpPr>
          <p:cNvPr id="2" name="Tijdelijke aanduiding voor inhoud 1"/>
          <p:cNvSpPr>
            <a:spLocks noGrp="1"/>
          </p:cNvSpPr>
          <p:nvPr>
            <p:ph idx="1"/>
          </p:nvPr>
        </p:nvSpPr>
        <p:spPr/>
        <p:txBody>
          <a:bodyPr/>
          <a:lstStyle/>
          <a:p>
            <a:r>
              <a:rPr lang="nl-NL" dirty="0" smtClean="0"/>
              <a:t>Opstartbijeenkomst (alle studenten)</a:t>
            </a:r>
          </a:p>
          <a:p>
            <a:r>
              <a:rPr lang="nl-NL" b="1" dirty="0" smtClean="0">
                <a:solidFill>
                  <a:srgbClr val="942092"/>
                </a:solidFill>
              </a:rPr>
              <a:t>2 vrijdagochtenden met dezelfde groep van ongeveer 25 studenten</a:t>
            </a:r>
          </a:p>
          <a:p>
            <a:r>
              <a:rPr lang="nl-NL" dirty="0" smtClean="0"/>
              <a:t>Afsluitende bijeenkomst (alle studenten)</a:t>
            </a:r>
            <a:endParaRPr lang="nl-NL" dirty="0"/>
          </a:p>
        </p:txBody>
      </p:sp>
    </p:spTree>
    <p:extLst>
      <p:ext uri="{BB962C8B-B14F-4D97-AF65-F5344CB8AC3E}">
        <p14:creationId xmlns:p14="http://schemas.microsoft.com/office/powerpoint/2010/main" val="22813068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Opdracht</a:t>
            </a:r>
            <a:endParaRPr lang="nl-NL" dirty="0"/>
          </a:p>
        </p:txBody>
      </p:sp>
      <p:sp>
        <p:nvSpPr>
          <p:cNvPr id="3" name="Tijdelijke aanduiding voor inhoud 2"/>
          <p:cNvSpPr>
            <a:spLocks noGrp="1"/>
          </p:cNvSpPr>
          <p:nvPr>
            <p:ph idx="1"/>
          </p:nvPr>
        </p:nvSpPr>
        <p:spPr/>
        <p:txBody>
          <a:bodyPr/>
          <a:lstStyle/>
          <a:p>
            <a:endParaRPr lang="nl-NL" dirty="0" smtClean="0"/>
          </a:p>
          <a:p>
            <a:r>
              <a:rPr lang="nl-NL" dirty="0" smtClean="0"/>
              <a:t>Maak </a:t>
            </a:r>
            <a:r>
              <a:rPr lang="nl-NL" dirty="0"/>
              <a:t>een </a:t>
            </a:r>
            <a:r>
              <a:rPr lang="nl-NL" u="sng" dirty="0"/>
              <a:t>programma opzet </a:t>
            </a:r>
            <a:r>
              <a:rPr lang="nl-NL" dirty="0"/>
              <a:t>voor een ouderbijeenkomst over het onderwerp </a:t>
            </a:r>
            <a:r>
              <a:rPr lang="nl-NL" b="1" u="sng" dirty="0"/>
              <a:t>spelen</a:t>
            </a:r>
          </a:p>
          <a:p>
            <a:r>
              <a:rPr lang="nl-NL" dirty="0"/>
              <a:t>In de tweede bijeenkomst presenteer je wat je met je groep gemaakt hebt.</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7552" y="4200939"/>
            <a:ext cx="3154448" cy="2657061"/>
          </a:xfrm>
          <a:prstGeom prst="rect">
            <a:avLst/>
          </a:prstGeom>
        </p:spPr>
      </p:pic>
    </p:spTree>
    <p:extLst>
      <p:ext uri="{BB962C8B-B14F-4D97-AF65-F5344CB8AC3E}">
        <p14:creationId xmlns:p14="http://schemas.microsoft.com/office/powerpoint/2010/main" val="11487777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dirty="0" smtClean="0"/>
              <a:t>Insteek</a:t>
            </a:r>
            <a:endParaRPr lang="nl-NL" dirty="0"/>
          </a:p>
        </p:txBody>
      </p:sp>
      <p:sp>
        <p:nvSpPr>
          <p:cNvPr id="3" name="Tijdelijke aanduiding voor inhoud 2"/>
          <p:cNvSpPr>
            <a:spLocks noGrp="1"/>
          </p:cNvSpPr>
          <p:nvPr>
            <p:ph idx="1"/>
          </p:nvPr>
        </p:nvSpPr>
        <p:spPr/>
        <p:txBody>
          <a:bodyPr/>
          <a:lstStyle/>
          <a:p>
            <a:pPr algn="l"/>
            <a:r>
              <a:rPr lang="nl-NL" dirty="0" smtClean="0"/>
              <a:t>Open opdracht die vragen oproept</a:t>
            </a:r>
          </a:p>
          <a:p>
            <a:pPr algn="l"/>
            <a:r>
              <a:rPr lang="nl-NL" dirty="0" smtClean="0"/>
              <a:t>Op zoek naar ontbrekende kennis</a:t>
            </a:r>
          </a:p>
          <a:p>
            <a:pPr algn="l"/>
            <a:r>
              <a:rPr lang="nl-NL" dirty="0" smtClean="0"/>
              <a:t>Organisatie FHP</a:t>
            </a:r>
          </a:p>
          <a:p>
            <a:pPr>
              <a:buFontTx/>
              <a:buChar char="-"/>
            </a:pPr>
            <a:endParaRPr lang="nl-NL" dirty="0"/>
          </a:p>
        </p:txBody>
      </p:sp>
    </p:spTree>
    <p:extLst>
      <p:ext uri="{BB962C8B-B14F-4D97-AF65-F5344CB8AC3E}">
        <p14:creationId xmlns:p14="http://schemas.microsoft.com/office/powerpoint/2010/main" val="21335378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1926</Words>
  <Application>Microsoft Office PowerPoint</Application>
  <PresentationFormat>Breedbeeld</PresentationFormat>
  <Paragraphs>419</Paragraphs>
  <Slides>25</Slides>
  <Notes>13</Notes>
  <HiddenSlides>0</HiddenSlides>
  <MMClips>0</MMClips>
  <ScaleCrop>false</ScaleCrop>
  <HeadingPairs>
    <vt:vector size="6" baseType="variant">
      <vt:variant>
        <vt:lpstr>Gebruikte lettertypen</vt:lpstr>
      </vt:variant>
      <vt:variant>
        <vt:i4>7</vt:i4>
      </vt:variant>
      <vt:variant>
        <vt:lpstr>Thema</vt:lpstr>
      </vt:variant>
      <vt:variant>
        <vt:i4>2</vt:i4>
      </vt:variant>
      <vt:variant>
        <vt:lpstr>Diatitels</vt:lpstr>
      </vt:variant>
      <vt:variant>
        <vt:i4>25</vt:i4>
      </vt:variant>
    </vt:vector>
  </HeadingPairs>
  <TitlesOfParts>
    <vt:vector size="34" baseType="lpstr">
      <vt:lpstr>Arial</vt:lpstr>
      <vt:lpstr>Calibri</vt:lpstr>
      <vt:lpstr>Calibri  </vt:lpstr>
      <vt:lpstr>Calibri Light</vt:lpstr>
      <vt:lpstr>Times New Roman</vt:lpstr>
      <vt:lpstr>Ubuntu</vt:lpstr>
      <vt:lpstr>Wingdings</vt:lpstr>
      <vt:lpstr>Office-thema</vt:lpstr>
      <vt:lpstr>Aangepast ontwerp</vt:lpstr>
      <vt:lpstr>Keuzedeel  Fontys HRM en Fontys Pedagogiek</vt:lpstr>
      <vt:lpstr>PowerPoint-presentatie</vt:lpstr>
      <vt:lpstr>Het juiste perspectief</vt:lpstr>
      <vt:lpstr>Doel keuzedeel</vt:lpstr>
      <vt:lpstr>Keuzedeel voorbereiding hbo Mens en Maatschappij en Onderwijs </vt:lpstr>
      <vt:lpstr>Studenten geven vooraf voorkeur op workshops</vt:lpstr>
      <vt:lpstr>Keuzedeel Pedagogiek</vt:lpstr>
      <vt:lpstr>Opdracht</vt:lpstr>
      <vt:lpstr>Insteek</vt:lpstr>
      <vt:lpstr>Na 5 minuten</vt:lpstr>
      <vt:lpstr>Werkzame factoren</vt:lpstr>
      <vt:lpstr>Dus: </vt:lpstr>
      <vt:lpstr>MAAR:………..</vt:lpstr>
      <vt:lpstr>Om over na te denken</vt:lpstr>
      <vt:lpstr>Keuzedeel Fontys HRM – Summa college </vt:lpstr>
      <vt:lpstr>Succesvolle samenwerking Summa</vt:lpstr>
      <vt:lpstr>PowerPoint-presentatie</vt:lpstr>
      <vt:lpstr>Inhoud programma</vt:lpstr>
      <vt:lpstr>Evaluatie Summa studenten</vt:lpstr>
      <vt:lpstr>Kritische succesfactoren</vt:lpstr>
      <vt:lpstr>Discussiepunten</vt:lpstr>
      <vt:lpstr>Organisatie keuzedeel</vt:lpstr>
      <vt:lpstr>Invulling keuzedeel</vt:lpstr>
      <vt:lpstr>Effectiviteit</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Mingaars,Martine M.</dc:creator>
  <cp:lastModifiedBy>Verweij,Mariska M.M.</cp:lastModifiedBy>
  <cp:revision>129</cp:revision>
  <cp:lastPrinted>2018-01-19T11:56:21Z</cp:lastPrinted>
  <dcterms:created xsi:type="dcterms:W3CDTF">2018-01-18T20:53:15Z</dcterms:created>
  <dcterms:modified xsi:type="dcterms:W3CDTF">2019-04-12T07:32:34Z</dcterms:modified>
</cp:coreProperties>
</file>