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72" r:id="rId6"/>
  </p:sldMasterIdLst>
  <p:notesMasterIdLst>
    <p:notesMasterId r:id="rId50"/>
  </p:notesMasterIdLst>
  <p:sldIdLst>
    <p:sldId id="577" r:id="rId7"/>
    <p:sldId id="606" r:id="rId8"/>
    <p:sldId id="605" r:id="rId9"/>
    <p:sldId id="607" r:id="rId10"/>
    <p:sldId id="608" r:id="rId11"/>
    <p:sldId id="609" r:id="rId12"/>
    <p:sldId id="610" r:id="rId13"/>
    <p:sldId id="611" r:id="rId14"/>
    <p:sldId id="612" r:id="rId15"/>
    <p:sldId id="613" r:id="rId16"/>
    <p:sldId id="614" r:id="rId17"/>
    <p:sldId id="615" r:id="rId18"/>
    <p:sldId id="616" r:id="rId19"/>
    <p:sldId id="617" r:id="rId20"/>
    <p:sldId id="618" r:id="rId21"/>
    <p:sldId id="619" r:id="rId22"/>
    <p:sldId id="620" r:id="rId23"/>
    <p:sldId id="621" r:id="rId24"/>
    <p:sldId id="622" r:id="rId25"/>
    <p:sldId id="623" r:id="rId26"/>
    <p:sldId id="624" r:id="rId27"/>
    <p:sldId id="625" r:id="rId28"/>
    <p:sldId id="626" r:id="rId29"/>
    <p:sldId id="633" r:id="rId30"/>
    <p:sldId id="628" r:id="rId31"/>
    <p:sldId id="629" r:id="rId32"/>
    <p:sldId id="630" r:id="rId33"/>
    <p:sldId id="262" r:id="rId34"/>
    <p:sldId id="263" r:id="rId35"/>
    <p:sldId id="264" r:id="rId36"/>
    <p:sldId id="265" r:id="rId37"/>
    <p:sldId id="267" r:id="rId38"/>
    <p:sldId id="269" r:id="rId39"/>
    <p:sldId id="270" r:id="rId40"/>
    <p:sldId id="271" r:id="rId41"/>
    <p:sldId id="272" r:id="rId42"/>
    <p:sldId id="298" r:id="rId43"/>
    <p:sldId id="291" r:id="rId44"/>
    <p:sldId id="278" r:id="rId45"/>
    <p:sldId id="280" r:id="rId46"/>
    <p:sldId id="282" r:id="rId47"/>
    <p:sldId id="283" r:id="rId48"/>
    <p:sldId id="632" r:id="rId49"/>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erenbeemt,Nathalie N.H. van den" initials="ENvd" lastIdx="1" clrIdx="0">
    <p:extLst>
      <p:ext uri="{19B8F6BF-5375-455C-9EA6-DF929625EA0E}">
        <p15:presenceInfo xmlns:p15="http://schemas.microsoft.com/office/powerpoint/2012/main" userId="Eerenbeemt,Nathalie N.H. van d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362DC3-9EB6-4120-8B54-FE4958768815}" v="2" dt="2021-09-30T07:34:32.2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32"/>
  </p:normalViewPr>
  <p:slideViewPr>
    <p:cSldViewPr snapToGrid="0" snapToObjects="1">
      <p:cViewPr varScale="1">
        <p:scale>
          <a:sx n="88" d="100"/>
          <a:sy n="88" d="100"/>
        </p:scale>
        <p:origin x="66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1.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5/10/relationships/revisionInfo" Target="revisionInfo.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 Knubben" userId="dbf1ae872619f34c" providerId="LiveId" clId="{92362DC3-9EB6-4120-8B54-FE4958768815}"/>
    <pc:docChg chg="undo custSel modSld">
      <pc:chgData name="Jos Knubben" userId="dbf1ae872619f34c" providerId="LiveId" clId="{92362DC3-9EB6-4120-8B54-FE4958768815}" dt="2021-09-30T07:39:04.229" v="30" actId="20577"/>
      <pc:docMkLst>
        <pc:docMk/>
      </pc:docMkLst>
      <pc:sldChg chg="modSp mod">
        <pc:chgData name="Jos Knubben" userId="dbf1ae872619f34c" providerId="LiveId" clId="{92362DC3-9EB6-4120-8B54-FE4958768815}" dt="2021-09-30T07:39:04.229" v="30" actId="20577"/>
        <pc:sldMkLst>
          <pc:docMk/>
          <pc:sldMk cId="231902418" sldId="264"/>
        </pc:sldMkLst>
        <pc:spChg chg="mod">
          <ac:chgData name="Jos Knubben" userId="dbf1ae872619f34c" providerId="LiveId" clId="{92362DC3-9EB6-4120-8B54-FE4958768815}" dt="2021-09-30T07:39:04.229" v="30" actId="20577"/>
          <ac:spMkLst>
            <pc:docMk/>
            <pc:sldMk cId="231902418" sldId="264"/>
            <ac:spMk id="8" creationId="{00000000-0000-0000-0000-000000000000}"/>
          </ac:spMkLst>
        </pc:spChg>
      </pc:sldChg>
      <pc:sldChg chg="addSp delSp modSp mod">
        <pc:chgData name="Jos Knubben" userId="dbf1ae872619f34c" providerId="LiveId" clId="{92362DC3-9EB6-4120-8B54-FE4958768815}" dt="2021-09-30T07:38:44.725" v="26" actId="1076"/>
        <pc:sldMkLst>
          <pc:docMk/>
          <pc:sldMk cId="2781226905" sldId="633"/>
        </pc:sldMkLst>
        <pc:spChg chg="mod">
          <ac:chgData name="Jos Knubben" userId="dbf1ae872619f34c" providerId="LiveId" clId="{92362DC3-9EB6-4120-8B54-FE4958768815}" dt="2021-09-30T07:33:16.593" v="15" actId="6549"/>
          <ac:spMkLst>
            <pc:docMk/>
            <pc:sldMk cId="2781226905" sldId="633"/>
            <ac:spMk id="13" creationId="{00000000-0000-0000-0000-000000000000}"/>
          </ac:spMkLst>
        </pc:spChg>
        <pc:spChg chg="mod">
          <ac:chgData name="Jos Knubben" userId="dbf1ae872619f34c" providerId="LiveId" clId="{92362DC3-9EB6-4120-8B54-FE4958768815}" dt="2021-09-30T07:33:43.047" v="16"/>
          <ac:spMkLst>
            <pc:docMk/>
            <pc:sldMk cId="2781226905" sldId="633"/>
            <ac:spMk id="37891" creationId="{00000000-0000-0000-0000-000000000000}"/>
          </ac:spMkLst>
        </pc:spChg>
        <pc:picChg chg="add del mod">
          <ac:chgData name="Jos Knubben" userId="dbf1ae872619f34c" providerId="LiveId" clId="{92362DC3-9EB6-4120-8B54-FE4958768815}" dt="2021-09-30T07:38:30.518" v="23" actId="478"/>
          <ac:picMkLst>
            <pc:docMk/>
            <pc:sldMk cId="2781226905" sldId="633"/>
            <ac:picMk id="4" creationId="{F9D8BC33-2576-4E06-A355-F70DB2144EBC}"/>
          </ac:picMkLst>
        </pc:picChg>
        <pc:picChg chg="del">
          <ac:chgData name="Jos Knubben" userId="dbf1ae872619f34c" providerId="LiveId" clId="{92362DC3-9EB6-4120-8B54-FE4958768815}" dt="2021-09-30T07:37:17.008" v="17" actId="478"/>
          <ac:picMkLst>
            <pc:docMk/>
            <pc:sldMk cId="2781226905" sldId="633"/>
            <ac:picMk id="6" creationId="{00000000-0000-0000-0000-000000000000}"/>
          </ac:picMkLst>
        </pc:picChg>
        <pc:picChg chg="add mod">
          <ac:chgData name="Jos Knubben" userId="dbf1ae872619f34c" providerId="LiveId" clId="{92362DC3-9EB6-4120-8B54-FE4958768815}" dt="2021-09-30T07:38:44.725" v="26" actId="1076"/>
          <ac:picMkLst>
            <pc:docMk/>
            <pc:sldMk cId="2781226905" sldId="633"/>
            <ac:picMk id="7" creationId="{9998CAC4-8EE3-413E-9738-E3FC91B94A2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6AA9CD-D8C3-419C-90A6-39DA28CF3E3F}" type="datetimeFigureOut">
              <a:rPr lang="nl-NL" smtClean="0"/>
              <a:t>30-9-2021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35B70D-50DB-4AB2-81D1-925A2416DDA8}" type="slidenum">
              <a:rPr lang="nl-NL" smtClean="0"/>
              <a:t>‹nr.›</a:t>
            </a:fld>
            <a:endParaRPr lang="nl-NL"/>
          </a:p>
        </p:txBody>
      </p:sp>
    </p:spTree>
    <p:extLst>
      <p:ext uri="{BB962C8B-B14F-4D97-AF65-F5344CB8AC3E}">
        <p14:creationId xmlns:p14="http://schemas.microsoft.com/office/powerpoint/2010/main" val="2452535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F7D28E7-EAFA-479B-A965-78723512D778}" type="slidenum">
              <a:rPr lang="en-US" altLang="nl-NL" smtClean="0"/>
              <a:pPr>
                <a:spcBef>
                  <a:spcPct val="0"/>
                </a:spcBef>
              </a:pPr>
              <a:t>2</a:t>
            </a:fld>
            <a:endParaRPr lang="en-US" altLang="nl-NL"/>
          </a:p>
        </p:txBody>
      </p:sp>
      <p:sp>
        <p:nvSpPr>
          <p:cNvPr id="7171" name="Rectangle 1"/>
          <p:cNvSpPr>
            <a:spLocks noGrp="1" noRot="1" noChangeAspect="1" noChangeArrowheads="1" noTextEdit="1"/>
          </p:cNvSpPr>
          <p:nvPr>
            <p:ph type="sldImg"/>
          </p:nvPr>
        </p:nvSpPr>
        <p:spPr>
          <a:ln/>
        </p:spPr>
      </p:sp>
      <p:sp>
        <p:nvSpPr>
          <p:cNvPr id="717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nl-NL" altLang="nl-NL" sz="1600">
              <a:solidFill>
                <a:srgbClr val="000000"/>
              </a:solidFill>
              <a:latin typeface="Arial" panose="020B0604020202020204" pitchFamily="34" charset="0"/>
            </a:endParaRPr>
          </a:p>
        </p:txBody>
      </p:sp>
    </p:spTree>
    <p:extLst>
      <p:ext uri="{BB962C8B-B14F-4D97-AF65-F5344CB8AC3E}">
        <p14:creationId xmlns:p14="http://schemas.microsoft.com/office/powerpoint/2010/main" val="4181023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31</a:t>
            </a:fld>
            <a:endParaRPr lang="nl-NL"/>
          </a:p>
        </p:txBody>
      </p:sp>
    </p:spTree>
    <p:extLst>
      <p:ext uri="{BB962C8B-B14F-4D97-AF65-F5344CB8AC3E}">
        <p14:creationId xmlns:p14="http://schemas.microsoft.com/office/powerpoint/2010/main" val="472992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Apa</a:t>
            </a:r>
            <a:r>
              <a:rPr lang="nl-NL" dirty="0"/>
              <a:t> heeft verschillende richtlijnen voor verschillende bronnen, dus het maakt uit of je een </a:t>
            </a:r>
            <a:r>
              <a:rPr lang="nl-NL" dirty="0" err="1"/>
              <a:t>youtube</a:t>
            </a:r>
            <a:r>
              <a:rPr lang="nl-NL" dirty="0"/>
              <a:t> filmpje als bron gebruikt of een online artikel uit een databank</a:t>
            </a:r>
            <a:r>
              <a:rPr lang="nl-NL" baseline="0" dirty="0"/>
              <a:t> of een bericht van de site van de NOS.</a:t>
            </a:r>
            <a:endParaRPr lang="nl-NL" dirty="0"/>
          </a:p>
        </p:txBody>
      </p:sp>
      <p:sp>
        <p:nvSpPr>
          <p:cNvPr id="4" name="Tijdelijke aanduiding voor dianummer 3"/>
          <p:cNvSpPr>
            <a:spLocks noGrp="1"/>
          </p:cNvSpPr>
          <p:nvPr>
            <p:ph type="sldNum" sz="quarter" idx="10"/>
          </p:nvPr>
        </p:nvSpPr>
        <p:spPr/>
        <p:txBody>
          <a:bodyPr/>
          <a:lstStyle/>
          <a:p>
            <a:fld id="{2DBE2D8D-0045-4896-94FB-3A80602FDFCD}" type="slidenum">
              <a:rPr lang="nl-NL" smtClean="0"/>
              <a:t>32</a:t>
            </a:fld>
            <a:endParaRPr lang="nl-NL"/>
          </a:p>
        </p:txBody>
      </p:sp>
    </p:spTree>
    <p:extLst>
      <p:ext uri="{BB962C8B-B14F-4D97-AF65-F5344CB8AC3E}">
        <p14:creationId xmlns:p14="http://schemas.microsoft.com/office/powerpoint/2010/main" val="3965915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Parafrase </a:t>
            </a:r>
          </a:p>
          <a:p>
            <a:r>
              <a:rPr lang="nl-NL" sz="1200" b="0" i="0" kern="1200" dirty="0">
                <a:solidFill>
                  <a:schemeClr val="tx1"/>
                </a:solidFill>
                <a:effectLst/>
                <a:latin typeface="+mn-lt"/>
                <a:ea typeface="+mn-ea"/>
                <a:cs typeface="+mn-cs"/>
              </a:rPr>
              <a:t>Een parafrase is het in eigen woorden weergeven van andermans werk.</a:t>
            </a:r>
            <a:r>
              <a:rPr lang="nl-NL" sz="1200" b="0" i="0" kern="1200" baseline="0" dirty="0">
                <a:solidFill>
                  <a:schemeClr val="tx1"/>
                </a:solidFill>
                <a:effectLst/>
                <a:latin typeface="+mn-lt"/>
                <a:ea typeface="+mn-ea"/>
                <a:cs typeface="+mn-cs"/>
              </a:rPr>
              <a:t> Zet de verwijzing in de tekst ook direct bij de alinea waarin je andermans werk beschrijft. Je noemt de auteur en het publicatiejaar. </a:t>
            </a:r>
          </a:p>
          <a:p>
            <a:endParaRPr lang="nl-NL" dirty="0"/>
          </a:p>
          <a:p>
            <a:r>
              <a:rPr lang="nl-NL" dirty="0"/>
              <a:t>Citaat </a:t>
            </a:r>
          </a:p>
          <a:p>
            <a:r>
              <a:rPr lang="nl-NL" dirty="0"/>
              <a:t>Letterlijk een</a:t>
            </a:r>
            <a:r>
              <a:rPr lang="nl-NL" baseline="0" dirty="0"/>
              <a:t> stuk test overnemen van iemand anders . In dit geval ook de naam van de auteur en het publicatiejaar en het paginanummer is verplicht. Het citaat ze je tussen dubbele aanhalingstekens </a:t>
            </a:r>
            <a:endParaRPr lang="nl-NL" dirty="0"/>
          </a:p>
          <a:p>
            <a:endParaRPr lang="nl-NL" dirty="0"/>
          </a:p>
        </p:txBody>
      </p:sp>
      <p:sp>
        <p:nvSpPr>
          <p:cNvPr id="4" name="Tijdelijke aanduiding voor dianummer 3"/>
          <p:cNvSpPr>
            <a:spLocks noGrp="1"/>
          </p:cNvSpPr>
          <p:nvPr>
            <p:ph type="sldNum" sz="quarter" idx="10"/>
          </p:nvPr>
        </p:nvSpPr>
        <p:spPr/>
        <p:txBody>
          <a:bodyPr/>
          <a:lstStyle/>
          <a:p>
            <a:fld id="{2DBE2D8D-0045-4896-94FB-3A80602FDFCD}" type="slidenum">
              <a:rPr lang="nl-NL" smtClean="0"/>
              <a:t>33</a:t>
            </a:fld>
            <a:endParaRPr lang="nl-NL"/>
          </a:p>
        </p:txBody>
      </p:sp>
    </p:spTree>
    <p:extLst>
      <p:ext uri="{BB962C8B-B14F-4D97-AF65-F5344CB8AC3E}">
        <p14:creationId xmlns:p14="http://schemas.microsoft.com/office/powerpoint/2010/main" val="392286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twee</a:t>
            </a:r>
            <a:r>
              <a:rPr lang="nl-NL" baseline="0" dirty="0"/>
              <a:t> voorbeelden hoe je parafraseren en citeren kunt weergeven. </a:t>
            </a:r>
          </a:p>
          <a:p>
            <a:r>
              <a:rPr lang="nl-NL" baseline="0" dirty="0"/>
              <a:t>Kijk in het document met de OSO </a:t>
            </a:r>
            <a:r>
              <a:rPr lang="nl-NL" baseline="0" dirty="0" err="1"/>
              <a:t>Apa</a:t>
            </a:r>
            <a:r>
              <a:rPr lang="nl-NL" baseline="0" dirty="0"/>
              <a:t> richtlijnen voor nog meer voorbeelden.</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34</a:t>
            </a:fld>
            <a:endParaRPr lang="nl-NL"/>
          </a:p>
        </p:txBody>
      </p:sp>
    </p:spTree>
    <p:extLst>
      <p:ext uri="{BB962C8B-B14F-4D97-AF65-F5344CB8AC3E}">
        <p14:creationId xmlns:p14="http://schemas.microsoft.com/office/powerpoint/2010/main" val="2175092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35</a:t>
            </a:fld>
            <a:endParaRPr lang="nl-NL"/>
          </a:p>
        </p:txBody>
      </p:sp>
    </p:spTree>
    <p:extLst>
      <p:ext uri="{BB962C8B-B14F-4D97-AF65-F5344CB8AC3E}">
        <p14:creationId xmlns:p14="http://schemas.microsoft.com/office/powerpoint/2010/main" val="1039790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a:t>
            </a:r>
            <a:r>
              <a:rPr lang="nl-NL" baseline="0" dirty="0"/>
              <a:t> Word: inspringen: selecteer alles vanaf de tweede regel -&gt; Ctrl T. Soms nog wat bijwerken met Delete</a:t>
            </a:r>
            <a:endParaRPr lang="nl-NL" dirty="0"/>
          </a:p>
        </p:txBody>
      </p:sp>
      <p:sp>
        <p:nvSpPr>
          <p:cNvPr id="4" name="Tijdelijke aanduiding voor dianummer 3"/>
          <p:cNvSpPr>
            <a:spLocks noGrp="1"/>
          </p:cNvSpPr>
          <p:nvPr>
            <p:ph type="sldNum" sz="quarter" idx="10"/>
          </p:nvPr>
        </p:nvSpPr>
        <p:spPr/>
        <p:txBody>
          <a:bodyPr/>
          <a:lstStyle/>
          <a:p>
            <a:fld id="{2DBE2D8D-0045-4896-94FB-3A80602FDFCD}" type="slidenum">
              <a:rPr lang="nl-NL" smtClean="0"/>
              <a:t>36</a:t>
            </a:fld>
            <a:endParaRPr lang="nl-NL"/>
          </a:p>
        </p:txBody>
      </p:sp>
    </p:spTree>
    <p:extLst>
      <p:ext uri="{BB962C8B-B14F-4D97-AF65-F5344CB8AC3E}">
        <p14:creationId xmlns:p14="http://schemas.microsoft.com/office/powerpoint/2010/main" val="4030539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37</a:t>
            </a:fld>
            <a:endParaRPr lang="nl-NL"/>
          </a:p>
        </p:txBody>
      </p:sp>
    </p:spTree>
    <p:extLst>
      <p:ext uri="{BB962C8B-B14F-4D97-AF65-F5344CB8AC3E}">
        <p14:creationId xmlns:p14="http://schemas.microsoft.com/office/powerpoint/2010/main" val="2216608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39</a:t>
            </a:fld>
            <a:endParaRPr lang="nl-NL"/>
          </a:p>
        </p:txBody>
      </p:sp>
    </p:spTree>
    <p:extLst>
      <p:ext uri="{BB962C8B-B14F-4D97-AF65-F5344CB8AC3E}">
        <p14:creationId xmlns:p14="http://schemas.microsoft.com/office/powerpoint/2010/main" val="1764923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40</a:t>
            </a:fld>
            <a:endParaRPr lang="nl-NL"/>
          </a:p>
        </p:txBody>
      </p:sp>
    </p:spTree>
    <p:extLst>
      <p:ext uri="{BB962C8B-B14F-4D97-AF65-F5344CB8AC3E}">
        <p14:creationId xmlns:p14="http://schemas.microsoft.com/office/powerpoint/2010/main" val="98307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41</a:t>
            </a:fld>
            <a:endParaRPr lang="nl-NL"/>
          </a:p>
        </p:txBody>
      </p:sp>
    </p:spTree>
    <p:extLst>
      <p:ext uri="{BB962C8B-B14F-4D97-AF65-F5344CB8AC3E}">
        <p14:creationId xmlns:p14="http://schemas.microsoft.com/office/powerpoint/2010/main" val="122205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6C4EB3A-BAA9-4562-B008-C17E9AD68ACC}" type="slidenum">
              <a:rPr lang="en-US" altLang="nl-NL" smtClean="0"/>
              <a:pPr>
                <a:spcBef>
                  <a:spcPct val="0"/>
                </a:spcBef>
              </a:pPr>
              <a:t>4</a:t>
            </a:fld>
            <a:endParaRPr lang="en-US" altLang="nl-NL"/>
          </a:p>
        </p:txBody>
      </p:sp>
      <p:sp>
        <p:nvSpPr>
          <p:cNvPr id="9219" name="Rectangle 1"/>
          <p:cNvSpPr>
            <a:spLocks noGrp="1" noRot="1" noChangeAspect="1" noChangeArrowheads="1" noTextEdit="1"/>
          </p:cNvSpPr>
          <p:nvPr>
            <p:ph type="sldImg"/>
          </p:nvPr>
        </p:nvSpPr>
        <p:spPr>
          <a:ln/>
        </p:spPr>
      </p:sp>
      <p:sp>
        <p:nvSpPr>
          <p:cNvPr id="9220"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nl-NL" sz="1600">
                <a:solidFill>
                  <a:srgbClr val="000000"/>
                </a:solidFill>
                <a:latin typeface="Arial" panose="020B0604020202020204" pitchFamily="34" charset="0"/>
              </a:rPr>
              <a:t>.e gaat volgens een vast stappenplan werken . Dit stappenplan komt dadelijk ook zo in de workshop terug</a:t>
            </a:r>
            <a:endParaRPr lang="en-US" altLang="nl-NL">
              <a:latin typeface="Times New Roman" panose="02020603050405020304" pitchFamily="18" charset="0"/>
            </a:endParaRPr>
          </a:p>
          <a:p>
            <a:pPr eaLnBrk="1" hangingPunct="1">
              <a:lnSpc>
                <a:spcPct val="95000"/>
              </a:lnSpc>
              <a:spcBef>
                <a:spcPct val="0"/>
              </a:spcBef>
            </a:pPr>
            <a:endParaRPr lang="en-US" altLang="nl-NL" sz="1600">
              <a:solidFill>
                <a:srgbClr val="000000"/>
              </a:solidFill>
              <a:latin typeface="Arial" panose="020B0604020202020204" pitchFamily="34" charset="0"/>
            </a:endParaRPr>
          </a:p>
          <a:p>
            <a:pPr eaLnBrk="1" hangingPunct="1">
              <a:lnSpc>
                <a:spcPct val="95000"/>
              </a:lnSpc>
              <a:spcBef>
                <a:spcPct val="0"/>
              </a:spcBef>
            </a:pPr>
            <a:r>
              <a:rPr lang="en-US" altLang="nl-NL" sz="1600">
                <a:solidFill>
                  <a:srgbClr val="000000"/>
                </a:solidFill>
                <a:latin typeface="Arial" panose="020B0604020202020204" pitchFamily="34" charset="0"/>
              </a:rPr>
              <a:t>Ik ga iedere stap even korte toelichten.</a:t>
            </a:r>
            <a:endParaRPr lang="en-US" altLang="nl-NL">
              <a:latin typeface="Times New Roman" panose="02020603050405020304" pitchFamily="18" charset="0"/>
            </a:endParaRPr>
          </a:p>
          <a:p>
            <a:pPr eaLnBrk="1" hangingPunct="1">
              <a:lnSpc>
                <a:spcPct val="95000"/>
              </a:lnSpc>
              <a:spcBef>
                <a:spcPct val="0"/>
              </a:spcBef>
            </a:pPr>
            <a:endParaRPr lang="en-US" altLang="nl-NL" sz="1600">
              <a:solidFill>
                <a:srgbClr val="000000"/>
              </a:solidFill>
              <a:latin typeface="Arial" panose="020B0604020202020204" pitchFamily="34" charset="0"/>
            </a:endParaRPr>
          </a:p>
        </p:txBody>
      </p:sp>
    </p:spTree>
    <p:extLst>
      <p:ext uri="{BB962C8B-B14F-4D97-AF65-F5344CB8AC3E}">
        <p14:creationId xmlns:p14="http://schemas.microsoft.com/office/powerpoint/2010/main" val="2054265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Voorbeeld tabel uit boek</a:t>
            </a:r>
            <a:endParaRPr lang="nl-NL" sz="1200" kern="1200" dirty="0">
              <a:solidFill>
                <a:schemeClr val="tx1"/>
              </a:solidFill>
              <a:effectLst/>
              <a:latin typeface="+mn-lt"/>
              <a:ea typeface="+mn-ea"/>
              <a:cs typeface="+mn-cs"/>
            </a:endParaRPr>
          </a:p>
          <a:p>
            <a:r>
              <a:rPr lang="nl-NL" sz="1200" b="1" i="1" kern="1200" dirty="0">
                <a:solidFill>
                  <a:schemeClr val="tx1"/>
                </a:solidFill>
                <a:effectLst/>
                <a:latin typeface="+mn-lt"/>
                <a:ea typeface="+mn-ea"/>
                <a:cs typeface="+mn-cs"/>
              </a:rPr>
              <a:t>Tekst</a:t>
            </a:r>
            <a:br>
              <a:rPr lang="nl-NL" sz="1200" b="1" i="1"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 in Tabel 1 is te zien dat …</a:t>
            </a:r>
            <a:br>
              <a:rPr lang="nl-NL" sz="1200" kern="1200" dirty="0">
                <a:solidFill>
                  <a:schemeClr val="tx1"/>
                </a:solidFill>
                <a:effectLst/>
                <a:latin typeface="+mn-lt"/>
                <a:ea typeface="+mn-ea"/>
                <a:cs typeface="+mn-cs"/>
              </a:rPr>
            </a:br>
            <a:r>
              <a:rPr lang="nl-NL" sz="1200" b="1" i="1" kern="1200" dirty="0">
                <a:solidFill>
                  <a:schemeClr val="tx1"/>
                </a:solidFill>
                <a:effectLst/>
                <a:latin typeface="+mn-lt"/>
                <a:ea typeface="+mn-ea"/>
                <a:cs typeface="+mn-cs"/>
              </a:rPr>
              <a:t>Onder afbeelding</a:t>
            </a:r>
            <a:br>
              <a:rPr lang="nl-NL" sz="1200" kern="1200" dirty="0">
                <a:solidFill>
                  <a:schemeClr val="tx1"/>
                </a:solidFill>
                <a:effectLst/>
                <a:latin typeface="+mn-lt"/>
                <a:ea typeface="+mn-ea"/>
                <a:cs typeface="+mn-cs"/>
              </a:rPr>
            </a:br>
            <a:r>
              <a:rPr lang="nl-NL" sz="1200" i="1" kern="1200" dirty="0">
                <a:solidFill>
                  <a:schemeClr val="tx1"/>
                </a:solidFill>
                <a:effectLst/>
                <a:latin typeface="+mn-lt"/>
                <a:ea typeface="+mn-ea"/>
                <a:cs typeface="+mn-cs"/>
              </a:rPr>
              <a:t>Tabel 1</a:t>
            </a:r>
            <a:r>
              <a:rPr lang="nl-NL" sz="1200" kern="1200" dirty="0">
                <a:solidFill>
                  <a:schemeClr val="tx1"/>
                </a:solidFill>
                <a:effectLst/>
                <a:latin typeface="+mn-lt"/>
                <a:ea typeface="+mn-ea"/>
                <a:cs typeface="+mn-cs"/>
              </a:rPr>
              <a:t>. Indiceringsmethoden. Overgenomen (of: Aangepast overgenomen) uit </a:t>
            </a:r>
            <a:r>
              <a:rPr lang="nl-NL" sz="1200" i="1" kern="1200" dirty="0">
                <a:solidFill>
                  <a:schemeClr val="tx1"/>
                </a:solidFill>
                <a:effectLst/>
                <a:latin typeface="+mn-lt"/>
                <a:ea typeface="+mn-ea"/>
                <a:cs typeface="+mn-cs"/>
              </a:rPr>
              <a:t>Onderzoek doen! </a:t>
            </a:r>
            <a:r>
              <a:rPr lang="nl-NL" sz="1200" kern="1200" dirty="0">
                <a:solidFill>
                  <a:schemeClr val="tx1"/>
                </a:solidFill>
                <a:effectLst/>
                <a:latin typeface="+mn-lt"/>
                <a:ea typeface="+mn-ea"/>
                <a:cs typeface="+mn-cs"/>
              </a:rPr>
              <a:t>(p. 108) door T. Fischer en M. Julsing, 2014, Groningen: Noordhoff. Copyright 2014, Noordhoff Uitgevers. </a:t>
            </a:r>
            <a:br>
              <a:rPr lang="nl-NL" sz="1200" b="1" i="1" kern="1200" dirty="0">
                <a:solidFill>
                  <a:schemeClr val="tx1"/>
                </a:solidFill>
                <a:effectLst/>
                <a:latin typeface="+mn-lt"/>
                <a:ea typeface="+mn-ea"/>
                <a:cs typeface="+mn-cs"/>
              </a:rPr>
            </a:br>
            <a:r>
              <a:rPr lang="nl-NL" sz="1200" b="1" i="1" kern="1200" dirty="0">
                <a:solidFill>
                  <a:schemeClr val="tx1"/>
                </a:solidFill>
                <a:effectLst/>
                <a:latin typeface="+mn-lt"/>
                <a:ea typeface="+mn-ea"/>
                <a:cs typeface="+mn-cs"/>
              </a:rPr>
              <a:t>Bronnenlijst</a:t>
            </a:r>
            <a:br>
              <a:rPr lang="nl-NL" sz="1200" b="1" i="1"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Fischer, T., &amp; Julsing, M. (2014). </a:t>
            </a:r>
            <a:r>
              <a:rPr lang="nl-NL" sz="1200" i="1" kern="1200" dirty="0">
                <a:solidFill>
                  <a:schemeClr val="tx1"/>
                </a:solidFill>
                <a:effectLst/>
                <a:latin typeface="+mn-lt"/>
                <a:ea typeface="+mn-ea"/>
                <a:cs typeface="+mn-cs"/>
              </a:rPr>
              <a:t>Onderzoek doen! Kwantitatief en kwalitatief onderzoek</a:t>
            </a:r>
            <a:r>
              <a:rPr lang="nl-NL" sz="1200" kern="1200" dirty="0">
                <a:solidFill>
                  <a:schemeClr val="tx1"/>
                </a:solidFill>
                <a:effectLst/>
                <a:latin typeface="+mn-lt"/>
                <a:ea typeface="+mn-ea"/>
                <a:cs typeface="+mn-cs"/>
              </a:rPr>
              <a:t> (2e druk). Groningen: Noordhoff.</a:t>
            </a:r>
          </a:p>
          <a:p>
            <a:endParaRPr lang="nl-NL" b="0" dirty="0"/>
          </a:p>
        </p:txBody>
      </p:sp>
      <p:sp>
        <p:nvSpPr>
          <p:cNvPr id="4" name="Tijdelijke aanduiding voor dianummer 3"/>
          <p:cNvSpPr>
            <a:spLocks noGrp="1"/>
          </p:cNvSpPr>
          <p:nvPr>
            <p:ph type="sldNum" sz="quarter" idx="10"/>
          </p:nvPr>
        </p:nvSpPr>
        <p:spPr/>
        <p:txBody>
          <a:bodyPr/>
          <a:lstStyle/>
          <a:p>
            <a:fld id="{2DBE2D8D-0045-4896-94FB-3A80602FDFCD}" type="slidenum">
              <a:rPr lang="nl-NL" smtClean="0"/>
              <a:t>42</a:t>
            </a:fld>
            <a:endParaRPr lang="nl-NL"/>
          </a:p>
        </p:txBody>
      </p:sp>
    </p:spTree>
    <p:extLst>
      <p:ext uri="{BB962C8B-B14F-4D97-AF65-F5344CB8AC3E}">
        <p14:creationId xmlns:p14="http://schemas.microsoft.com/office/powerpoint/2010/main" val="1226638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832225" y="9374188"/>
            <a:ext cx="29321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42" tIns="45071" rIns="90142" bIns="45071" anchor="b"/>
          <a:lstStyle>
            <a:lvl1pPr defTabSz="901700">
              <a:spcBef>
                <a:spcPct val="30000"/>
              </a:spcBef>
              <a:defRPr sz="1200">
                <a:solidFill>
                  <a:schemeClr val="tx1"/>
                </a:solidFill>
                <a:latin typeface="Times New Roman" panose="02020603050405020304" pitchFamily="18" charset="0"/>
              </a:defRPr>
            </a:lvl1pPr>
            <a:lvl2pPr marL="742950" indent="-285750" defTabSz="901700">
              <a:spcBef>
                <a:spcPct val="30000"/>
              </a:spcBef>
              <a:defRPr sz="1200">
                <a:solidFill>
                  <a:schemeClr val="tx1"/>
                </a:solidFill>
                <a:latin typeface="Times New Roman" panose="02020603050405020304" pitchFamily="18" charset="0"/>
              </a:defRPr>
            </a:lvl2pPr>
            <a:lvl3pPr marL="1143000" indent="-228600" defTabSz="901700">
              <a:spcBef>
                <a:spcPct val="30000"/>
              </a:spcBef>
              <a:defRPr sz="1200">
                <a:solidFill>
                  <a:schemeClr val="tx1"/>
                </a:solidFill>
                <a:latin typeface="Times New Roman" panose="02020603050405020304" pitchFamily="18" charset="0"/>
              </a:defRPr>
            </a:lvl3pPr>
            <a:lvl4pPr marL="1600200" indent="-228600" defTabSz="901700">
              <a:spcBef>
                <a:spcPct val="30000"/>
              </a:spcBef>
              <a:defRPr sz="1200">
                <a:solidFill>
                  <a:schemeClr val="tx1"/>
                </a:solidFill>
                <a:latin typeface="Times New Roman" panose="02020603050405020304" pitchFamily="18" charset="0"/>
              </a:defRPr>
            </a:lvl4pPr>
            <a:lvl5pPr marL="2057400" indent="-228600" defTabSz="901700">
              <a:spcBef>
                <a:spcPct val="30000"/>
              </a:spcBef>
              <a:defRPr sz="1200">
                <a:solidFill>
                  <a:schemeClr val="tx1"/>
                </a:solidFill>
                <a:latin typeface="Times New Roman" panose="02020603050405020304" pitchFamily="18" charset="0"/>
              </a:defRPr>
            </a:lvl5pPr>
            <a:lvl6pPr marL="2514600" indent="-228600" defTabSz="9017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17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17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17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218989C5-B236-406A-93DC-D8ACF3F5A822}" type="slidenum">
              <a:rPr lang="nl-NL" altLang="nl-NL">
                <a:latin typeface="Arial" panose="020B0604020202020204" pitchFamily="34" charset="0"/>
              </a:rPr>
              <a:pPr algn="r" eaLnBrk="1" hangingPunct="1">
                <a:spcBef>
                  <a:spcPct val="0"/>
                </a:spcBef>
              </a:pPr>
              <a:t>11</a:t>
            </a:fld>
            <a:endParaRPr lang="nl-NL" altLang="nl-NL">
              <a:latin typeface="Arial" panose="020B0604020202020204" pitchFamily="34" charset="0"/>
            </a:endParaRPr>
          </a:p>
        </p:txBody>
      </p:sp>
      <p:sp>
        <p:nvSpPr>
          <p:cNvPr id="17411" name="Rectangle 2"/>
          <p:cNvSpPr>
            <a:spLocks noGrp="1" noRot="1" noChangeAspect="1" noChangeArrowheads="1" noTextEdit="1"/>
          </p:cNvSpPr>
          <p:nvPr>
            <p:ph type="sldImg"/>
          </p:nvPr>
        </p:nvSpPr>
        <p:spPr>
          <a:xfrm>
            <a:off x="93663" y="739775"/>
            <a:ext cx="6580187" cy="3702050"/>
          </a:xfrm>
          <a:ln/>
        </p:spPr>
      </p:sp>
      <p:sp>
        <p:nvSpPr>
          <p:cNvPr id="17412" name="Rectangle 3"/>
          <p:cNvSpPr>
            <a:spLocks noGrp="1" noChangeArrowheads="1"/>
          </p:cNvSpPr>
          <p:nvPr>
            <p:ph type="body" idx="1"/>
          </p:nvPr>
        </p:nvSpPr>
        <p:spPr>
          <a:xfrm>
            <a:off x="676275" y="4686300"/>
            <a:ext cx="5413375" cy="4441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42" tIns="45071" rIns="90142" bIns="45071"/>
          <a:lstStyle/>
          <a:p>
            <a:pPr eaLnBrk="1" hangingPunct="1"/>
            <a:endParaRPr lang="nl-NL" altLang="nl-NL">
              <a:latin typeface="Times New Roman" panose="02020603050405020304" pitchFamily="18" charset="0"/>
            </a:endParaRPr>
          </a:p>
        </p:txBody>
      </p:sp>
    </p:spTree>
    <p:extLst>
      <p:ext uri="{BB962C8B-B14F-4D97-AF65-F5344CB8AC3E}">
        <p14:creationId xmlns:p14="http://schemas.microsoft.com/office/powerpoint/2010/main" val="388882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39775" indent="-284163">
              <a:spcBef>
                <a:spcPct val="30000"/>
              </a:spcBef>
              <a:defRPr sz="1200">
                <a:solidFill>
                  <a:schemeClr val="tx1"/>
                </a:solidFill>
                <a:latin typeface="Times New Roman" panose="02020603050405020304" pitchFamily="18" charset="0"/>
              </a:defRPr>
            </a:lvl2pPr>
            <a:lvl3pPr marL="1139825" indent="-227013">
              <a:spcBef>
                <a:spcPct val="30000"/>
              </a:spcBef>
              <a:defRPr sz="1200">
                <a:solidFill>
                  <a:schemeClr val="tx1"/>
                </a:solidFill>
                <a:latin typeface="Times New Roman" panose="02020603050405020304" pitchFamily="18" charset="0"/>
              </a:defRPr>
            </a:lvl3pPr>
            <a:lvl4pPr marL="1595438" indent="-227013">
              <a:spcBef>
                <a:spcPct val="30000"/>
              </a:spcBef>
              <a:defRPr sz="1200">
                <a:solidFill>
                  <a:schemeClr val="tx1"/>
                </a:solidFill>
                <a:latin typeface="Times New Roman" panose="02020603050405020304" pitchFamily="18" charset="0"/>
              </a:defRPr>
            </a:lvl4pPr>
            <a:lvl5pPr marL="2052638" indent="-227013">
              <a:spcBef>
                <a:spcPct val="30000"/>
              </a:spcBef>
              <a:defRPr sz="1200">
                <a:solidFill>
                  <a:schemeClr val="tx1"/>
                </a:solidFill>
                <a:latin typeface="Times New Roman" panose="02020603050405020304" pitchFamily="18" charset="0"/>
              </a:defRPr>
            </a:lvl5pPr>
            <a:lvl6pPr marL="2509838" indent="-227013" eaLnBrk="0" fontAlgn="base" hangingPunct="0">
              <a:spcBef>
                <a:spcPct val="30000"/>
              </a:spcBef>
              <a:spcAft>
                <a:spcPct val="0"/>
              </a:spcAft>
              <a:defRPr sz="1200">
                <a:solidFill>
                  <a:schemeClr val="tx1"/>
                </a:solidFill>
                <a:latin typeface="Times New Roman" panose="02020603050405020304" pitchFamily="18" charset="0"/>
              </a:defRPr>
            </a:lvl6pPr>
            <a:lvl7pPr marL="2967038" indent="-227013" eaLnBrk="0" fontAlgn="base" hangingPunct="0">
              <a:spcBef>
                <a:spcPct val="30000"/>
              </a:spcBef>
              <a:spcAft>
                <a:spcPct val="0"/>
              </a:spcAft>
              <a:defRPr sz="1200">
                <a:solidFill>
                  <a:schemeClr val="tx1"/>
                </a:solidFill>
                <a:latin typeface="Times New Roman" panose="02020603050405020304" pitchFamily="18" charset="0"/>
              </a:defRPr>
            </a:lvl7pPr>
            <a:lvl8pPr marL="3424238" indent="-227013" eaLnBrk="0" fontAlgn="base" hangingPunct="0">
              <a:spcBef>
                <a:spcPct val="30000"/>
              </a:spcBef>
              <a:spcAft>
                <a:spcPct val="0"/>
              </a:spcAft>
              <a:defRPr sz="1200">
                <a:solidFill>
                  <a:schemeClr val="tx1"/>
                </a:solidFill>
                <a:latin typeface="Times New Roman" panose="02020603050405020304" pitchFamily="18" charset="0"/>
              </a:defRPr>
            </a:lvl8pPr>
            <a:lvl9pPr marL="3881438" indent="-2270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962A6F6-244A-48B2-9AC1-A0EA24DF3D8E}" type="slidenum">
              <a:rPr lang="nl-NL" altLang="nl-NL" smtClean="0">
                <a:latin typeface="Arial" panose="020B0604020202020204" pitchFamily="34" charset="0"/>
              </a:rPr>
              <a:pPr>
                <a:spcBef>
                  <a:spcPct val="0"/>
                </a:spcBef>
              </a:pPr>
              <a:t>16</a:t>
            </a:fld>
            <a:endParaRPr lang="nl-NL" altLang="nl-NL">
              <a:latin typeface="Arial" panose="020B0604020202020204"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nl-NL" altLang="nl-NL">
              <a:latin typeface="Arial" panose="020B0604020202020204" pitchFamily="34" charset="0"/>
            </a:endParaRPr>
          </a:p>
        </p:txBody>
      </p:sp>
    </p:spTree>
    <p:extLst>
      <p:ext uri="{BB962C8B-B14F-4D97-AF65-F5344CB8AC3E}">
        <p14:creationId xmlns:p14="http://schemas.microsoft.com/office/powerpoint/2010/main" val="2001213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p:cNvSpPr>
            <a:spLocks noGrp="1" noRot="1" noChangeAspect="1" noTextEdit="1"/>
          </p:cNvSpPr>
          <p:nvPr>
            <p:ph type="sldImg"/>
          </p:nvPr>
        </p:nvSpPr>
        <p:spPr>
          <a:ln/>
        </p:spPr>
      </p:sp>
      <p:sp>
        <p:nvSpPr>
          <p:cNvPr id="2867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latin typeface="Times New Roman" panose="02020603050405020304" pitchFamily="18" charset="0"/>
            </a:endParaRPr>
          </a:p>
        </p:txBody>
      </p:sp>
      <p:sp>
        <p:nvSpPr>
          <p:cNvPr id="28676"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43FEB33-4471-4341-808B-D36DD585E0AD}" type="slidenum">
              <a:rPr lang="en-US" altLang="nl-NL" sz="1200" smtClean="0"/>
              <a:pPr/>
              <a:t>20</a:t>
            </a:fld>
            <a:endParaRPr lang="en-US" altLang="nl-NL" sz="1200"/>
          </a:p>
        </p:txBody>
      </p:sp>
    </p:spTree>
    <p:extLst>
      <p:ext uri="{BB962C8B-B14F-4D97-AF65-F5344CB8AC3E}">
        <p14:creationId xmlns:p14="http://schemas.microsoft.com/office/powerpoint/2010/main" val="1372296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D93CF06-FACF-4479-880D-B11E19A2CDDD}" type="slidenum">
              <a:rPr lang="en-US" altLang="nl-NL" smtClean="0"/>
              <a:pPr>
                <a:spcBef>
                  <a:spcPct val="0"/>
                </a:spcBef>
              </a:pPr>
              <a:t>27</a:t>
            </a:fld>
            <a:endParaRPr lang="en-US" altLang="nl-NL"/>
          </a:p>
        </p:txBody>
      </p:sp>
      <p:sp>
        <p:nvSpPr>
          <p:cNvPr id="36867" name="Rectangle 1"/>
          <p:cNvSpPr>
            <a:spLocks noGrp="1" noRot="1" noChangeAspect="1" noChangeArrowheads="1" noTextEdit="1"/>
          </p:cNvSpPr>
          <p:nvPr>
            <p:ph type="sldImg"/>
          </p:nvPr>
        </p:nvSpPr>
        <p:spPr>
          <a:ln/>
        </p:spPr>
      </p:sp>
      <p:sp>
        <p:nvSpPr>
          <p:cNvPr id="3686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nl-NL" sz="1600">
                <a:solidFill>
                  <a:srgbClr val="000000"/>
                </a:solidFill>
                <a:latin typeface="Arial" panose="020B0604020202020204" pitchFamily="34" charset="0"/>
              </a:rPr>
              <a:t>De derde stap:</a:t>
            </a:r>
          </a:p>
          <a:p>
            <a:pPr eaLnBrk="1" hangingPunct="1">
              <a:lnSpc>
                <a:spcPct val="95000"/>
              </a:lnSpc>
              <a:spcBef>
                <a:spcPct val="0"/>
              </a:spcBef>
            </a:pPr>
            <a:r>
              <a:rPr lang="en-US" altLang="nl-NL" sz="1600">
                <a:solidFill>
                  <a:srgbClr val="000000"/>
                </a:solidFill>
                <a:latin typeface="Arial" panose="020B0604020202020204" pitchFamily="34" charset="0"/>
              </a:rPr>
              <a:t>Hier gaat het om het beoordelen van je gevonden bronnen. Je gaat kritisch kijken naar wat je hebt gevonden.</a:t>
            </a:r>
          </a:p>
          <a:p>
            <a:pPr eaLnBrk="1" hangingPunct="1">
              <a:lnSpc>
                <a:spcPct val="95000"/>
              </a:lnSpc>
              <a:spcBef>
                <a:spcPct val="0"/>
              </a:spcBef>
            </a:pPr>
            <a:r>
              <a:rPr lang="en-US" altLang="nl-NL" sz="1600">
                <a:solidFill>
                  <a:srgbClr val="000000"/>
                </a:solidFill>
                <a:latin typeface="Arial" panose="020B0604020202020204" pitchFamily="34" charset="0"/>
              </a:rPr>
              <a:t>Een website die je hebt gevonden licht je eruit en daar ga je een aantal vragen over beantwoorden </a:t>
            </a:r>
          </a:p>
        </p:txBody>
      </p:sp>
    </p:spTree>
    <p:extLst>
      <p:ext uri="{BB962C8B-B14F-4D97-AF65-F5344CB8AC3E}">
        <p14:creationId xmlns:p14="http://schemas.microsoft.com/office/powerpoint/2010/main" val="4025413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Bronvermelding is verplicht.</a:t>
            </a:r>
          </a:p>
          <a:p>
            <a:r>
              <a:rPr lang="nl-NL" dirty="0"/>
              <a:t>Uniforme stijl maakt teksten en bronvermeldingen overal ter wereld herkenbaar. </a:t>
            </a:r>
          </a:p>
          <a:p>
            <a:r>
              <a:rPr lang="nl-NL" dirty="0"/>
              <a:t>Er zijn meerdere stijlen, maar bij TP wordt gebruik gemaakt van </a:t>
            </a:r>
          </a:p>
          <a:p>
            <a:r>
              <a:rPr lang="nl-NL" dirty="0"/>
              <a:t>De APA 6</a:t>
            </a:r>
            <a:r>
              <a:rPr lang="nl-NL" baseline="30000" dirty="0"/>
              <a:t>e</a:t>
            </a:r>
            <a:r>
              <a:rPr lang="nl-NL" dirty="0"/>
              <a:t> editie, dit in navolging van veel Nederlandse universiteiten en Hogescholen </a:t>
            </a:r>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28</a:t>
            </a:fld>
            <a:endParaRPr lang="nl-NL"/>
          </a:p>
        </p:txBody>
      </p:sp>
    </p:spTree>
    <p:extLst>
      <p:ext uri="{BB962C8B-B14F-4D97-AF65-F5344CB8AC3E}">
        <p14:creationId xmlns:p14="http://schemas.microsoft.com/office/powerpoint/2010/main" val="1061052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latin typeface="Arial" panose="020B0604020202020204" pitchFamily="34" charset="0"/>
                <a:cs typeface="Arial" panose="020B0604020202020204" pitchFamily="34" charset="0"/>
              </a:rPr>
              <a:t>Welke delen van jouw product zijn overgenomen van een ander? Plagiaat</a:t>
            </a:r>
          </a:p>
          <a:p>
            <a:r>
              <a:rPr lang="nl-NL" sz="1200" dirty="0">
                <a:latin typeface="Arial" panose="020B0604020202020204" pitchFamily="34" charset="0"/>
                <a:cs typeface="Arial" panose="020B0604020202020204" pitchFamily="34" charset="0"/>
              </a:rPr>
              <a:t>  </a:t>
            </a:r>
          </a:p>
          <a:p>
            <a:endParaRPr lang="nl-NL" sz="1200" dirty="0">
              <a:latin typeface="Arial" panose="020B0604020202020204" pitchFamily="34" charset="0"/>
              <a:cs typeface="Arial" panose="020B0604020202020204" pitchFamily="34" charset="0"/>
            </a:endParaRPr>
          </a:p>
          <a:p>
            <a:r>
              <a:rPr lang="nl-NL" sz="1200" dirty="0">
                <a:latin typeface="Arial" panose="020B0604020202020204" pitchFamily="34" charset="0"/>
                <a:cs typeface="Arial" panose="020B0604020202020204" pitchFamily="34" charset="0"/>
              </a:rPr>
              <a:t>Welke bronnen zijn gebruikt?  </a:t>
            </a: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r>
              <a:rPr lang="nl-NL" sz="1200" dirty="0">
                <a:latin typeface="Arial" panose="020B0604020202020204" pitchFamily="34" charset="0"/>
                <a:cs typeface="Arial" panose="020B0604020202020204" pitchFamily="34" charset="0"/>
              </a:rPr>
              <a:t>Zijn er gevarieerde bronnen gebruikt?</a:t>
            </a: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r>
              <a:rPr lang="nl-NL" sz="1200" dirty="0">
                <a:latin typeface="Arial" panose="020B0604020202020204" pitchFamily="34" charset="0"/>
                <a:cs typeface="Arial" panose="020B0604020202020204" pitchFamily="34" charset="0"/>
              </a:rPr>
              <a:t>Ontbreken er belangrijke bronnen?</a:t>
            </a: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r>
              <a:rPr lang="nl-NL" sz="1200" dirty="0">
                <a:latin typeface="Arial" panose="020B0604020202020204" pitchFamily="34" charset="0"/>
                <a:cs typeface="Arial" panose="020B0604020202020204" pitchFamily="34" charset="0"/>
              </a:rPr>
              <a:t>Zijn de  bronnen correct vermeld?</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29</a:t>
            </a:fld>
            <a:endParaRPr lang="nl-NL"/>
          </a:p>
        </p:txBody>
      </p:sp>
    </p:spTree>
    <p:extLst>
      <p:ext uri="{BB962C8B-B14F-4D97-AF65-F5344CB8AC3E}">
        <p14:creationId xmlns:p14="http://schemas.microsoft.com/office/powerpoint/2010/main" val="2189099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DBE2D8D-0045-4896-94FB-3A80602FDFCD}" type="slidenum">
              <a:rPr lang="nl-NL" smtClean="0"/>
              <a:t>30</a:t>
            </a:fld>
            <a:endParaRPr lang="nl-NL"/>
          </a:p>
        </p:txBody>
      </p:sp>
    </p:spTree>
    <p:extLst>
      <p:ext uri="{BB962C8B-B14F-4D97-AF65-F5344CB8AC3E}">
        <p14:creationId xmlns:p14="http://schemas.microsoft.com/office/powerpoint/2010/main" val="842542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nl-NL"/>
              <a:t>Klik om stijl te bewerken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30-9-2021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2432981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nl-NL"/>
              <a:t>Klik om stijl te bewerken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30-9-2021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262005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30-9-2021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330445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nl-NL"/>
              <a:t>Klik om stijl te bewerken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30-9-2021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2769969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30-9-2021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193658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5E9C4-3B36-0A44-9CDD-251506ADEF32}" type="datetimeFigureOut">
              <a:rPr lang="nl-NL" smtClean="0"/>
              <a:t>30-9-2021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1751963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Klik om stijl te bewerken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
Tweede niveau
Derde niveau
Vierde niveau
Vijfde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30-9-2021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1392409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30-9-2021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1369051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30-9-2021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6801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30-9-2021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1161651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687C9BB0-B05C-F84F-A235-79E209284FE3}"/>
              </a:ext>
            </a:extLst>
          </p:cNvPr>
          <p:cNvSpPr/>
          <p:nvPr userDrawn="1"/>
        </p:nvSpPr>
        <p:spPr>
          <a:xfrm>
            <a:off x="0" y="0"/>
            <a:ext cx="9144000" cy="5154321"/>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9" name="Tijdelijke aanduiding voor inhoud 5">
            <a:extLst>
              <a:ext uri="{FF2B5EF4-FFF2-40B4-BE49-F238E27FC236}">
                <a16:creationId xmlns:a16="http://schemas.microsoft.com/office/drawing/2014/main" id="{B9C5BBAD-23E9-1A47-9154-A683A794B0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942" t="41890"/>
          <a:stretch/>
        </p:blipFill>
        <p:spPr>
          <a:xfrm>
            <a:off x="6863567" y="2165443"/>
            <a:ext cx="2291254" cy="2988878"/>
          </a:xfrm>
          <a:prstGeom prst="rect">
            <a:avLst/>
          </a:prstGeom>
        </p:spPr>
      </p:pic>
      <p:sp>
        <p:nvSpPr>
          <p:cNvPr id="2" name="Title 1"/>
          <p:cNvSpPr>
            <a:spLocks noGrp="1"/>
          </p:cNvSpPr>
          <p:nvPr>
            <p:ph type="title"/>
          </p:nvPr>
        </p:nvSpPr>
        <p:spPr>
          <a:xfrm>
            <a:off x="1209964" y="891310"/>
            <a:ext cx="7300624" cy="2530548"/>
          </a:xfrm>
        </p:spPr>
        <p:txBody>
          <a:bodyPr anchor="b"/>
          <a:lstStyle>
            <a:lvl1pPr>
              <a:defRPr sz="4500"/>
            </a:lvl1pPr>
          </a:lstStyle>
          <a:p>
            <a:r>
              <a:rPr lang="nl-NL" dirty="0"/>
              <a:t>Klik om stijl te bewerken</a:t>
            </a:r>
            <a:endParaRPr lang="en-US" dirty="0"/>
          </a:p>
        </p:txBody>
      </p:sp>
      <p:sp>
        <p:nvSpPr>
          <p:cNvPr id="3" name="Text Placeholder 2"/>
          <p:cNvSpPr>
            <a:spLocks noGrp="1"/>
          </p:cNvSpPr>
          <p:nvPr>
            <p:ph type="body" idx="1"/>
          </p:nvPr>
        </p:nvSpPr>
        <p:spPr>
          <a:xfrm>
            <a:off x="1209964" y="3442098"/>
            <a:ext cx="7300624"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en-US" dirty="0"/>
          </a:p>
        </p:txBody>
      </p:sp>
      <p:sp>
        <p:nvSpPr>
          <p:cNvPr id="4" name="Date Placeholder 3"/>
          <p:cNvSpPr>
            <a:spLocks noGrp="1"/>
          </p:cNvSpPr>
          <p:nvPr>
            <p:ph type="dt" sz="half" idx="10"/>
          </p:nvPr>
        </p:nvSpPr>
        <p:spPr>
          <a:xfrm>
            <a:off x="1209964" y="4767263"/>
            <a:ext cx="1476086" cy="273844"/>
          </a:xfrm>
        </p:spPr>
        <p:txBody>
          <a:bodyPr/>
          <a:lstStyle/>
          <a:p>
            <a:fld id="{7865E9C4-3B36-0A44-9CDD-251506ADEF32}" type="datetimeFigureOut">
              <a:rPr lang="nl-NL" smtClean="0"/>
              <a:t>30-9-2021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
        <p:nvSpPr>
          <p:cNvPr id="10" name="Rechthoek 9">
            <a:extLst>
              <a:ext uri="{FF2B5EF4-FFF2-40B4-BE49-F238E27FC236}">
                <a16:creationId xmlns:a16="http://schemas.microsoft.com/office/drawing/2014/main" id="{5AA42D6A-4362-154B-ACAA-FFE4C6DC9D3B}"/>
              </a:ext>
            </a:extLst>
          </p:cNvPr>
          <p:cNvSpPr/>
          <p:nvPr userDrawn="1"/>
        </p:nvSpPr>
        <p:spPr>
          <a:xfrm>
            <a:off x="10822" y="0"/>
            <a:ext cx="993976" cy="5154321"/>
          </a:xfrm>
          <a:prstGeom prst="rect">
            <a:avLst/>
          </a:prstGeom>
          <a:solidFill>
            <a:srgbClr val="6633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7" name="Tijdelijke aanduiding voor inhoud 5">
            <a:extLst>
              <a:ext uri="{FF2B5EF4-FFF2-40B4-BE49-F238E27FC236}">
                <a16:creationId xmlns:a16="http://schemas.microsoft.com/office/drawing/2014/main" id="{DE7A9FF6-EEC7-6D44-BA4E-08C7E8BD87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60" y="65649"/>
            <a:ext cx="824300" cy="1142125"/>
          </a:xfrm>
          <a:prstGeom prst="rect">
            <a:avLst/>
          </a:prstGeom>
        </p:spPr>
      </p:pic>
    </p:spTree>
    <p:extLst>
      <p:ext uri="{BB962C8B-B14F-4D97-AF65-F5344CB8AC3E}">
        <p14:creationId xmlns:p14="http://schemas.microsoft.com/office/powerpoint/2010/main" val="2257039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30-9-2021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881526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5E9C4-3B36-0A44-9CDD-251506ADEF32}" type="datetimeFigureOut">
              <a:rPr lang="nl-NL" smtClean="0"/>
              <a:t>30-9-2021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06450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Klik om stijl te bewerken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
Tweede niveau
Derde niveau
Vierde niveau
Vijfde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30-9-2021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462050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7865E9C4-3B36-0A44-9CDD-251506ADEF32}" type="datetimeFigureOut">
              <a:rPr lang="nl-NL" smtClean="0"/>
              <a:t>30-9-2021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356707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30-9-2021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627507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7865E9C4-3B36-0A44-9CDD-251506ADEF32}" type="datetimeFigureOut">
              <a:rPr lang="nl-NL" smtClean="0"/>
              <a:t>30-9-2021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D06D815-9AF3-0641-A6F5-C061BB99FA7C}" type="slidenum">
              <a:rPr lang="nl-NL" smtClean="0"/>
              <a:t>‹nr.›</a:t>
            </a:fld>
            <a:endParaRPr lang="nl-NL"/>
          </a:p>
        </p:txBody>
      </p:sp>
    </p:spTree>
    <p:extLst>
      <p:ext uri="{BB962C8B-B14F-4D97-AF65-F5344CB8AC3E}">
        <p14:creationId xmlns:p14="http://schemas.microsoft.com/office/powerpoint/2010/main" val="1688837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jpg"/><Relationship Id="rId5" Type="http://schemas.openxmlformats.org/officeDocument/2006/relationships/slideLayout" Target="../slideLayouts/slideLayout14.xml"/><Relationship Id="rId10" Type="http://schemas.openxmlformats.org/officeDocument/2006/relationships/image" Target="../media/image1.jp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0CD99FC-52D5-8043-9D17-A2519F08F570}"/>
              </a:ext>
            </a:extLst>
          </p:cNvPr>
          <p:cNvSpPr/>
          <p:nvPr userDrawn="1"/>
        </p:nvSpPr>
        <p:spPr>
          <a:xfrm>
            <a:off x="-1" y="-1"/>
            <a:ext cx="9144000" cy="5143499"/>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8" name="Rechthoek 7">
            <a:extLst>
              <a:ext uri="{FF2B5EF4-FFF2-40B4-BE49-F238E27FC236}">
                <a16:creationId xmlns:a16="http://schemas.microsoft.com/office/drawing/2014/main" id="{2346EBF7-B855-2E48-B454-AD5AA990CAB0}"/>
              </a:ext>
            </a:extLst>
          </p:cNvPr>
          <p:cNvSpPr/>
          <p:nvPr userDrawn="1"/>
        </p:nvSpPr>
        <p:spPr>
          <a:xfrm>
            <a:off x="0" y="0"/>
            <a:ext cx="9144000" cy="957685"/>
          </a:xfrm>
          <a:prstGeom prst="rect">
            <a:avLst/>
          </a:prstGeom>
          <a:solidFill>
            <a:srgbClr val="6633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9" name="Afbeelding 8">
            <a:extLst>
              <a:ext uri="{FF2B5EF4-FFF2-40B4-BE49-F238E27FC236}">
                <a16:creationId xmlns:a16="http://schemas.microsoft.com/office/drawing/2014/main" id="{F912EA4C-C764-AF49-BB2B-AE7CD418C5F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84885" y="65649"/>
            <a:ext cx="1643915" cy="822421"/>
          </a:xfrm>
          <a:prstGeom prst="rect">
            <a:avLst/>
          </a:prstGeom>
        </p:spPr>
      </p:pic>
      <p:pic>
        <p:nvPicPr>
          <p:cNvPr id="10" name="Tijdelijke aanduiding voor inhoud 5">
            <a:extLst>
              <a:ext uri="{FF2B5EF4-FFF2-40B4-BE49-F238E27FC236}">
                <a16:creationId xmlns:a16="http://schemas.microsoft.com/office/drawing/2014/main" id="{B3805027-AF26-314F-ABB0-BB3D6D015BD3}"/>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74942" t="41890"/>
          <a:stretch/>
        </p:blipFill>
        <p:spPr>
          <a:xfrm>
            <a:off x="6863567" y="2165443"/>
            <a:ext cx="2291254" cy="2988878"/>
          </a:xfrm>
          <a:prstGeom prst="rect">
            <a:avLst/>
          </a:prstGeom>
        </p:spPr>
      </p:pic>
      <p:sp>
        <p:nvSpPr>
          <p:cNvPr id="2" name="Title Placeholder 1"/>
          <p:cNvSpPr>
            <a:spLocks noGrp="1"/>
          </p:cNvSpPr>
          <p:nvPr>
            <p:ph type="title"/>
          </p:nvPr>
        </p:nvSpPr>
        <p:spPr>
          <a:xfrm>
            <a:off x="2770907" y="65649"/>
            <a:ext cx="5744443" cy="994172"/>
          </a:xfrm>
          <a:prstGeom prst="rect">
            <a:avLst/>
          </a:prstGeom>
        </p:spPr>
        <p:txBody>
          <a:bodyPr vert="horz" lIns="91440" tIns="45720" rIns="91440" bIns="45720" rtlCol="0" anchor="ctr">
            <a:normAutofit/>
          </a:bodyPr>
          <a:lstStyle/>
          <a:p>
            <a:r>
              <a:rPr lang="nl-NL" dirty="0"/>
              <a:t>Titel</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865E9C4-3B36-0A44-9CDD-251506ADEF32}" type="datetimeFigureOut">
              <a:rPr lang="nl-NL" smtClean="0"/>
              <a:t>30-9-2021</a:t>
            </a:fld>
            <a:endParaRPr lang="nl-NL"/>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D06D815-9AF3-0641-A6F5-C061BB99FA7C}" type="slidenum">
              <a:rPr lang="nl-NL" smtClean="0"/>
              <a:t>‹nr.›</a:t>
            </a:fld>
            <a:endParaRPr lang="nl-NL"/>
          </a:p>
        </p:txBody>
      </p:sp>
    </p:spTree>
    <p:extLst>
      <p:ext uri="{BB962C8B-B14F-4D97-AF65-F5344CB8AC3E}">
        <p14:creationId xmlns:p14="http://schemas.microsoft.com/office/powerpoint/2010/main" val="4293926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8" r:id="rId6"/>
    <p:sldLayoutId id="2147483669" r:id="rId7"/>
    <p:sldLayoutId id="2147483670" r:id="rId8"/>
    <p:sldLayoutId id="2147483671" r:id="rId9"/>
  </p:sldLayoutIdLst>
  <p:txStyles>
    <p:titleStyle>
      <a:lvl1pPr algn="l" defTabSz="685800" rtl="0" eaLnBrk="1" latinLnBrk="0" hangingPunct="1">
        <a:lnSpc>
          <a:spcPct val="900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0CD99FC-52D5-8043-9D17-A2519F08F570}"/>
              </a:ext>
            </a:extLst>
          </p:cNvPr>
          <p:cNvSpPr/>
          <p:nvPr userDrawn="1"/>
        </p:nvSpPr>
        <p:spPr>
          <a:xfrm>
            <a:off x="-1" y="-1"/>
            <a:ext cx="9144000" cy="5143499"/>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8" name="Rechthoek 7">
            <a:extLst>
              <a:ext uri="{FF2B5EF4-FFF2-40B4-BE49-F238E27FC236}">
                <a16:creationId xmlns:a16="http://schemas.microsoft.com/office/drawing/2014/main" id="{2346EBF7-B855-2E48-B454-AD5AA990CAB0}"/>
              </a:ext>
            </a:extLst>
          </p:cNvPr>
          <p:cNvSpPr/>
          <p:nvPr userDrawn="1"/>
        </p:nvSpPr>
        <p:spPr>
          <a:xfrm>
            <a:off x="0" y="0"/>
            <a:ext cx="9144000" cy="957685"/>
          </a:xfrm>
          <a:prstGeom prst="rect">
            <a:avLst/>
          </a:prstGeom>
          <a:solidFill>
            <a:srgbClr val="66336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pic>
        <p:nvPicPr>
          <p:cNvPr id="9" name="Afbeelding 8">
            <a:extLst>
              <a:ext uri="{FF2B5EF4-FFF2-40B4-BE49-F238E27FC236}">
                <a16:creationId xmlns:a16="http://schemas.microsoft.com/office/drawing/2014/main" id="{F912EA4C-C764-AF49-BB2B-AE7CD418C5F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84885" y="65649"/>
            <a:ext cx="1643915" cy="822421"/>
          </a:xfrm>
          <a:prstGeom prst="rect">
            <a:avLst/>
          </a:prstGeom>
        </p:spPr>
      </p:pic>
      <p:pic>
        <p:nvPicPr>
          <p:cNvPr id="10" name="Tijdelijke aanduiding voor inhoud 5">
            <a:extLst>
              <a:ext uri="{FF2B5EF4-FFF2-40B4-BE49-F238E27FC236}">
                <a16:creationId xmlns:a16="http://schemas.microsoft.com/office/drawing/2014/main" id="{B3805027-AF26-314F-ABB0-BB3D6D015BD3}"/>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74942" t="41890"/>
          <a:stretch/>
        </p:blipFill>
        <p:spPr>
          <a:xfrm>
            <a:off x="6863567" y="2165443"/>
            <a:ext cx="2291254" cy="2988878"/>
          </a:xfrm>
          <a:prstGeom prst="rect">
            <a:avLst/>
          </a:prstGeom>
        </p:spPr>
      </p:pic>
      <p:sp>
        <p:nvSpPr>
          <p:cNvPr id="2" name="Title Placeholder 1"/>
          <p:cNvSpPr>
            <a:spLocks noGrp="1"/>
          </p:cNvSpPr>
          <p:nvPr>
            <p:ph type="title"/>
          </p:nvPr>
        </p:nvSpPr>
        <p:spPr>
          <a:xfrm>
            <a:off x="2770907" y="65649"/>
            <a:ext cx="5744443" cy="994172"/>
          </a:xfrm>
          <a:prstGeom prst="rect">
            <a:avLst/>
          </a:prstGeom>
        </p:spPr>
        <p:txBody>
          <a:bodyPr vert="horz" lIns="91440" tIns="45720" rIns="91440" bIns="45720" rtlCol="0" anchor="ctr">
            <a:normAutofit/>
          </a:bodyPr>
          <a:lstStyle/>
          <a:p>
            <a:r>
              <a:rPr lang="nl-NL" dirty="0"/>
              <a:t>Titel</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865E9C4-3B36-0A44-9CDD-251506ADEF32}" type="datetimeFigureOut">
              <a:rPr lang="nl-NL" smtClean="0"/>
              <a:t>30-9-2021</a:t>
            </a:fld>
            <a:endParaRPr lang="nl-NL"/>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D06D815-9AF3-0641-A6F5-C061BB99FA7C}" type="slidenum">
              <a:rPr lang="nl-NL" smtClean="0"/>
              <a:t>‹nr.›</a:t>
            </a:fld>
            <a:endParaRPr lang="nl-NL"/>
          </a:p>
        </p:txBody>
      </p:sp>
    </p:spTree>
    <p:extLst>
      <p:ext uri="{BB962C8B-B14F-4D97-AF65-F5344CB8AC3E}">
        <p14:creationId xmlns:p14="http://schemas.microsoft.com/office/powerpoint/2010/main" val="1741055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l" defTabSz="685800" rtl="0" eaLnBrk="1" latinLnBrk="0" hangingPunct="1">
        <a:lnSpc>
          <a:spcPct val="90000"/>
        </a:lnSpc>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toolbox.fontysdienstoeno.nl/definieren/zoekplan/zoekplan-literatuuroonderzoek/"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nl/url?sa=i&amp;rct=j&amp;q=&amp;esrc=s&amp;source=images&amp;cd=&amp;cad=rja&amp;uact=8&amp;ved=0ahUKEwj23cW1oeXUAhWKZVAKHZXQCZEQjRwIBw&amp;url=http://www.nairaland.com/2346084/deep-web-dont-know&amp;psig=AFQjCNGsWadciHfkhFyiepHt4lFnXp_hrw&amp;ust=1498901455272037"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fontys.nl/moller.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hyperlink" Target="http://fontys.nl/moller.ht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biep.nu/" TargetMode="External"/><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hyperlink" Target="http://up3xt5ae3w.search.serialssolutions.com/?L=UP3XT5AE3W&amp;SS_ErrorCode=111&amp;s=T_W_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fontys.nl/Moller/Opleidingen/Toegepaste-Psychologie.ht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fontys.nl/HOME-MEDIATHEEK-1/Zoeken-en-vinden/Databanken-1/PsycARTICLES.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fontys.nl/HOME-MEDIATHEEK/Zoeken-en-vinden/Databanken-1/Nexis-Uni-1.htm"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hbo-kennisbank.nl/nl/page/home/" TargetMode="External"/><Relationship Id="rId1" Type="http://schemas.openxmlformats.org/officeDocument/2006/relationships/slideLayout" Target="../slideLayouts/slideLayout3.xml"/><Relationship Id="rId5" Type="http://schemas.openxmlformats.org/officeDocument/2006/relationships/hyperlink" Target="https://fontys.nl/HOME-MEDIATHEEK-1/Zoeken-en-vinden/Databanken-1/Scripties-Online.htm" TargetMode="Externa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0.png"/><Relationship Id="rId5" Type="http://schemas.openxmlformats.org/officeDocument/2006/relationships/hyperlink" Target="https://www.studystore.nl/p/9789072482181/de-apa-richtlijnen-uitgelegd" TargetMode="External"/><Relationship Id="rId4" Type="http://schemas.openxmlformats.org/officeDocument/2006/relationships/hyperlink" Target="https://www.auteursrechten.nl/apa-richtlijnen"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fontys.nl/Moller/Onze-diensten/Literatuurhelpdesk/Bronvermelding.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auteursrechten.nl/apa"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1.xml"/><Relationship Id="rId7" Type="http://schemas.openxmlformats.org/officeDocument/2006/relationships/image" Target="../media/image34.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hyperlink" Target="mailto:literatuurhelpdeskmoller@fontys.nl"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thesaurus.com/browse/library?s=ts"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www.linguee.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70101" y="65649"/>
            <a:ext cx="6870700" cy="994172"/>
          </a:xfrm>
        </p:spPr>
        <p:txBody>
          <a:bodyPr/>
          <a:lstStyle/>
          <a:p>
            <a:r>
              <a:rPr lang="nl-NL" dirty="0"/>
              <a:t>Informatievaardigheden TP</a:t>
            </a:r>
          </a:p>
        </p:txBody>
      </p:sp>
      <p:pic>
        <p:nvPicPr>
          <p:cNvPr id="5" name="Picture 2" descr="Sfeerafbeelding Fontys"/>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7475"/>
          <a:stretch/>
        </p:blipFill>
        <p:spPr bwMode="auto">
          <a:xfrm>
            <a:off x="2178986" y="1216189"/>
            <a:ext cx="2786311" cy="3262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044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1655207" y="1242908"/>
            <a:ext cx="5829300" cy="858322"/>
          </a:xfrm>
        </p:spPr>
        <p:txBody>
          <a:bodyPr>
            <a:normAutofit/>
          </a:bodyPr>
          <a:lstStyle/>
          <a:p>
            <a:r>
              <a:rPr lang="nl-NL" altLang="nl-NL" sz="2400" b="1" dirty="0">
                <a:solidFill>
                  <a:srgbClr val="7030A0"/>
                </a:solidFill>
              </a:rPr>
              <a:t>Zoekwoorden: blijf variëren </a:t>
            </a:r>
          </a:p>
        </p:txBody>
      </p:sp>
      <p:sp>
        <p:nvSpPr>
          <p:cNvPr id="15363" name="Tijdelijke aanduiding voor inhoud 2"/>
          <p:cNvSpPr>
            <a:spLocks noGrp="1"/>
          </p:cNvSpPr>
          <p:nvPr>
            <p:ph idx="1"/>
          </p:nvPr>
        </p:nvSpPr>
        <p:spPr>
          <a:xfrm>
            <a:off x="1655207" y="2058563"/>
            <a:ext cx="5829300" cy="3087171"/>
          </a:xfrm>
        </p:spPr>
        <p:txBody>
          <a:bodyPr/>
          <a:lstStyle/>
          <a:p>
            <a:r>
              <a:rPr lang="nl-NL" altLang="nl-NL" sz="1620" dirty="0">
                <a:latin typeface="Arial" panose="020B0604020202020204" pitchFamily="34" charset="0"/>
                <a:cs typeface="Arial" panose="020B0604020202020204" pitchFamily="34" charset="0"/>
              </a:rPr>
              <a:t>Gebruik de kernwoorden uit je kennisvraag</a:t>
            </a:r>
          </a:p>
          <a:p>
            <a:r>
              <a:rPr lang="nl-NL" altLang="nl-NL" sz="1620" dirty="0">
                <a:latin typeface="Arial" panose="020B0604020202020204" pitchFamily="34" charset="0"/>
                <a:cs typeface="Arial" panose="020B0604020202020204" pitchFamily="34" charset="0"/>
              </a:rPr>
              <a:t>Bedenk synoniemen en verwante termen</a:t>
            </a:r>
          </a:p>
          <a:p>
            <a:r>
              <a:rPr lang="nl-NL" altLang="nl-NL" sz="1620" dirty="0">
                <a:latin typeface="Arial" panose="020B0604020202020204" pitchFamily="34" charset="0"/>
                <a:cs typeface="Arial" panose="020B0604020202020204" pitchFamily="34" charset="0"/>
              </a:rPr>
              <a:t>Noteer de kernwoorden uit bronnen die je al hebt gevonden (literatuur modules) </a:t>
            </a:r>
          </a:p>
          <a:p>
            <a:r>
              <a:rPr lang="nl-NL" altLang="nl-NL" sz="1620" dirty="0">
                <a:latin typeface="Arial" panose="020B0604020202020204" pitchFamily="34" charset="0"/>
                <a:cs typeface="Arial" panose="020B0604020202020204" pitchFamily="34" charset="0"/>
              </a:rPr>
              <a:t>Bekijk de literatuurlijsten in bronnen die je al hebt gevonden </a:t>
            </a:r>
          </a:p>
          <a:p>
            <a:r>
              <a:rPr lang="nl-NL" altLang="nl-NL" sz="1620" dirty="0">
                <a:latin typeface="Arial" panose="020B0604020202020204" pitchFamily="34" charset="0"/>
                <a:cs typeface="Arial" panose="020B0604020202020204" pitchFamily="34" charset="0"/>
              </a:rPr>
              <a:t>Verzamel namen van auteurs, tijdschriften en organisaties (Google Scholar, wie heeft dit artikel geciteerd?)</a:t>
            </a:r>
          </a:p>
          <a:p>
            <a:r>
              <a:rPr lang="nl-NL" altLang="nl-NL" sz="1620" dirty="0">
                <a:latin typeface="Arial" panose="020B0604020202020204" pitchFamily="34" charset="0"/>
                <a:cs typeface="Arial" panose="020B0604020202020204" pitchFamily="34" charset="0"/>
              </a:rPr>
              <a:t>Denk in ‘termen van’ het te vinden stuk </a:t>
            </a:r>
          </a:p>
          <a:p>
            <a:endParaRPr lang="nl-NL" altLang="nl-NL" dirty="0"/>
          </a:p>
        </p:txBody>
      </p:sp>
      <p:sp>
        <p:nvSpPr>
          <p:cNvPr id="15364"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60">
                <a:solidFill>
                  <a:schemeClr val="tx1"/>
                </a:solidFill>
                <a:latin typeface="Times New Roman" panose="02020603050405020304" pitchFamily="18" charset="0"/>
              </a:defRPr>
            </a:lvl1pPr>
            <a:lvl2pPr marL="500420" indent="-191810">
              <a:spcBef>
                <a:spcPct val="20000"/>
              </a:spcBef>
              <a:buChar char="–"/>
              <a:defRPr sz="1890">
                <a:solidFill>
                  <a:schemeClr val="tx1"/>
                </a:solidFill>
                <a:latin typeface="Times New Roman" panose="02020603050405020304" pitchFamily="18" charset="0"/>
              </a:defRPr>
            </a:lvl2pPr>
            <a:lvl3pPr marL="770454" indent="-153234">
              <a:spcBef>
                <a:spcPct val="20000"/>
              </a:spcBef>
              <a:buChar char="•"/>
              <a:defRPr sz="1620">
                <a:solidFill>
                  <a:schemeClr val="tx1"/>
                </a:solidFill>
                <a:latin typeface="Times New Roman" panose="02020603050405020304" pitchFamily="18" charset="0"/>
              </a:defRPr>
            </a:lvl3pPr>
            <a:lvl4pPr marL="1079064" indent="-153234">
              <a:spcBef>
                <a:spcPct val="20000"/>
              </a:spcBef>
              <a:buChar char="–"/>
              <a:defRPr sz="1350">
                <a:solidFill>
                  <a:schemeClr val="tx1"/>
                </a:solidFill>
                <a:latin typeface="Times New Roman" panose="02020603050405020304" pitchFamily="18" charset="0"/>
              </a:defRPr>
            </a:lvl4pPr>
            <a:lvl5pPr marL="1387674" indent="-153234">
              <a:spcBef>
                <a:spcPct val="20000"/>
              </a:spcBef>
              <a:buChar char="»"/>
              <a:defRPr sz="1350">
                <a:solidFill>
                  <a:schemeClr val="tx1"/>
                </a:solidFill>
                <a:latin typeface="Times New Roman" panose="02020603050405020304" pitchFamily="18" charset="0"/>
              </a:defRPr>
            </a:lvl5pPr>
            <a:lvl6pPr marL="1696284" indent="-153234" eaLnBrk="0" fontAlgn="base" hangingPunct="0">
              <a:spcBef>
                <a:spcPct val="20000"/>
              </a:spcBef>
              <a:spcAft>
                <a:spcPct val="0"/>
              </a:spcAft>
              <a:buChar char="»"/>
              <a:defRPr sz="1350">
                <a:solidFill>
                  <a:schemeClr val="tx1"/>
                </a:solidFill>
                <a:latin typeface="Times New Roman" panose="02020603050405020304" pitchFamily="18" charset="0"/>
              </a:defRPr>
            </a:lvl6pPr>
            <a:lvl7pPr marL="2004894" indent="-153234" eaLnBrk="0" fontAlgn="base" hangingPunct="0">
              <a:spcBef>
                <a:spcPct val="20000"/>
              </a:spcBef>
              <a:spcAft>
                <a:spcPct val="0"/>
              </a:spcAft>
              <a:buChar char="»"/>
              <a:defRPr sz="1350">
                <a:solidFill>
                  <a:schemeClr val="tx1"/>
                </a:solidFill>
                <a:latin typeface="Times New Roman" panose="02020603050405020304" pitchFamily="18" charset="0"/>
              </a:defRPr>
            </a:lvl7pPr>
            <a:lvl8pPr marL="2313504" indent="-153234" eaLnBrk="0" fontAlgn="base" hangingPunct="0">
              <a:spcBef>
                <a:spcPct val="20000"/>
              </a:spcBef>
              <a:spcAft>
                <a:spcPct val="0"/>
              </a:spcAft>
              <a:buChar char="»"/>
              <a:defRPr sz="1350">
                <a:solidFill>
                  <a:schemeClr val="tx1"/>
                </a:solidFill>
                <a:latin typeface="Times New Roman" panose="02020603050405020304" pitchFamily="18" charset="0"/>
              </a:defRPr>
            </a:lvl8pPr>
            <a:lvl9pPr marL="2622114" indent="-153234" eaLnBrk="0" fontAlgn="base" hangingPunct="0">
              <a:spcBef>
                <a:spcPct val="20000"/>
              </a:spcBef>
              <a:spcAft>
                <a:spcPct val="0"/>
              </a:spcAft>
              <a:buChar char="»"/>
              <a:defRPr sz="1350">
                <a:solidFill>
                  <a:schemeClr val="tx1"/>
                </a:solidFill>
                <a:latin typeface="Times New Roman" panose="02020603050405020304" pitchFamily="18" charset="0"/>
              </a:defRPr>
            </a:lvl9pPr>
          </a:lstStyle>
          <a:p>
            <a:pPr>
              <a:spcBef>
                <a:spcPct val="0"/>
              </a:spcBef>
              <a:buFontTx/>
              <a:buNone/>
            </a:pPr>
            <a:fld id="{39D7E01F-0471-4EF6-BF10-B5B1ACAF02AE}" type="slidenum">
              <a:rPr lang="en-US" altLang="nl-NL" sz="945"/>
              <a:pPr>
                <a:spcBef>
                  <a:spcPct val="0"/>
                </a:spcBef>
                <a:buFontTx/>
                <a:buNone/>
              </a:pPr>
              <a:t>10</a:t>
            </a:fld>
            <a:endParaRPr lang="en-US" altLang="nl-NL" sz="945"/>
          </a:p>
        </p:txBody>
      </p:sp>
      <p:pic>
        <p:nvPicPr>
          <p:cNvPr id="1536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594" y="204261"/>
            <a:ext cx="68580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PIJL-OMLAAG 4"/>
          <p:cNvSpPr>
            <a:spLocks noChangeArrowheads="1"/>
          </p:cNvSpPr>
          <p:nvPr/>
        </p:nvSpPr>
        <p:spPr bwMode="auto">
          <a:xfrm rot="10800000">
            <a:off x="3158917" y="602819"/>
            <a:ext cx="400764" cy="627936"/>
          </a:xfrm>
          <a:prstGeom prst="downArrow">
            <a:avLst>
              <a:gd name="adj1" fmla="val 50000"/>
              <a:gd name="adj2" fmla="val 49856"/>
            </a:avLst>
          </a:prstGeom>
          <a:solidFill>
            <a:schemeClr val="accent1"/>
          </a:solidFill>
          <a:ln w="9525" algn="ctr">
            <a:solidFill>
              <a:schemeClr val="accent1"/>
            </a:solidFill>
            <a:round/>
            <a:headEnd/>
            <a:tailEnd/>
          </a:ln>
        </p:spPr>
        <p:txBody>
          <a:bodyPr rot="10800000" wrap="none" lIns="68579" tIns="34289" rIns="68579" bIns="34289"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620"/>
          </a:p>
        </p:txBody>
      </p:sp>
    </p:spTree>
    <p:extLst>
      <p:ext uri="{BB962C8B-B14F-4D97-AF65-F5344CB8AC3E}">
        <p14:creationId xmlns:p14="http://schemas.microsoft.com/office/powerpoint/2010/main" val="3599671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920">
                <a:solidFill>
                  <a:schemeClr val="tx1"/>
                </a:solidFill>
                <a:latin typeface="Arial" panose="020B0604020202020204" pitchFamily="34" charset="0"/>
              </a:defRPr>
            </a:lvl1pPr>
            <a:lvl2pPr marL="445775" indent="-171452">
              <a:spcBef>
                <a:spcPct val="20000"/>
              </a:spcBef>
              <a:buChar char="–"/>
              <a:defRPr sz="1680">
                <a:solidFill>
                  <a:schemeClr val="tx1"/>
                </a:solidFill>
                <a:latin typeface="Arial" panose="020B0604020202020204" pitchFamily="34" charset="0"/>
              </a:defRPr>
            </a:lvl2pPr>
            <a:lvl3pPr marL="685809" indent="-137162">
              <a:spcBef>
                <a:spcPct val="20000"/>
              </a:spcBef>
              <a:buChar char="•"/>
              <a:defRPr sz="1440">
                <a:solidFill>
                  <a:schemeClr val="tx1"/>
                </a:solidFill>
                <a:latin typeface="Arial" panose="020B0604020202020204" pitchFamily="34" charset="0"/>
              </a:defRPr>
            </a:lvl3pPr>
            <a:lvl4pPr marL="960132" indent="-137162">
              <a:spcBef>
                <a:spcPct val="20000"/>
              </a:spcBef>
              <a:buChar char="–"/>
              <a:defRPr sz="1200">
                <a:solidFill>
                  <a:schemeClr val="tx1"/>
                </a:solidFill>
                <a:latin typeface="Arial" panose="020B0604020202020204" pitchFamily="34" charset="0"/>
              </a:defRPr>
            </a:lvl4pPr>
            <a:lvl5pPr marL="1234456" indent="-137162">
              <a:spcBef>
                <a:spcPct val="20000"/>
              </a:spcBef>
              <a:buChar char="»"/>
              <a:defRPr sz="1200">
                <a:solidFill>
                  <a:schemeClr val="tx1"/>
                </a:solidFill>
                <a:latin typeface="Arial" panose="020B0604020202020204" pitchFamily="34" charset="0"/>
              </a:defRPr>
            </a:lvl5pPr>
            <a:lvl6pPr marL="1508779" indent="-137162" eaLnBrk="0" fontAlgn="base" hangingPunct="0">
              <a:spcBef>
                <a:spcPct val="20000"/>
              </a:spcBef>
              <a:spcAft>
                <a:spcPct val="0"/>
              </a:spcAft>
              <a:buChar char="»"/>
              <a:defRPr sz="1200">
                <a:solidFill>
                  <a:schemeClr val="tx1"/>
                </a:solidFill>
                <a:latin typeface="Arial" panose="020B0604020202020204" pitchFamily="34" charset="0"/>
              </a:defRPr>
            </a:lvl6pPr>
            <a:lvl7pPr marL="1783102" indent="-137162" eaLnBrk="0" fontAlgn="base" hangingPunct="0">
              <a:spcBef>
                <a:spcPct val="20000"/>
              </a:spcBef>
              <a:spcAft>
                <a:spcPct val="0"/>
              </a:spcAft>
              <a:buChar char="»"/>
              <a:defRPr sz="1200">
                <a:solidFill>
                  <a:schemeClr val="tx1"/>
                </a:solidFill>
                <a:latin typeface="Arial" panose="020B0604020202020204" pitchFamily="34" charset="0"/>
              </a:defRPr>
            </a:lvl7pPr>
            <a:lvl8pPr marL="2057426" indent="-137162" eaLnBrk="0" fontAlgn="base" hangingPunct="0">
              <a:spcBef>
                <a:spcPct val="20000"/>
              </a:spcBef>
              <a:spcAft>
                <a:spcPct val="0"/>
              </a:spcAft>
              <a:buChar char="»"/>
              <a:defRPr sz="1200">
                <a:solidFill>
                  <a:schemeClr val="tx1"/>
                </a:solidFill>
                <a:latin typeface="Arial" panose="020B0604020202020204" pitchFamily="34" charset="0"/>
              </a:defRPr>
            </a:lvl8pPr>
            <a:lvl9pPr marL="2331749" indent="-137162" eaLnBrk="0" fontAlgn="base" hangingPunct="0">
              <a:spcBef>
                <a:spcPct val="20000"/>
              </a:spcBef>
              <a:spcAft>
                <a:spcPct val="0"/>
              </a:spcAft>
              <a:buChar char="»"/>
              <a:defRPr sz="1200">
                <a:solidFill>
                  <a:schemeClr val="tx1"/>
                </a:solidFill>
                <a:latin typeface="Arial" panose="020B0604020202020204" pitchFamily="34" charset="0"/>
              </a:defRPr>
            </a:lvl9pPr>
          </a:lstStyle>
          <a:p>
            <a:pPr>
              <a:spcBef>
                <a:spcPct val="0"/>
              </a:spcBef>
              <a:buFontTx/>
              <a:buNone/>
              <a:defRPr/>
            </a:pPr>
            <a:fld id="{9C07483C-5596-4095-951F-F4DAA143E8C7}" type="slidenum">
              <a:rPr lang="en-US" altLang="nl-NL" sz="840">
                <a:latin typeface="Times New Roman" panose="02020603050405020304" pitchFamily="18" charset="0"/>
              </a:rPr>
              <a:pPr>
                <a:spcBef>
                  <a:spcPct val="0"/>
                </a:spcBef>
                <a:buFontTx/>
                <a:buNone/>
                <a:defRPr/>
              </a:pPr>
              <a:t>11</a:t>
            </a:fld>
            <a:endParaRPr lang="en-US" altLang="nl-NL" sz="840">
              <a:latin typeface="Times New Roman" panose="02020603050405020304" pitchFamily="18" charset="0"/>
            </a:endParaRPr>
          </a:p>
        </p:txBody>
      </p:sp>
      <p:sp>
        <p:nvSpPr>
          <p:cNvPr id="16387" name="Rectangle 5"/>
          <p:cNvSpPr>
            <a:spLocks noChangeArrowheads="1"/>
          </p:cNvSpPr>
          <p:nvPr/>
        </p:nvSpPr>
        <p:spPr bwMode="auto">
          <a:xfrm>
            <a:off x="1764506" y="1534477"/>
            <a:ext cx="5519619" cy="280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59" tIns="30480" rIns="60959" bIns="30480">
            <a:spAutoFit/>
          </a:bodyPr>
          <a:lstStyle>
            <a:lvl1pPr marL="381000" indent="-381000" defTabSz="1016000">
              <a:spcBef>
                <a:spcPct val="20000"/>
              </a:spcBef>
              <a:buChar char="•"/>
              <a:defRPr sz="3200">
                <a:solidFill>
                  <a:schemeClr val="tx1"/>
                </a:solidFill>
                <a:latin typeface="Times New Roman" panose="02020603050405020304" pitchFamily="18" charset="0"/>
              </a:defRPr>
            </a:lvl1pPr>
            <a:lvl2pPr marL="742950" indent="-285750" defTabSz="1016000">
              <a:spcBef>
                <a:spcPct val="20000"/>
              </a:spcBef>
              <a:buChar char="–"/>
              <a:defRPr sz="2800">
                <a:solidFill>
                  <a:schemeClr val="tx1"/>
                </a:solidFill>
                <a:latin typeface="Times New Roman" panose="02020603050405020304" pitchFamily="18" charset="0"/>
              </a:defRPr>
            </a:lvl2pPr>
            <a:lvl3pPr marL="1143000" indent="-228600" defTabSz="1016000">
              <a:spcBef>
                <a:spcPct val="20000"/>
              </a:spcBef>
              <a:buChar char="•"/>
              <a:defRPr sz="2400">
                <a:solidFill>
                  <a:schemeClr val="tx1"/>
                </a:solidFill>
                <a:latin typeface="Times New Roman" panose="02020603050405020304" pitchFamily="18" charset="0"/>
              </a:defRPr>
            </a:lvl3pPr>
            <a:lvl4pPr marL="1600200" indent="-228600" defTabSz="1016000">
              <a:spcBef>
                <a:spcPct val="20000"/>
              </a:spcBef>
              <a:buChar char="–"/>
              <a:defRPr sz="2000">
                <a:solidFill>
                  <a:schemeClr val="tx1"/>
                </a:solidFill>
                <a:latin typeface="Times New Roman" panose="02020603050405020304" pitchFamily="18" charset="0"/>
              </a:defRPr>
            </a:lvl4pPr>
            <a:lvl5pPr marL="2057400" indent="-228600" defTabSz="1016000">
              <a:spcBef>
                <a:spcPct val="20000"/>
              </a:spcBef>
              <a:buChar char="»"/>
              <a:defRPr sz="2000">
                <a:solidFill>
                  <a:schemeClr val="tx1"/>
                </a:solidFill>
                <a:latin typeface="Times New Roman" panose="02020603050405020304" pitchFamily="18" charset="0"/>
              </a:defRPr>
            </a:lvl5pPr>
            <a:lvl6pPr marL="25146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2160">
              <a:latin typeface="Arial" panose="020B0604020202020204" pitchFamily="34" charset="0"/>
            </a:endParaRPr>
          </a:p>
          <a:p>
            <a:pPr eaLnBrk="1" hangingPunct="1">
              <a:spcBef>
                <a:spcPct val="0"/>
              </a:spcBef>
              <a:buFontTx/>
              <a:buNone/>
            </a:pPr>
            <a:r>
              <a:rPr lang="nl-NL" altLang="nl-NL" sz="1620" b="1">
                <a:latin typeface="Arial" panose="020B0604020202020204" pitchFamily="34" charset="0"/>
              </a:rPr>
              <a:t>Maak een zoekplan</a:t>
            </a:r>
            <a:r>
              <a:rPr lang="nl-NL" altLang="nl-NL" sz="1620">
                <a:latin typeface="Arial" panose="020B0604020202020204" pitchFamily="34" charset="0"/>
              </a:rPr>
              <a:t> </a:t>
            </a:r>
            <a:r>
              <a:rPr lang="nl-NL" altLang="nl-NL" sz="1620">
                <a:latin typeface="Arial" panose="020B0604020202020204" pitchFamily="34" charset="0"/>
                <a:hlinkClick r:id="rId3"/>
              </a:rPr>
              <a:t>http://toolbox.fontysdienstoeno.nl/definieren/zoekplan/zoekplan-literatuuroonderzoek/</a:t>
            </a:r>
            <a:endParaRPr lang="nl-NL" altLang="nl-NL" sz="1620">
              <a:latin typeface="Arial" panose="020B0604020202020204" pitchFamily="34" charset="0"/>
            </a:endParaRPr>
          </a:p>
          <a:p>
            <a:pPr eaLnBrk="1" hangingPunct="1">
              <a:spcBef>
                <a:spcPct val="0"/>
              </a:spcBef>
              <a:buFontTx/>
              <a:buNone/>
            </a:pPr>
            <a:endParaRPr lang="nl-NL" altLang="nl-NL" sz="1620">
              <a:latin typeface="Arial" panose="020B0604020202020204" pitchFamily="34" charset="0"/>
            </a:endParaRPr>
          </a:p>
          <a:p>
            <a:pPr eaLnBrk="1" hangingPunct="1">
              <a:spcBef>
                <a:spcPct val="0"/>
              </a:spcBef>
            </a:pPr>
            <a:r>
              <a:rPr lang="nl-NL" altLang="nl-NL" sz="1620">
                <a:latin typeface="Arial" panose="020B0604020202020204" pitchFamily="34" charset="0"/>
              </a:rPr>
              <a:t>Biep.nu (eigen zoekmachine Fontys) </a:t>
            </a:r>
          </a:p>
          <a:p>
            <a:pPr eaLnBrk="1" hangingPunct="1">
              <a:spcBef>
                <a:spcPct val="0"/>
              </a:spcBef>
            </a:pPr>
            <a:r>
              <a:rPr lang="nl-NL" altLang="nl-NL" sz="1620">
                <a:latin typeface="Arial" panose="020B0604020202020204" pitchFamily="34" charset="0"/>
              </a:rPr>
              <a:t>Specifieke databanken</a:t>
            </a:r>
          </a:p>
          <a:p>
            <a:pPr eaLnBrk="1" hangingPunct="1">
              <a:spcBef>
                <a:spcPct val="0"/>
              </a:spcBef>
            </a:pPr>
            <a:r>
              <a:rPr lang="nl-NL" altLang="nl-NL" sz="1620">
                <a:latin typeface="Arial" panose="020B0604020202020204" pitchFamily="34" charset="0"/>
              </a:rPr>
              <a:t>Vaktijdschriften</a:t>
            </a:r>
          </a:p>
          <a:p>
            <a:pPr eaLnBrk="1" hangingPunct="1">
              <a:spcBef>
                <a:spcPct val="0"/>
              </a:spcBef>
              <a:buFontTx/>
              <a:buNone/>
            </a:pPr>
            <a:endParaRPr lang="nl-NL" altLang="nl-NL" sz="2160">
              <a:solidFill>
                <a:schemeClr val="accent2"/>
              </a:solidFill>
              <a:latin typeface="Arial" panose="020B0604020202020204" pitchFamily="34" charset="0"/>
            </a:endParaRPr>
          </a:p>
          <a:p>
            <a:pPr eaLnBrk="1" hangingPunct="1">
              <a:spcBef>
                <a:spcPct val="0"/>
              </a:spcBef>
              <a:buFontTx/>
              <a:buChar char="-"/>
            </a:pPr>
            <a:endParaRPr lang="nl-NL" altLang="nl-NL" sz="2160">
              <a:solidFill>
                <a:schemeClr val="accent2"/>
              </a:solidFill>
              <a:latin typeface="Arial" panose="020B0604020202020204" pitchFamily="34" charset="0"/>
            </a:endParaRPr>
          </a:p>
        </p:txBody>
      </p:sp>
      <p:sp>
        <p:nvSpPr>
          <p:cNvPr id="17412" name="Text Box 6"/>
          <p:cNvSpPr txBox="1">
            <a:spLocks noChangeArrowheads="1"/>
          </p:cNvSpPr>
          <p:nvPr/>
        </p:nvSpPr>
        <p:spPr bwMode="auto">
          <a:xfrm>
            <a:off x="2218849" y="1303021"/>
            <a:ext cx="4897041" cy="46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59" tIns="30480" rIns="60959" bIns="30480">
            <a:spAutoFit/>
          </a:bodyPr>
          <a:lstStyle>
            <a:lvl1pPr defTabSz="1016000">
              <a:spcBef>
                <a:spcPct val="20000"/>
              </a:spcBef>
              <a:buChar char="•"/>
              <a:defRPr sz="3200">
                <a:solidFill>
                  <a:schemeClr val="tx1"/>
                </a:solidFill>
                <a:latin typeface="Arial" panose="020B0604020202020204" pitchFamily="34" charset="0"/>
              </a:defRPr>
            </a:lvl1pPr>
            <a:lvl2pPr marL="742950" indent="-285750" defTabSz="1016000">
              <a:spcBef>
                <a:spcPct val="20000"/>
              </a:spcBef>
              <a:buChar char="–"/>
              <a:defRPr sz="2800">
                <a:solidFill>
                  <a:schemeClr val="tx1"/>
                </a:solidFill>
                <a:latin typeface="Arial" panose="020B0604020202020204" pitchFamily="34" charset="0"/>
              </a:defRPr>
            </a:lvl2pPr>
            <a:lvl3pPr marL="1143000" indent="-228600" defTabSz="1016000">
              <a:spcBef>
                <a:spcPct val="20000"/>
              </a:spcBef>
              <a:buChar char="•"/>
              <a:defRPr sz="2400">
                <a:solidFill>
                  <a:schemeClr val="tx1"/>
                </a:solidFill>
                <a:latin typeface="Arial" panose="020B0604020202020204" pitchFamily="34" charset="0"/>
              </a:defRPr>
            </a:lvl3pPr>
            <a:lvl4pPr marL="1600200" indent="-228600" defTabSz="1016000">
              <a:spcBef>
                <a:spcPct val="20000"/>
              </a:spcBef>
              <a:buChar char="–"/>
              <a:defRPr sz="2000">
                <a:solidFill>
                  <a:schemeClr val="tx1"/>
                </a:solidFill>
                <a:latin typeface="Arial" panose="020B0604020202020204" pitchFamily="34" charset="0"/>
              </a:defRPr>
            </a:lvl4pPr>
            <a:lvl5pPr marL="2057400" indent="-228600" defTabSz="1016000">
              <a:spcBef>
                <a:spcPct val="20000"/>
              </a:spcBef>
              <a:buChar char="»"/>
              <a:defRPr sz="2000">
                <a:solidFill>
                  <a:schemeClr val="tx1"/>
                </a:solidFill>
                <a:latin typeface="Arial" panose="020B0604020202020204" pitchFamily="34" charset="0"/>
              </a:defRPr>
            </a:lvl5pPr>
            <a:lvl6pPr marL="25146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nl-NL" altLang="nl-NL" sz="2640" b="1" dirty="0">
                <a:solidFill>
                  <a:schemeClr val="accent2"/>
                </a:solidFill>
              </a:rPr>
              <a:t>      </a:t>
            </a:r>
            <a:r>
              <a:rPr lang="nl-NL" altLang="nl-NL" sz="2160" b="1" u="sng" dirty="0">
                <a:solidFill>
                  <a:srgbClr val="7030A0"/>
                </a:solidFill>
              </a:rPr>
              <a:t>Waar zoek ik?</a:t>
            </a:r>
            <a:endParaRPr lang="nl-NL" altLang="nl-NL" sz="2160" dirty="0">
              <a:solidFill>
                <a:srgbClr val="7030A0"/>
              </a:solidFill>
            </a:endParaRPr>
          </a:p>
        </p:txBody>
      </p:sp>
      <p:pic>
        <p:nvPicPr>
          <p:cNvPr id="16389" name="Picture 8" descr="fa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3703" y="250419"/>
            <a:ext cx="5459611" cy="57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PIJL-OMHOOG 7"/>
          <p:cNvSpPr>
            <a:spLocks noChangeArrowheads="1"/>
          </p:cNvSpPr>
          <p:nvPr/>
        </p:nvSpPr>
        <p:spPr bwMode="auto">
          <a:xfrm rot="2211879">
            <a:off x="3391138" y="683657"/>
            <a:ext cx="323612" cy="651510"/>
          </a:xfrm>
          <a:prstGeom prst="upArrow">
            <a:avLst>
              <a:gd name="adj1" fmla="val 50000"/>
              <a:gd name="adj2" fmla="val 49828"/>
            </a:avLst>
          </a:prstGeom>
          <a:solidFill>
            <a:schemeClr val="accent1"/>
          </a:solidFill>
          <a:ln w="9525" algn="ctr">
            <a:solidFill>
              <a:schemeClr val="accent1"/>
            </a:solidFill>
            <a:round/>
            <a:headEnd/>
            <a:tailEnd/>
          </a:ln>
        </p:spPr>
        <p:txBody>
          <a:bodyPr lIns="60959" tIns="30480" rIns="60959" bIns="30480"/>
          <a:lstStyle>
            <a:lvl1pPr defTabSz="1016000">
              <a:spcBef>
                <a:spcPct val="20000"/>
              </a:spcBef>
              <a:buChar char="•"/>
              <a:defRPr sz="3200">
                <a:solidFill>
                  <a:schemeClr val="tx1"/>
                </a:solidFill>
                <a:latin typeface="Arial" panose="020B0604020202020204" pitchFamily="34" charset="0"/>
              </a:defRPr>
            </a:lvl1pPr>
            <a:lvl2pPr marL="742950" indent="-285750" defTabSz="1016000">
              <a:spcBef>
                <a:spcPct val="20000"/>
              </a:spcBef>
              <a:buChar char="–"/>
              <a:defRPr sz="2800">
                <a:solidFill>
                  <a:schemeClr val="tx1"/>
                </a:solidFill>
                <a:latin typeface="Arial" panose="020B0604020202020204" pitchFamily="34" charset="0"/>
              </a:defRPr>
            </a:lvl2pPr>
            <a:lvl3pPr marL="1143000" indent="-228600" defTabSz="1016000">
              <a:spcBef>
                <a:spcPct val="20000"/>
              </a:spcBef>
              <a:buChar char="•"/>
              <a:defRPr sz="2400">
                <a:solidFill>
                  <a:schemeClr val="tx1"/>
                </a:solidFill>
                <a:latin typeface="Arial" panose="020B0604020202020204" pitchFamily="34" charset="0"/>
              </a:defRPr>
            </a:lvl3pPr>
            <a:lvl4pPr marL="1600200" indent="-228600" defTabSz="1016000">
              <a:spcBef>
                <a:spcPct val="20000"/>
              </a:spcBef>
              <a:buChar char="–"/>
              <a:defRPr sz="2000">
                <a:solidFill>
                  <a:schemeClr val="tx1"/>
                </a:solidFill>
                <a:latin typeface="Arial" panose="020B0604020202020204" pitchFamily="34" charset="0"/>
              </a:defRPr>
            </a:lvl4pPr>
            <a:lvl5pPr marL="2057400" indent="-228600" defTabSz="1016000">
              <a:spcBef>
                <a:spcPct val="20000"/>
              </a:spcBef>
              <a:buChar char="»"/>
              <a:defRPr sz="2000">
                <a:solidFill>
                  <a:schemeClr val="tx1"/>
                </a:solidFill>
                <a:latin typeface="Arial" panose="020B0604020202020204" pitchFamily="34" charset="0"/>
              </a:defRPr>
            </a:lvl5pPr>
            <a:lvl6pPr marL="25146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nl-NL" altLang="nl-NL" sz="1200" b="1"/>
          </a:p>
        </p:txBody>
      </p:sp>
    </p:spTree>
    <p:extLst>
      <p:ext uri="{BB962C8B-B14F-4D97-AF65-F5344CB8AC3E}">
        <p14:creationId xmlns:p14="http://schemas.microsoft.com/office/powerpoint/2010/main" val="120701509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ianumm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60">
                <a:solidFill>
                  <a:schemeClr val="tx1"/>
                </a:solidFill>
                <a:latin typeface="Times New Roman" panose="02020603050405020304" pitchFamily="18" charset="0"/>
              </a:defRPr>
            </a:lvl1pPr>
            <a:lvl2pPr marL="501491" indent="-192881">
              <a:spcBef>
                <a:spcPct val="20000"/>
              </a:spcBef>
              <a:buChar char="–"/>
              <a:defRPr sz="1890">
                <a:solidFill>
                  <a:schemeClr val="tx1"/>
                </a:solidFill>
                <a:latin typeface="Times New Roman" panose="02020603050405020304" pitchFamily="18" charset="0"/>
              </a:defRPr>
            </a:lvl2pPr>
            <a:lvl3pPr marL="771525" indent="-154305">
              <a:spcBef>
                <a:spcPct val="20000"/>
              </a:spcBef>
              <a:buChar char="•"/>
              <a:defRPr sz="1620">
                <a:solidFill>
                  <a:schemeClr val="tx1"/>
                </a:solidFill>
                <a:latin typeface="Times New Roman" panose="02020603050405020304" pitchFamily="18" charset="0"/>
              </a:defRPr>
            </a:lvl3pPr>
            <a:lvl4pPr marL="1080135" indent="-154305">
              <a:spcBef>
                <a:spcPct val="20000"/>
              </a:spcBef>
              <a:buChar char="–"/>
              <a:defRPr sz="1350">
                <a:solidFill>
                  <a:schemeClr val="tx1"/>
                </a:solidFill>
                <a:latin typeface="Times New Roman" panose="02020603050405020304" pitchFamily="18" charset="0"/>
              </a:defRPr>
            </a:lvl4pPr>
            <a:lvl5pPr marL="1388745" indent="-154305">
              <a:spcBef>
                <a:spcPct val="20000"/>
              </a:spcBef>
              <a:buChar char="»"/>
              <a:defRPr sz="1350">
                <a:solidFill>
                  <a:schemeClr val="tx1"/>
                </a:solidFill>
                <a:latin typeface="Times New Roman" panose="02020603050405020304" pitchFamily="18" charset="0"/>
              </a:defRPr>
            </a:lvl5pPr>
            <a:lvl6pPr marL="1697355" indent="-154305" eaLnBrk="0" fontAlgn="base" hangingPunct="0">
              <a:spcBef>
                <a:spcPct val="20000"/>
              </a:spcBef>
              <a:spcAft>
                <a:spcPct val="0"/>
              </a:spcAft>
              <a:buChar char="»"/>
              <a:defRPr sz="1350">
                <a:solidFill>
                  <a:schemeClr val="tx1"/>
                </a:solidFill>
                <a:latin typeface="Times New Roman" panose="02020603050405020304" pitchFamily="18" charset="0"/>
              </a:defRPr>
            </a:lvl6pPr>
            <a:lvl7pPr marL="2005965" indent="-154305" eaLnBrk="0" fontAlgn="base" hangingPunct="0">
              <a:spcBef>
                <a:spcPct val="20000"/>
              </a:spcBef>
              <a:spcAft>
                <a:spcPct val="0"/>
              </a:spcAft>
              <a:buChar char="»"/>
              <a:defRPr sz="1350">
                <a:solidFill>
                  <a:schemeClr val="tx1"/>
                </a:solidFill>
                <a:latin typeface="Times New Roman" panose="02020603050405020304" pitchFamily="18" charset="0"/>
              </a:defRPr>
            </a:lvl7pPr>
            <a:lvl8pPr marL="2314575" indent="-154305" eaLnBrk="0" fontAlgn="base" hangingPunct="0">
              <a:spcBef>
                <a:spcPct val="20000"/>
              </a:spcBef>
              <a:spcAft>
                <a:spcPct val="0"/>
              </a:spcAft>
              <a:buChar char="»"/>
              <a:defRPr sz="1350">
                <a:solidFill>
                  <a:schemeClr val="tx1"/>
                </a:solidFill>
                <a:latin typeface="Times New Roman" panose="02020603050405020304" pitchFamily="18" charset="0"/>
              </a:defRPr>
            </a:lvl8pPr>
            <a:lvl9pPr marL="2623185" indent="-154305" eaLnBrk="0" fontAlgn="base" hangingPunct="0">
              <a:spcBef>
                <a:spcPct val="20000"/>
              </a:spcBef>
              <a:spcAft>
                <a:spcPct val="0"/>
              </a:spcAft>
              <a:buChar char="»"/>
              <a:defRPr sz="1350">
                <a:solidFill>
                  <a:schemeClr val="tx1"/>
                </a:solidFill>
                <a:latin typeface="Times New Roman" panose="02020603050405020304" pitchFamily="18" charset="0"/>
              </a:defRPr>
            </a:lvl9pPr>
          </a:lstStyle>
          <a:p>
            <a:pPr>
              <a:spcBef>
                <a:spcPct val="0"/>
              </a:spcBef>
              <a:buFontTx/>
              <a:buNone/>
            </a:pPr>
            <a:fld id="{F45E4DFF-E24A-444B-A3C0-A983BEFCB540}" type="slidenum">
              <a:rPr lang="en-US" altLang="nl-NL" sz="945"/>
              <a:pPr>
                <a:spcBef>
                  <a:spcPct val="0"/>
                </a:spcBef>
                <a:buFontTx/>
                <a:buNone/>
              </a:pPr>
              <a:t>12</a:t>
            </a:fld>
            <a:endParaRPr lang="en-US" altLang="nl-NL" sz="945"/>
          </a:p>
        </p:txBody>
      </p:sp>
      <p:pic>
        <p:nvPicPr>
          <p:cNvPr id="2" name="Afbeelding 1"/>
          <p:cNvPicPr>
            <a:picLocks noChangeAspect="1"/>
          </p:cNvPicPr>
          <p:nvPr/>
        </p:nvPicPr>
        <p:blipFill>
          <a:blip r:embed="rId2"/>
          <a:stretch>
            <a:fillRect/>
          </a:stretch>
        </p:blipFill>
        <p:spPr>
          <a:xfrm>
            <a:off x="782516" y="1281546"/>
            <a:ext cx="7529146" cy="3135024"/>
          </a:xfrm>
          <a:prstGeom prst="rect">
            <a:avLst/>
          </a:prstGeom>
        </p:spPr>
      </p:pic>
      <p:cxnSp>
        <p:nvCxnSpPr>
          <p:cNvPr id="4" name="Rechte verbindingslijn met pijl 3"/>
          <p:cNvCxnSpPr/>
          <p:nvPr/>
        </p:nvCxnSpPr>
        <p:spPr>
          <a:xfrm flipV="1">
            <a:off x="470019" y="2571319"/>
            <a:ext cx="752030" cy="555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Rechte verbindingslijn met pijl 6"/>
          <p:cNvCxnSpPr/>
          <p:nvPr/>
        </p:nvCxnSpPr>
        <p:spPr>
          <a:xfrm flipV="1">
            <a:off x="1956987" y="2746665"/>
            <a:ext cx="1093861" cy="472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p:cNvCxnSpPr/>
          <p:nvPr/>
        </p:nvCxnSpPr>
        <p:spPr>
          <a:xfrm flipV="1">
            <a:off x="1811708" y="3570145"/>
            <a:ext cx="752030" cy="555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flipH="1" flipV="1">
            <a:off x="7306654" y="2409914"/>
            <a:ext cx="179996" cy="809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364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1485900" y="760810"/>
            <a:ext cx="6172200" cy="857250"/>
          </a:xfrm>
        </p:spPr>
        <p:txBody>
          <a:bodyPr/>
          <a:lstStyle/>
          <a:p>
            <a:r>
              <a:rPr lang="nl-NL" altLang="nl-NL" sz="2160" b="1" dirty="0">
                <a:solidFill>
                  <a:srgbClr val="7030A0"/>
                </a:solidFill>
              </a:rPr>
              <a:t>Het diepe web </a:t>
            </a:r>
          </a:p>
        </p:txBody>
      </p:sp>
      <p:pic>
        <p:nvPicPr>
          <p:cNvPr id="19459" name="Picture 4" descr="Gerelateerde afbeelding">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11730" y="1912739"/>
            <a:ext cx="3860840" cy="3133249"/>
          </a:xfrm>
        </p:spPr>
      </p:pic>
      <p:sp>
        <p:nvSpPr>
          <p:cNvPr id="19460" name="Tijdelijke aanduiding voor inhoud 2"/>
          <p:cNvSpPr txBox="1">
            <a:spLocks/>
          </p:cNvSpPr>
          <p:nvPr/>
        </p:nvSpPr>
        <p:spPr bwMode="auto">
          <a:xfrm>
            <a:off x="1485900" y="1554116"/>
            <a:ext cx="6172200" cy="215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defTabSz="457200">
              <a:spcBef>
                <a:spcPct val="20000"/>
              </a:spcBef>
              <a:buChar char="•"/>
              <a:defRPr sz="3200">
                <a:solidFill>
                  <a:schemeClr val="tx1"/>
                </a:solidFill>
                <a:latin typeface="Times New Roman" panose="02020603050405020304" pitchFamily="18" charset="0"/>
              </a:defRPr>
            </a:lvl1pPr>
            <a:lvl2pPr marL="742950" indent="-285750" defTabSz="457200">
              <a:spcBef>
                <a:spcPct val="20000"/>
              </a:spcBef>
              <a:buChar char="–"/>
              <a:defRPr sz="2800">
                <a:solidFill>
                  <a:schemeClr val="tx1"/>
                </a:solidFill>
                <a:latin typeface="Times New Roman" panose="02020603050405020304" pitchFamily="18" charset="0"/>
              </a:defRPr>
            </a:lvl2pPr>
            <a:lvl3pPr marL="1143000" indent="-228600" defTabSz="457200">
              <a:spcBef>
                <a:spcPct val="20000"/>
              </a:spcBef>
              <a:buChar char="•"/>
              <a:defRPr sz="2400">
                <a:solidFill>
                  <a:schemeClr val="tx1"/>
                </a:solidFill>
                <a:latin typeface="Times New Roman" panose="02020603050405020304" pitchFamily="18" charset="0"/>
              </a:defRPr>
            </a:lvl3pPr>
            <a:lvl4pPr marL="1600200" indent="-228600" defTabSz="457200">
              <a:spcBef>
                <a:spcPct val="20000"/>
              </a:spcBef>
              <a:buChar char="–"/>
              <a:defRPr sz="2000">
                <a:solidFill>
                  <a:schemeClr val="tx1"/>
                </a:solidFill>
                <a:latin typeface="Times New Roman" panose="02020603050405020304" pitchFamily="18" charset="0"/>
              </a:defRPr>
            </a:lvl4pPr>
            <a:lvl5pPr marL="2057400" indent="-228600" defTabSz="457200">
              <a:spcBef>
                <a:spcPct val="20000"/>
              </a:spcBef>
              <a:buChar char="»"/>
              <a:defRPr sz="2000">
                <a:solidFill>
                  <a:schemeClr val="tx1"/>
                </a:solidFill>
                <a:latin typeface="Times New Roman" panose="02020603050405020304" pitchFamily="18" charset="0"/>
              </a:defRPr>
            </a:lvl5pPr>
            <a:lvl6pPr marL="25146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nl-NL" altLang="nl-NL" sz="1620" dirty="0">
                <a:latin typeface="Arial" panose="020B0604020202020204" pitchFamily="34" charset="0"/>
              </a:rPr>
              <a:t>Google vindt heel veel niet. Hiervoor moet je op zoek in specifieke databanken en (wetenschappelijke) tijdschriften</a:t>
            </a:r>
          </a:p>
          <a:p>
            <a:pPr eaLnBrk="1" hangingPunct="1"/>
            <a:endParaRPr lang="nl-NL" altLang="nl-NL" sz="1620" dirty="0">
              <a:solidFill>
                <a:srgbClr val="FF0000"/>
              </a:solidFill>
              <a:latin typeface="Arial" panose="020B0604020202020204" pitchFamily="34" charset="0"/>
            </a:endParaRPr>
          </a:p>
          <a:p>
            <a:pPr eaLnBrk="1" hangingPunct="1">
              <a:buFontTx/>
              <a:buNone/>
            </a:pPr>
            <a:endParaRPr lang="nl-NL" altLang="nl-NL" sz="1755" dirty="0">
              <a:solidFill>
                <a:srgbClr val="FF0000"/>
              </a:solidFill>
              <a:latin typeface="Arial" panose="020B0604020202020204" pitchFamily="34" charset="0"/>
            </a:endParaRPr>
          </a:p>
          <a:p>
            <a:pPr eaLnBrk="1" hangingPunct="1"/>
            <a:endParaRPr lang="nl-NL" altLang="nl-NL" sz="1755" dirty="0">
              <a:solidFill>
                <a:srgbClr val="FF0000"/>
              </a:solidFill>
              <a:latin typeface="Arial" panose="020B0604020202020204" pitchFamily="34" charset="0"/>
            </a:endParaRPr>
          </a:p>
        </p:txBody>
      </p:sp>
      <p:pic>
        <p:nvPicPr>
          <p:cNvPr id="19461" name="Picture 5" descr="fa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30" y="144661"/>
            <a:ext cx="6142196"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AutoShape 6"/>
          <p:cNvSpPr>
            <a:spLocks noChangeArrowheads="1"/>
          </p:cNvSpPr>
          <p:nvPr/>
        </p:nvSpPr>
        <p:spPr bwMode="auto">
          <a:xfrm rot="16200000">
            <a:off x="4455837" y="691564"/>
            <a:ext cx="539973" cy="429255"/>
          </a:xfrm>
          <a:prstGeom prst="rightArrow">
            <a:avLst>
              <a:gd name="adj1" fmla="val 50000"/>
              <a:gd name="adj2" fmla="val 27616"/>
            </a:avLst>
          </a:prstGeom>
          <a:solidFill>
            <a:schemeClr val="accent1"/>
          </a:solidFill>
          <a:ln w="9525" algn="ctr">
            <a:solidFill>
              <a:schemeClr val="accent1"/>
            </a:solidFill>
            <a:miter lim="800000"/>
            <a:headEnd/>
            <a:tailEnd/>
          </a:ln>
        </p:spPr>
        <p:txBody>
          <a:bodyPr wrap="none" lIns="68579" tIns="34289" rIns="68579" bIns="34289"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620"/>
          </a:p>
        </p:txBody>
      </p:sp>
    </p:spTree>
    <p:extLst>
      <p:ext uri="{BB962C8B-B14F-4D97-AF65-F5344CB8AC3E}">
        <p14:creationId xmlns:p14="http://schemas.microsoft.com/office/powerpoint/2010/main" val="3325812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6"/>
          <p:cNvSpPr txBox="1">
            <a:spLocks noChangeArrowheads="1"/>
          </p:cNvSpPr>
          <p:nvPr/>
        </p:nvSpPr>
        <p:spPr bwMode="auto">
          <a:xfrm>
            <a:off x="2213491" y="1132642"/>
            <a:ext cx="4897041" cy="46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59" tIns="30480" rIns="60959" bIns="30480">
            <a:spAutoFit/>
          </a:bodyPr>
          <a:lstStyle>
            <a:lvl1pPr defTabSz="1016000">
              <a:spcBef>
                <a:spcPct val="20000"/>
              </a:spcBef>
              <a:buChar char="•"/>
              <a:defRPr sz="3200">
                <a:solidFill>
                  <a:schemeClr val="tx1"/>
                </a:solidFill>
                <a:latin typeface="Arial" panose="020B0604020202020204" pitchFamily="34" charset="0"/>
              </a:defRPr>
            </a:lvl1pPr>
            <a:lvl2pPr marL="742950" indent="-285750" defTabSz="1016000">
              <a:spcBef>
                <a:spcPct val="20000"/>
              </a:spcBef>
              <a:buChar char="–"/>
              <a:defRPr sz="2800">
                <a:solidFill>
                  <a:schemeClr val="tx1"/>
                </a:solidFill>
                <a:latin typeface="Arial" panose="020B0604020202020204" pitchFamily="34" charset="0"/>
              </a:defRPr>
            </a:lvl2pPr>
            <a:lvl3pPr marL="1143000" indent="-228600" defTabSz="1016000">
              <a:spcBef>
                <a:spcPct val="20000"/>
              </a:spcBef>
              <a:buChar char="•"/>
              <a:defRPr sz="2400">
                <a:solidFill>
                  <a:schemeClr val="tx1"/>
                </a:solidFill>
                <a:latin typeface="Arial" panose="020B0604020202020204" pitchFamily="34" charset="0"/>
              </a:defRPr>
            </a:lvl3pPr>
            <a:lvl4pPr marL="1600200" indent="-228600" defTabSz="1016000">
              <a:spcBef>
                <a:spcPct val="20000"/>
              </a:spcBef>
              <a:buChar char="–"/>
              <a:defRPr sz="2000">
                <a:solidFill>
                  <a:schemeClr val="tx1"/>
                </a:solidFill>
                <a:latin typeface="Arial" panose="020B0604020202020204" pitchFamily="34" charset="0"/>
              </a:defRPr>
            </a:lvl4pPr>
            <a:lvl5pPr marL="2057400" indent="-228600" defTabSz="1016000">
              <a:spcBef>
                <a:spcPct val="20000"/>
              </a:spcBef>
              <a:buChar char="»"/>
              <a:defRPr sz="2000">
                <a:solidFill>
                  <a:schemeClr val="tx1"/>
                </a:solidFill>
                <a:latin typeface="Arial" panose="020B0604020202020204" pitchFamily="34" charset="0"/>
              </a:defRPr>
            </a:lvl5pPr>
            <a:lvl6pPr marL="25146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nl-NL" altLang="nl-NL" sz="2640" b="1" dirty="0">
                <a:solidFill>
                  <a:schemeClr val="accent2"/>
                </a:solidFill>
              </a:rPr>
              <a:t>      </a:t>
            </a:r>
            <a:r>
              <a:rPr lang="nl-NL" altLang="nl-NL" sz="2160" b="1" dirty="0">
                <a:solidFill>
                  <a:srgbClr val="7030A0"/>
                </a:solidFill>
              </a:rPr>
              <a:t>Hoe zoek ik?</a:t>
            </a:r>
            <a:endParaRPr lang="nl-NL" altLang="nl-NL" sz="2160" dirty="0">
              <a:solidFill>
                <a:srgbClr val="7030A0"/>
              </a:solidFill>
            </a:endParaRPr>
          </a:p>
        </p:txBody>
      </p:sp>
      <p:pic>
        <p:nvPicPr>
          <p:cNvPr id="20483" name="Picture 8" descr="f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779" y="237071"/>
            <a:ext cx="5459611" cy="57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PIJL-OMHOOG 7"/>
          <p:cNvSpPr>
            <a:spLocks noChangeArrowheads="1"/>
          </p:cNvSpPr>
          <p:nvPr/>
        </p:nvSpPr>
        <p:spPr bwMode="auto">
          <a:xfrm rot="2211879">
            <a:off x="3621874" y="674631"/>
            <a:ext cx="323612" cy="651510"/>
          </a:xfrm>
          <a:prstGeom prst="upArrow">
            <a:avLst>
              <a:gd name="adj1" fmla="val 50000"/>
              <a:gd name="adj2" fmla="val 49828"/>
            </a:avLst>
          </a:prstGeom>
          <a:solidFill>
            <a:schemeClr val="accent1"/>
          </a:solidFill>
          <a:ln w="9525" algn="ctr">
            <a:solidFill>
              <a:schemeClr val="accent1"/>
            </a:solidFill>
            <a:round/>
            <a:headEnd/>
            <a:tailEnd/>
          </a:ln>
        </p:spPr>
        <p:txBody>
          <a:bodyPr lIns="60959" tIns="30480" rIns="60959" bIns="30480"/>
          <a:lstStyle>
            <a:lvl1pPr defTabSz="1016000">
              <a:spcBef>
                <a:spcPct val="20000"/>
              </a:spcBef>
              <a:buChar char="•"/>
              <a:defRPr sz="3200">
                <a:solidFill>
                  <a:schemeClr val="tx1"/>
                </a:solidFill>
                <a:latin typeface="Arial" panose="020B0604020202020204" pitchFamily="34" charset="0"/>
              </a:defRPr>
            </a:lvl1pPr>
            <a:lvl2pPr marL="742950" indent="-285750" defTabSz="1016000">
              <a:spcBef>
                <a:spcPct val="20000"/>
              </a:spcBef>
              <a:buChar char="–"/>
              <a:defRPr sz="2800">
                <a:solidFill>
                  <a:schemeClr val="tx1"/>
                </a:solidFill>
                <a:latin typeface="Arial" panose="020B0604020202020204" pitchFamily="34" charset="0"/>
              </a:defRPr>
            </a:lvl2pPr>
            <a:lvl3pPr marL="1143000" indent="-228600" defTabSz="1016000">
              <a:spcBef>
                <a:spcPct val="20000"/>
              </a:spcBef>
              <a:buChar char="•"/>
              <a:defRPr sz="2400">
                <a:solidFill>
                  <a:schemeClr val="tx1"/>
                </a:solidFill>
                <a:latin typeface="Arial" panose="020B0604020202020204" pitchFamily="34" charset="0"/>
              </a:defRPr>
            </a:lvl3pPr>
            <a:lvl4pPr marL="1600200" indent="-228600" defTabSz="1016000">
              <a:spcBef>
                <a:spcPct val="20000"/>
              </a:spcBef>
              <a:buChar char="–"/>
              <a:defRPr sz="2000">
                <a:solidFill>
                  <a:schemeClr val="tx1"/>
                </a:solidFill>
                <a:latin typeface="Arial" panose="020B0604020202020204" pitchFamily="34" charset="0"/>
              </a:defRPr>
            </a:lvl4pPr>
            <a:lvl5pPr marL="2057400" indent="-228600" defTabSz="1016000">
              <a:spcBef>
                <a:spcPct val="20000"/>
              </a:spcBef>
              <a:buChar char="»"/>
              <a:defRPr sz="2000">
                <a:solidFill>
                  <a:schemeClr val="tx1"/>
                </a:solidFill>
                <a:latin typeface="Arial" panose="020B0604020202020204" pitchFamily="34" charset="0"/>
              </a:defRPr>
            </a:lvl5pPr>
            <a:lvl6pPr marL="25146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nl-NL" altLang="nl-NL" sz="1200" b="1"/>
          </a:p>
        </p:txBody>
      </p:sp>
      <p:sp>
        <p:nvSpPr>
          <p:cNvPr id="19461" name="Rechthoek 5"/>
          <p:cNvSpPr>
            <a:spLocks noChangeArrowheads="1"/>
          </p:cNvSpPr>
          <p:nvPr/>
        </p:nvSpPr>
        <p:spPr bwMode="auto">
          <a:xfrm>
            <a:off x="1739861" y="1763701"/>
            <a:ext cx="7019578" cy="375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spcBef>
                <a:spcPct val="0"/>
              </a:spcBef>
              <a:buNone/>
              <a:defRPr/>
            </a:pPr>
            <a:r>
              <a:rPr lang="nl-NL" altLang="nl-NL" sz="1620" dirty="0"/>
              <a:t>Geavanceerd zoeken in databanken</a:t>
            </a:r>
          </a:p>
          <a:p>
            <a:pPr marL="0" indent="0">
              <a:spcBef>
                <a:spcPct val="0"/>
              </a:spcBef>
              <a:buNone/>
              <a:defRPr/>
            </a:pPr>
            <a:r>
              <a:rPr lang="nl-NL" altLang="nl-NL" sz="1620" dirty="0"/>
              <a:t> </a:t>
            </a:r>
          </a:p>
          <a:p>
            <a:pPr marL="0" indent="0">
              <a:spcBef>
                <a:spcPct val="0"/>
              </a:spcBef>
              <a:buNone/>
              <a:defRPr/>
            </a:pPr>
            <a:r>
              <a:rPr lang="nl-NL" altLang="nl-NL" sz="1620" dirty="0"/>
              <a:t>Combineren van termen:</a:t>
            </a:r>
          </a:p>
          <a:p>
            <a:pPr lvl="1" eaLnBrk="1" hangingPunct="1">
              <a:spcBef>
                <a:spcPct val="0"/>
              </a:spcBef>
              <a:buFontTx/>
              <a:buChar char="-"/>
              <a:defRPr/>
            </a:pPr>
            <a:r>
              <a:rPr lang="nl-NL" altLang="nl-NL" sz="1620" dirty="0" err="1"/>
              <a:t>trunceren</a:t>
            </a:r>
            <a:r>
              <a:rPr lang="nl-NL" altLang="nl-NL" sz="1620" dirty="0"/>
              <a:t> b.v. </a:t>
            </a:r>
            <a:r>
              <a:rPr lang="nl-NL" altLang="nl-NL" sz="1620" i="1" dirty="0"/>
              <a:t>coach</a:t>
            </a:r>
            <a:r>
              <a:rPr lang="nl-NL" altLang="nl-NL" sz="1620" i="1" dirty="0">
                <a:solidFill>
                  <a:srgbClr val="FF0000"/>
                </a:solidFill>
              </a:rPr>
              <a:t>*</a:t>
            </a:r>
            <a:r>
              <a:rPr lang="nl-NL" altLang="nl-NL" sz="1620" i="1" dirty="0"/>
              <a:t>, </a:t>
            </a:r>
          </a:p>
          <a:p>
            <a:pPr eaLnBrk="1" hangingPunct="1">
              <a:spcBef>
                <a:spcPct val="0"/>
              </a:spcBef>
              <a:buFontTx/>
              <a:buChar char="-"/>
              <a:defRPr/>
            </a:pPr>
            <a:endParaRPr lang="nl-NL" altLang="nl-NL" sz="1620" i="1" dirty="0"/>
          </a:p>
          <a:p>
            <a:pPr lvl="1" eaLnBrk="1" hangingPunct="1">
              <a:spcBef>
                <a:spcPct val="0"/>
              </a:spcBef>
              <a:buFontTx/>
              <a:buChar char="-"/>
              <a:defRPr/>
            </a:pPr>
            <a:r>
              <a:rPr lang="nl-NL" altLang="nl-NL" sz="1620" dirty="0">
                <a:solidFill>
                  <a:srgbClr val="FF0000"/>
                </a:solidFill>
              </a:rPr>
              <a:t>“</a:t>
            </a:r>
            <a:r>
              <a:rPr lang="nl-NL" altLang="nl-NL" sz="1620" dirty="0"/>
              <a:t>onveilige hechting</a:t>
            </a:r>
            <a:r>
              <a:rPr lang="nl-NL" altLang="nl-NL" sz="1620" dirty="0">
                <a:solidFill>
                  <a:srgbClr val="FF0000"/>
                </a:solidFill>
              </a:rPr>
              <a:t>” </a:t>
            </a:r>
            <a:r>
              <a:rPr lang="nl-NL" altLang="nl-NL" sz="1620" dirty="0"/>
              <a:t> zoek op exacte tekst</a:t>
            </a:r>
          </a:p>
          <a:p>
            <a:pPr marL="0" indent="0">
              <a:spcBef>
                <a:spcPct val="0"/>
              </a:spcBef>
              <a:buNone/>
              <a:defRPr/>
            </a:pPr>
            <a:endParaRPr lang="nl-NL" altLang="nl-NL" sz="1620" dirty="0"/>
          </a:p>
          <a:p>
            <a:pPr lvl="1">
              <a:spcBef>
                <a:spcPct val="0"/>
              </a:spcBef>
              <a:buFontTx/>
              <a:buChar char="-"/>
              <a:defRPr/>
            </a:pPr>
            <a:r>
              <a:rPr lang="nl-NL" altLang="nl-NL" sz="1620" dirty="0"/>
              <a:t>autisme </a:t>
            </a:r>
            <a:r>
              <a:rPr lang="nl-NL" altLang="nl-NL" sz="1620" dirty="0">
                <a:solidFill>
                  <a:srgbClr val="FF0000"/>
                </a:solidFill>
              </a:rPr>
              <a:t>NOT</a:t>
            </a:r>
            <a:r>
              <a:rPr lang="nl-NL" altLang="nl-NL" sz="1620" dirty="0"/>
              <a:t> basisonderwijs</a:t>
            </a:r>
            <a:r>
              <a:rPr lang="en-US" sz="1620" kern="0" dirty="0"/>
              <a:t> ;  </a:t>
            </a:r>
            <a:r>
              <a:rPr lang="en-US" sz="1620" kern="0" dirty="0" err="1"/>
              <a:t>gebruik</a:t>
            </a:r>
            <a:r>
              <a:rPr lang="en-US" sz="1620" kern="0" dirty="0"/>
              <a:t> </a:t>
            </a:r>
            <a:r>
              <a:rPr lang="en-US" sz="1620" kern="0" dirty="0" err="1"/>
              <a:t>bij</a:t>
            </a:r>
            <a:r>
              <a:rPr lang="en-US" sz="1620" kern="0" dirty="0"/>
              <a:t> Google – </a:t>
            </a:r>
            <a:r>
              <a:rPr lang="en-US" sz="1620" kern="0" dirty="0" err="1"/>
              <a:t>teken</a:t>
            </a:r>
            <a:r>
              <a:rPr lang="en-US" sz="1620" kern="0" dirty="0"/>
              <a:t> </a:t>
            </a:r>
            <a:endParaRPr lang="nl-NL" altLang="nl-NL" sz="1620" dirty="0"/>
          </a:p>
          <a:p>
            <a:pPr eaLnBrk="1" hangingPunct="1">
              <a:spcBef>
                <a:spcPct val="0"/>
              </a:spcBef>
              <a:buFontTx/>
              <a:buChar char="-"/>
              <a:defRPr/>
            </a:pPr>
            <a:endParaRPr lang="nl-NL" altLang="nl-NL" sz="1620" dirty="0"/>
          </a:p>
          <a:p>
            <a:pPr lvl="1" eaLnBrk="1" hangingPunct="1">
              <a:spcBef>
                <a:spcPct val="0"/>
              </a:spcBef>
              <a:buFontTx/>
              <a:buChar char="-"/>
              <a:defRPr/>
            </a:pPr>
            <a:r>
              <a:rPr lang="nl-NL" altLang="nl-NL" sz="1620" dirty="0"/>
              <a:t>autisme </a:t>
            </a:r>
            <a:r>
              <a:rPr lang="nl-NL" altLang="nl-NL" sz="1620" dirty="0">
                <a:solidFill>
                  <a:srgbClr val="FF0000"/>
                </a:solidFill>
              </a:rPr>
              <a:t>AND </a:t>
            </a:r>
            <a:r>
              <a:rPr lang="nl-NL" altLang="nl-NL" sz="1620" dirty="0"/>
              <a:t>onderzoek</a:t>
            </a:r>
          </a:p>
          <a:p>
            <a:pPr marL="308610" lvl="1" indent="0">
              <a:spcBef>
                <a:spcPct val="0"/>
              </a:spcBef>
              <a:buNone/>
              <a:defRPr/>
            </a:pPr>
            <a:r>
              <a:rPr lang="nl-NL" altLang="nl-NL" sz="1620" dirty="0"/>
              <a:t> </a:t>
            </a:r>
          </a:p>
          <a:p>
            <a:pPr lvl="1" eaLnBrk="1" hangingPunct="1">
              <a:spcBef>
                <a:spcPct val="0"/>
              </a:spcBef>
              <a:buFontTx/>
              <a:buChar char="-"/>
              <a:defRPr/>
            </a:pPr>
            <a:r>
              <a:rPr lang="en-US" sz="1620" kern="0" dirty="0"/>
              <a:t>“coaching" </a:t>
            </a:r>
            <a:r>
              <a:rPr lang="en-US" sz="1620" kern="0" dirty="0">
                <a:solidFill>
                  <a:srgbClr val="FF0000"/>
                </a:solidFill>
              </a:rPr>
              <a:t>OR</a:t>
            </a:r>
            <a:r>
              <a:rPr lang="en-US" sz="1620" kern="0" dirty="0"/>
              <a:t> “training “ </a:t>
            </a:r>
            <a:endParaRPr lang="nl-NL" sz="1620" kern="0" dirty="0"/>
          </a:p>
          <a:p>
            <a:pPr marL="308610" lvl="1" indent="0">
              <a:spcBef>
                <a:spcPct val="0"/>
              </a:spcBef>
              <a:buNone/>
              <a:defRPr/>
            </a:pPr>
            <a:r>
              <a:rPr lang="nl-NL" altLang="nl-NL" sz="1620" dirty="0"/>
              <a:t> </a:t>
            </a:r>
          </a:p>
          <a:p>
            <a:pPr eaLnBrk="1" hangingPunct="1">
              <a:spcBef>
                <a:spcPct val="0"/>
              </a:spcBef>
              <a:buFontTx/>
              <a:buChar char="-"/>
              <a:defRPr/>
            </a:pPr>
            <a:endParaRPr lang="nl-NL" altLang="nl-NL" sz="1680" b="1" dirty="0"/>
          </a:p>
          <a:p>
            <a:pPr eaLnBrk="1" hangingPunct="1">
              <a:spcBef>
                <a:spcPct val="0"/>
              </a:spcBef>
              <a:buFontTx/>
              <a:buChar char="-"/>
              <a:defRPr/>
            </a:pPr>
            <a:endParaRPr lang="nl-NL" altLang="nl-NL" sz="1080" b="1" dirty="0">
              <a:solidFill>
                <a:srgbClr val="000099"/>
              </a:solidFill>
            </a:endParaRPr>
          </a:p>
        </p:txBody>
      </p:sp>
    </p:spTree>
    <p:extLst>
      <p:ext uri="{BB962C8B-B14F-4D97-AF65-F5344CB8AC3E}">
        <p14:creationId xmlns:p14="http://schemas.microsoft.com/office/powerpoint/2010/main" val="2946988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1390531" y="1556980"/>
            <a:ext cx="6172200" cy="642938"/>
          </a:xfrm>
        </p:spPr>
        <p:txBody>
          <a:bodyPr/>
          <a:lstStyle/>
          <a:p>
            <a:r>
              <a:rPr lang="nl-NL" altLang="nl-NL" sz="2160">
                <a:solidFill>
                  <a:srgbClr val="7030A0"/>
                </a:solidFill>
              </a:rPr>
              <a:t>Zoekresultaten vastleggen</a:t>
            </a:r>
          </a:p>
        </p:txBody>
      </p:sp>
      <p:sp>
        <p:nvSpPr>
          <p:cNvPr id="21507" name="Tijdelijke aanduiding voor inhoud 2"/>
          <p:cNvSpPr>
            <a:spLocks noGrp="1"/>
          </p:cNvSpPr>
          <p:nvPr>
            <p:ph idx="1"/>
          </p:nvPr>
        </p:nvSpPr>
        <p:spPr>
          <a:xfrm>
            <a:off x="2257425" y="2299573"/>
            <a:ext cx="4629150" cy="2546033"/>
          </a:xfrm>
        </p:spPr>
        <p:txBody>
          <a:bodyPr/>
          <a:lstStyle/>
          <a:p>
            <a:r>
              <a:rPr lang="nl-NL" altLang="nl-NL" sz="1620">
                <a:latin typeface="Arial" panose="020B0604020202020204" pitchFamily="34" charset="0"/>
                <a:cs typeface="Arial" panose="020B0604020202020204" pitchFamily="34" charset="0"/>
              </a:rPr>
              <a:t>Bron en zoektermen</a:t>
            </a:r>
          </a:p>
          <a:p>
            <a:endParaRPr lang="nl-NL" altLang="nl-NL" sz="1620">
              <a:latin typeface="Arial" panose="020B0604020202020204" pitchFamily="34" charset="0"/>
              <a:cs typeface="Arial" panose="020B0604020202020204" pitchFamily="34" charset="0"/>
            </a:endParaRPr>
          </a:p>
          <a:p>
            <a:r>
              <a:rPr lang="nl-NL" altLang="nl-NL" sz="1620">
                <a:latin typeface="Arial" panose="020B0604020202020204" pitchFamily="34" charset="0"/>
                <a:cs typeface="Arial" panose="020B0604020202020204" pitchFamily="34" charset="0"/>
              </a:rPr>
              <a:t>Gegevens publicatie</a:t>
            </a:r>
          </a:p>
          <a:p>
            <a:endParaRPr lang="nl-NL" altLang="nl-NL" sz="1620">
              <a:latin typeface="Arial" panose="020B0604020202020204" pitchFamily="34" charset="0"/>
              <a:cs typeface="Arial" panose="020B0604020202020204" pitchFamily="34" charset="0"/>
            </a:endParaRPr>
          </a:p>
          <a:p>
            <a:r>
              <a:rPr lang="nl-NL" altLang="nl-NL" sz="1620">
                <a:latin typeface="Arial" panose="020B0604020202020204" pitchFamily="34" charset="0"/>
                <a:cs typeface="Arial" panose="020B0604020202020204" pitchFamily="34" charset="0"/>
              </a:rPr>
              <a:t>Beschikbaarheid (online, bibliotheek) </a:t>
            </a:r>
          </a:p>
        </p:txBody>
      </p:sp>
      <p:pic>
        <p:nvPicPr>
          <p:cNvPr id="2150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0322" y="252242"/>
            <a:ext cx="5143500" cy="53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1720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3393282" y="3620810"/>
            <a:ext cx="2129195" cy="25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080">
              <a:latin typeface="Arial" panose="020B0604020202020204" pitchFamily="34" charset="0"/>
            </a:endParaRPr>
          </a:p>
        </p:txBody>
      </p:sp>
      <p:sp>
        <p:nvSpPr>
          <p:cNvPr id="35847" name="Rectangle 7"/>
          <p:cNvSpPr>
            <a:spLocks noGrp="1" noChangeArrowheads="1"/>
          </p:cNvSpPr>
          <p:nvPr>
            <p:ph type="body" idx="1"/>
          </p:nvPr>
        </p:nvSpPr>
        <p:spPr>
          <a:xfrm>
            <a:off x="127158" y="1168057"/>
            <a:ext cx="5603201" cy="2764631"/>
          </a:xfrm>
        </p:spPr>
        <p:txBody>
          <a:bodyPr>
            <a:normAutofit fontScale="92500" lnSpcReduction="10000"/>
          </a:bodyPr>
          <a:lstStyle/>
          <a:p>
            <a:pPr marL="0" indent="0">
              <a:buNone/>
              <a:defRPr/>
            </a:pPr>
            <a:endParaRPr lang="nl-NL" sz="1680" b="1" u="sng" dirty="0"/>
          </a:p>
          <a:p>
            <a:pPr marL="0" indent="0">
              <a:buNone/>
              <a:defRPr/>
            </a:pPr>
            <a:endParaRPr lang="nl-NL" sz="1680" b="1" u="sng" dirty="0"/>
          </a:p>
          <a:p>
            <a:pPr marL="0" indent="0">
              <a:buNone/>
              <a:defRPr/>
            </a:pPr>
            <a:endParaRPr lang="nl-NL" sz="1680" b="1" u="sng" dirty="0"/>
          </a:p>
          <a:p>
            <a:pPr marL="0" indent="0">
              <a:buNone/>
              <a:defRPr/>
            </a:pPr>
            <a:r>
              <a:rPr lang="nl-NL" b="1" u="sng" dirty="0">
                <a:latin typeface="Arial" panose="020B0604020202020204" pitchFamily="34" charset="0"/>
                <a:cs typeface="Arial" panose="020B0604020202020204" pitchFamily="34" charset="0"/>
                <a:hlinkClick r:id="rId3"/>
              </a:rPr>
              <a:t>http://fontys.nl/moller.htm</a:t>
            </a:r>
            <a:endParaRPr lang="nl-NL" b="1" u="sng" dirty="0">
              <a:latin typeface="Arial" panose="020B0604020202020204" pitchFamily="34" charset="0"/>
              <a:cs typeface="Arial" panose="020B0604020202020204" pitchFamily="34" charset="0"/>
            </a:endParaRPr>
          </a:p>
          <a:p>
            <a:pPr marL="0" indent="0">
              <a:buNone/>
              <a:defRPr/>
            </a:pPr>
            <a:endParaRPr lang="nl-NL" b="1" u="sng" dirty="0">
              <a:latin typeface="Arial" panose="020B0604020202020204" pitchFamily="34" charset="0"/>
              <a:cs typeface="Arial" panose="020B0604020202020204" pitchFamily="34" charset="0"/>
            </a:endParaRPr>
          </a:p>
          <a:p>
            <a:pPr eaLnBrk="1" hangingPunct="1">
              <a:defRPr/>
            </a:pPr>
            <a:r>
              <a:rPr lang="nl-NL" sz="1620" dirty="0">
                <a:latin typeface="Arial" panose="020B0604020202020204" pitchFamily="34" charset="0"/>
                <a:cs typeface="Arial" panose="020B0604020202020204" pitchFamily="34" charset="0"/>
              </a:rPr>
              <a:t>Betrouwbare informatie;</a:t>
            </a:r>
          </a:p>
          <a:p>
            <a:pPr eaLnBrk="1" hangingPunct="1">
              <a:defRPr/>
            </a:pPr>
            <a:r>
              <a:rPr lang="nl-NL" sz="1620" dirty="0">
                <a:latin typeface="Arial" panose="020B0604020202020204" pitchFamily="34" charset="0"/>
                <a:cs typeface="Arial" panose="020B0604020202020204" pitchFamily="34" charset="0"/>
              </a:rPr>
              <a:t>Vakspecifieke informatie; </a:t>
            </a:r>
          </a:p>
          <a:p>
            <a:pPr eaLnBrk="1" hangingPunct="1">
              <a:defRPr/>
            </a:pPr>
            <a:r>
              <a:rPr lang="nl-NL" sz="1620" dirty="0">
                <a:latin typeface="Arial" panose="020B0604020202020204" pitchFamily="34" charset="0"/>
                <a:cs typeface="Arial" panose="020B0604020202020204" pitchFamily="34" charset="0"/>
              </a:rPr>
              <a:t>Informatie op HBO- en wetenschappelijk niveau;</a:t>
            </a:r>
          </a:p>
          <a:p>
            <a:pPr eaLnBrk="1" hangingPunct="1">
              <a:defRPr/>
            </a:pPr>
            <a:r>
              <a:rPr lang="nl-NL" sz="1620" dirty="0">
                <a:latin typeface="Arial" panose="020B0604020202020204" pitchFamily="34" charset="0"/>
                <a:cs typeface="Arial" panose="020B0604020202020204" pitchFamily="34" charset="0"/>
              </a:rPr>
              <a:t>Betaalde informatie die binnen </a:t>
            </a:r>
            <a:r>
              <a:rPr lang="nl-NL" sz="1620" dirty="0" err="1">
                <a:latin typeface="Arial" panose="020B0604020202020204" pitchFamily="34" charset="0"/>
                <a:cs typeface="Arial" panose="020B0604020202020204" pitchFamily="34" charset="0"/>
              </a:rPr>
              <a:t>Fontys</a:t>
            </a:r>
            <a:r>
              <a:rPr lang="nl-NL" sz="1620" dirty="0">
                <a:latin typeface="Arial" panose="020B0604020202020204" pitchFamily="34" charset="0"/>
                <a:cs typeface="Arial" panose="020B0604020202020204" pitchFamily="34" charset="0"/>
              </a:rPr>
              <a:t> vrij toegankelijk is. </a:t>
            </a:r>
          </a:p>
        </p:txBody>
      </p:sp>
      <p:pic>
        <p:nvPicPr>
          <p:cNvPr id="22533" name="Afbeelding 2"/>
          <p:cNvPicPr>
            <a:picLocks noChangeAspect="1"/>
          </p:cNvPicPr>
          <p:nvPr/>
        </p:nvPicPr>
        <p:blipFill>
          <a:blip r:embed="rId4">
            <a:extLst>
              <a:ext uri="{28A0092B-C50C-407E-A947-70E740481C1C}">
                <a14:useLocalDpi xmlns:a14="http://schemas.microsoft.com/office/drawing/2010/main" val="0"/>
              </a:ext>
            </a:extLst>
          </a:blip>
          <a:srcRect l="11929" r="12544" b="2127"/>
          <a:stretch>
            <a:fillRect/>
          </a:stretch>
        </p:blipFill>
        <p:spPr bwMode="auto">
          <a:xfrm>
            <a:off x="5461400" y="1626311"/>
            <a:ext cx="3327201" cy="242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8548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tekst 2"/>
          <p:cNvSpPr>
            <a:spLocks noGrp="1"/>
          </p:cNvSpPr>
          <p:nvPr>
            <p:ph type="body" idx="1"/>
          </p:nvPr>
        </p:nvSpPr>
        <p:spPr/>
        <p:txBody>
          <a:bodyPr/>
          <a:lstStyle/>
          <a:p>
            <a:endParaRPr lang="nl-NL"/>
          </a:p>
        </p:txBody>
      </p:sp>
      <p:sp>
        <p:nvSpPr>
          <p:cNvPr id="24580"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60">
                <a:solidFill>
                  <a:schemeClr val="tx1"/>
                </a:solidFill>
                <a:latin typeface="Times New Roman" panose="02020603050405020304" pitchFamily="18" charset="0"/>
              </a:defRPr>
            </a:lvl1pPr>
            <a:lvl2pPr marL="501491" indent="-192881">
              <a:spcBef>
                <a:spcPct val="20000"/>
              </a:spcBef>
              <a:buChar char="–"/>
              <a:defRPr sz="1890">
                <a:solidFill>
                  <a:schemeClr val="tx1"/>
                </a:solidFill>
                <a:latin typeface="Times New Roman" panose="02020603050405020304" pitchFamily="18" charset="0"/>
              </a:defRPr>
            </a:lvl2pPr>
            <a:lvl3pPr marL="771525" indent="-154305">
              <a:spcBef>
                <a:spcPct val="20000"/>
              </a:spcBef>
              <a:buChar char="•"/>
              <a:defRPr sz="1620">
                <a:solidFill>
                  <a:schemeClr val="tx1"/>
                </a:solidFill>
                <a:latin typeface="Times New Roman" panose="02020603050405020304" pitchFamily="18" charset="0"/>
              </a:defRPr>
            </a:lvl3pPr>
            <a:lvl4pPr marL="1080135" indent="-154305">
              <a:spcBef>
                <a:spcPct val="20000"/>
              </a:spcBef>
              <a:buChar char="–"/>
              <a:defRPr sz="1350">
                <a:solidFill>
                  <a:schemeClr val="tx1"/>
                </a:solidFill>
                <a:latin typeface="Times New Roman" panose="02020603050405020304" pitchFamily="18" charset="0"/>
              </a:defRPr>
            </a:lvl4pPr>
            <a:lvl5pPr marL="1388745" indent="-154305">
              <a:spcBef>
                <a:spcPct val="20000"/>
              </a:spcBef>
              <a:buChar char="»"/>
              <a:defRPr sz="1350">
                <a:solidFill>
                  <a:schemeClr val="tx1"/>
                </a:solidFill>
                <a:latin typeface="Times New Roman" panose="02020603050405020304" pitchFamily="18" charset="0"/>
              </a:defRPr>
            </a:lvl5pPr>
            <a:lvl6pPr marL="1697355" indent="-154305" eaLnBrk="0" fontAlgn="base" hangingPunct="0">
              <a:spcBef>
                <a:spcPct val="20000"/>
              </a:spcBef>
              <a:spcAft>
                <a:spcPct val="0"/>
              </a:spcAft>
              <a:buChar char="»"/>
              <a:defRPr sz="1350">
                <a:solidFill>
                  <a:schemeClr val="tx1"/>
                </a:solidFill>
                <a:latin typeface="Times New Roman" panose="02020603050405020304" pitchFamily="18" charset="0"/>
              </a:defRPr>
            </a:lvl6pPr>
            <a:lvl7pPr marL="2005965" indent="-154305" eaLnBrk="0" fontAlgn="base" hangingPunct="0">
              <a:spcBef>
                <a:spcPct val="20000"/>
              </a:spcBef>
              <a:spcAft>
                <a:spcPct val="0"/>
              </a:spcAft>
              <a:buChar char="»"/>
              <a:defRPr sz="1350">
                <a:solidFill>
                  <a:schemeClr val="tx1"/>
                </a:solidFill>
                <a:latin typeface="Times New Roman" panose="02020603050405020304" pitchFamily="18" charset="0"/>
              </a:defRPr>
            </a:lvl7pPr>
            <a:lvl8pPr marL="2314575" indent="-154305" eaLnBrk="0" fontAlgn="base" hangingPunct="0">
              <a:spcBef>
                <a:spcPct val="20000"/>
              </a:spcBef>
              <a:spcAft>
                <a:spcPct val="0"/>
              </a:spcAft>
              <a:buChar char="»"/>
              <a:defRPr sz="1350">
                <a:solidFill>
                  <a:schemeClr val="tx1"/>
                </a:solidFill>
                <a:latin typeface="Times New Roman" panose="02020603050405020304" pitchFamily="18" charset="0"/>
              </a:defRPr>
            </a:lvl8pPr>
            <a:lvl9pPr marL="2623185" indent="-154305" eaLnBrk="0" fontAlgn="base" hangingPunct="0">
              <a:spcBef>
                <a:spcPct val="20000"/>
              </a:spcBef>
              <a:spcAft>
                <a:spcPct val="0"/>
              </a:spcAft>
              <a:buChar char="»"/>
              <a:defRPr sz="1350">
                <a:solidFill>
                  <a:schemeClr val="tx1"/>
                </a:solidFill>
                <a:latin typeface="Times New Roman" panose="02020603050405020304" pitchFamily="18" charset="0"/>
              </a:defRPr>
            </a:lvl9pPr>
          </a:lstStyle>
          <a:p>
            <a:pPr>
              <a:spcBef>
                <a:spcPct val="0"/>
              </a:spcBef>
              <a:buFontTx/>
              <a:buNone/>
            </a:pPr>
            <a:fld id="{C17D36F1-F4FB-4522-9704-3080538BD792}" type="slidenum">
              <a:rPr lang="en-US" altLang="nl-NL" sz="945"/>
              <a:pPr>
                <a:spcBef>
                  <a:spcPct val="0"/>
                </a:spcBef>
                <a:buFontTx/>
                <a:buNone/>
              </a:pPr>
              <a:t>17</a:t>
            </a:fld>
            <a:endParaRPr lang="en-US" altLang="nl-NL" sz="945"/>
          </a:p>
        </p:txBody>
      </p:sp>
      <p:pic>
        <p:nvPicPr>
          <p:cNvPr id="24581" name="Afbeelding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5881" y="407281"/>
            <a:ext cx="6472238" cy="3587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3034" y="3476149"/>
            <a:ext cx="4936689" cy="170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hthoek 3"/>
          <p:cNvSpPr>
            <a:spLocks noChangeArrowheads="1"/>
          </p:cNvSpPr>
          <p:nvPr/>
        </p:nvSpPr>
        <p:spPr bwMode="auto">
          <a:xfrm>
            <a:off x="3207011" y="65649"/>
            <a:ext cx="2729978"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620" b="1" u="sng" dirty="0">
                <a:latin typeface="Arial" panose="020B0604020202020204" pitchFamily="34" charset="0"/>
                <a:hlinkClick r:id="rId4"/>
              </a:rPr>
              <a:t>http://fontys.nl/moller.htm</a:t>
            </a:r>
            <a:endParaRPr lang="nl-NL" altLang="nl-NL" sz="1620" b="1" u="sng" dirty="0">
              <a:latin typeface="Arial" panose="020B0604020202020204" pitchFamily="34" charset="0"/>
            </a:endParaRPr>
          </a:p>
        </p:txBody>
      </p:sp>
    </p:spTree>
    <p:extLst>
      <p:ext uri="{BB962C8B-B14F-4D97-AF65-F5344CB8AC3E}">
        <p14:creationId xmlns:p14="http://schemas.microsoft.com/office/powerpoint/2010/main" val="3257914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Afbeelding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8358" y="644660"/>
            <a:ext cx="6852643" cy="429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AutoShape 6"/>
          <p:cNvSpPr>
            <a:spLocks noChangeArrowheads="1"/>
          </p:cNvSpPr>
          <p:nvPr/>
        </p:nvSpPr>
        <p:spPr bwMode="auto">
          <a:xfrm rot="-7585917">
            <a:off x="2230100" y="481668"/>
            <a:ext cx="324684" cy="1200150"/>
          </a:xfrm>
          <a:prstGeom prst="upArrow">
            <a:avLst>
              <a:gd name="adj1" fmla="val 50000"/>
              <a:gd name="adj2" fmla="val 175286"/>
            </a:avLst>
          </a:prstGeom>
          <a:solidFill>
            <a:schemeClr val="accent1"/>
          </a:solidFill>
          <a:ln w="9525" algn="ctr">
            <a:solidFill>
              <a:schemeClr val="accent1"/>
            </a:solidFill>
            <a:miter lim="800000"/>
            <a:headEnd/>
            <a:tailEnd/>
          </a:ln>
        </p:spPr>
        <p:txBody>
          <a:bodyPr vert="eaVert" wrap="none" lIns="68579" tIns="34289" rIns="68579" bIns="34289" anchor="ctr"/>
          <a:lstStyle>
            <a:lvl1pPr defTabSz="1016000">
              <a:spcBef>
                <a:spcPct val="20000"/>
              </a:spcBef>
              <a:buChar char="•"/>
              <a:defRPr sz="3200">
                <a:solidFill>
                  <a:schemeClr val="tx1"/>
                </a:solidFill>
                <a:latin typeface="Times New Roman" panose="02020603050405020304" pitchFamily="18" charset="0"/>
              </a:defRPr>
            </a:lvl1pPr>
            <a:lvl2pPr marL="742950" indent="-285750" defTabSz="1016000">
              <a:spcBef>
                <a:spcPct val="20000"/>
              </a:spcBef>
              <a:buChar char="–"/>
              <a:defRPr sz="2800">
                <a:solidFill>
                  <a:schemeClr val="tx1"/>
                </a:solidFill>
                <a:latin typeface="Times New Roman" panose="02020603050405020304" pitchFamily="18" charset="0"/>
              </a:defRPr>
            </a:lvl2pPr>
            <a:lvl3pPr marL="1143000" indent="-228600" defTabSz="1016000">
              <a:spcBef>
                <a:spcPct val="20000"/>
              </a:spcBef>
              <a:buChar char="•"/>
              <a:defRPr sz="2400">
                <a:solidFill>
                  <a:schemeClr val="tx1"/>
                </a:solidFill>
                <a:latin typeface="Times New Roman" panose="02020603050405020304" pitchFamily="18" charset="0"/>
              </a:defRPr>
            </a:lvl3pPr>
            <a:lvl4pPr marL="1600200" indent="-228600" defTabSz="1016000">
              <a:spcBef>
                <a:spcPct val="20000"/>
              </a:spcBef>
              <a:buChar char="–"/>
              <a:defRPr sz="2000">
                <a:solidFill>
                  <a:schemeClr val="tx1"/>
                </a:solidFill>
                <a:latin typeface="Times New Roman" panose="02020603050405020304" pitchFamily="18" charset="0"/>
              </a:defRPr>
            </a:lvl4pPr>
            <a:lvl5pPr marL="2057400" indent="-228600" defTabSz="1016000">
              <a:spcBef>
                <a:spcPct val="20000"/>
              </a:spcBef>
              <a:buChar char="»"/>
              <a:defRPr sz="2000">
                <a:solidFill>
                  <a:schemeClr val="tx1"/>
                </a:solidFill>
                <a:latin typeface="Times New Roman" panose="02020603050405020304" pitchFamily="18" charset="0"/>
              </a:defRPr>
            </a:lvl5pPr>
            <a:lvl6pPr marL="25146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nl-NL" altLang="nl-NL" sz="1350">
                <a:solidFill>
                  <a:srgbClr val="000099"/>
                </a:solidFill>
                <a:latin typeface="Arial" panose="020B0604020202020204" pitchFamily="34" charset="0"/>
                <a:ea typeface="ＭＳ Ｐゴシック" panose="020B0600070205080204" pitchFamily="34" charset="-128"/>
              </a:rPr>
              <a:t>beperken</a:t>
            </a:r>
          </a:p>
        </p:txBody>
      </p:sp>
      <p:sp>
        <p:nvSpPr>
          <p:cNvPr id="25605" name="Tekstvak 1"/>
          <p:cNvSpPr txBox="1">
            <a:spLocks noChangeArrowheads="1"/>
          </p:cNvSpPr>
          <p:nvPr/>
        </p:nvSpPr>
        <p:spPr bwMode="auto">
          <a:xfrm>
            <a:off x="3163967" y="141446"/>
            <a:ext cx="2518959"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970" b="1" dirty="0">
                <a:solidFill>
                  <a:srgbClr val="002060"/>
                </a:solidFill>
                <a:latin typeface="Arial" panose="020B0604020202020204" pitchFamily="34" charset="0"/>
                <a:hlinkClick r:id="rId3"/>
              </a:rPr>
              <a:t>www.biep.nu</a:t>
            </a:r>
            <a:endParaRPr lang="nl-NL" altLang="nl-NL" sz="2970" b="1" dirty="0">
              <a:solidFill>
                <a:srgbClr val="002060"/>
              </a:solidFill>
              <a:latin typeface="Arial" panose="020B0604020202020204" pitchFamily="34" charset="0"/>
            </a:endParaRPr>
          </a:p>
          <a:p>
            <a:pPr eaLnBrk="1" hangingPunct="1">
              <a:spcBef>
                <a:spcPct val="0"/>
              </a:spcBef>
              <a:buFontTx/>
              <a:buNone/>
            </a:pPr>
            <a:endParaRPr lang="nl-NL" altLang="nl-NL" sz="2970" b="1" dirty="0">
              <a:solidFill>
                <a:srgbClr val="002060"/>
              </a:solidFill>
              <a:latin typeface="Arial" panose="020B0604020202020204" pitchFamily="34" charset="0"/>
            </a:endParaRPr>
          </a:p>
        </p:txBody>
      </p:sp>
      <p:sp>
        <p:nvSpPr>
          <p:cNvPr id="25606" name="Oval 13"/>
          <p:cNvSpPr>
            <a:spLocks noChangeArrowheads="1"/>
          </p:cNvSpPr>
          <p:nvPr/>
        </p:nvSpPr>
        <p:spPr bwMode="auto">
          <a:xfrm>
            <a:off x="1148358" y="1390888"/>
            <a:ext cx="1173361" cy="354688"/>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68579" tIns="34289" rIns="68579" bIns="34289" anchor="ctr"/>
          <a:lstStyle>
            <a:lvl1pPr defTabSz="1016000">
              <a:spcBef>
                <a:spcPct val="20000"/>
              </a:spcBef>
              <a:buChar char="•"/>
              <a:defRPr sz="3200">
                <a:solidFill>
                  <a:schemeClr val="tx1"/>
                </a:solidFill>
                <a:latin typeface="Times New Roman" panose="02020603050405020304" pitchFamily="18" charset="0"/>
              </a:defRPr>
            </a:lvl1pPr>
            <a:lvl2pPr marL="742950" indent="-285750" defTabSz="1016000">
              <a:spcBef>
                <a:spcPct val="20000"/>
              </a:spcBef>
              <a:buChar char="–"/>
              <a:defRPr sz="2800">
                <a:solidFill>
                  <a:schemeClr val="tx1"/>
                </a:solidFill>
                <a:latin typeface="Times New Roman" panose="02020603050405020304" pitchFamily="18" charset="0"/>
              </a:defRPr>
            </a:lvl2pPr>
            <a:lvl3pPr marL="1143000" indent="-228600" defTabSz="1016000">
              <a:spcBef>
                <a:spcPct val="20000"/>
              </a:spcBef>
              <a:buChar char="•"/>
              <a:defRPr sz="2400">
                <a:solidFill>
                  <a:schemeClr val="tx1"/>
                </a:solidFill>
                <a:latin typeface="Times New Roman" panose="02020603050405020304" pitchFamily="18" charset="0"/>
              </a:defRPr>
            </a:lvl3pPr>
            <a:lvl4pPr marL="1600200" indent="-228600" defTabSz="1016000">
              <a:spcBef>
                <a:spcPct val="20000"/>
              </a:spcBef>
              <a:buChar char="–"/>
              <a:defRPr sz="2000">
                <a:solidFill>
                  <a:schemeClr val="tx1"/>
                </a:solidFill>
                <a:latin typeface="Times New Roman" panose="02020603050405020304" pitchFamily="18" charset="0"/>
              </a:defRPr>
            </a:lvl4pPr>
            <a:lvl5pPr marL="2057400" indent="-228600" defTabSz="1016000">
              <a:spcBef>
                <a:spcPct val="20000"/>
              </a:spcBef>
              <a:buChar char="»"/>
              <a:defRPr sz="2000">
                <a:solidFill>
                  <a:schemeClr val="tx1"/>
                </a:solidFill>
                <a:latin typeface="Times New Roman" panose="02020603050405020304" pitchFamily="18" charset="0"/>
              </a:defRPr>
            </a:lvl5pPr>
            <a:lvl6pPr marL="25146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nl-NL" altLang="nl-NL" sz="1350">
              <a:latin typeface="Arial" panose="020B0604020202020204" pitchFamily="34" charset="0"/>
              <a:ea typeface="ＭＳ Ｐゴシック" panose="020B0600070205080204" pitchFamily="34" charset="-128"/>
            </a:endParaRPr>
          </a:p>
        </p:txBody>
      </p:sp>
      <p:sp>
        <p:nvSpPr>
          <p:cNvPr id="25607" name="Oval 13"/>
          <p:cNvSpPr>
            <a:spLocks noChangeArrowheads="1"/>
          </p:cNvSpPr>
          <p:nvPr/>
        </p:nvSpPr>
        <p:spPr bwMode="auto">
          <a:xfrm>
            <a:off x="1114068" y="2750702"/>
            <a:ext cx="1576268" cy="257175"/>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68579" tIns="34289" rIns="68579" bIns="34289" anchor="ctr"/>
          <a:lstStyle>
            <a:lvl1pPr defTabSz="1016000">
              <a:spcBef>
                <a:spcPct val="20000"/>
              </a:spcBef>
              <a:buChar char="•"/>
              <a:defRPr sz="3200">
                <a:solidFill>
                  <a:schemeClr val="tx1"/>
                </a:solidFill>
                <a:latin typeface="Times New Roman" panose="02020603050405020304" pitchFamily="18" charset="0"/>
              </a:defRPr>
            </a:lvl1pPr>
            <a:lvl2pPr marL="742950" indent="-285750" defTabSz="1016000">
              <a:spcBef>
                <a:spcPct val="20000"/>
              </a:spcBef>
              <a:buChar char="–"/>
              <a:defRPr sz="2800">
                <a:solidFill>
                  <a:schemeClr val="tx1"/>
                </a:solidFill>
                <a:latin typeface="Times New Roman" panose="02020603050405020304" pitchFamily="18" charset="0"/>
              </a:defRPr>
            </a:lvl2pPr>
            <a:lvl3pPr marL="1143000" indent="-228600" defTabSz="1016000">
              <a:spcBef>
                <a:spcPct val="20000"/>
              </a:spcBef>
              <a:buChar char="•"/>
              <a:defRPr sz="2400">
                <a:solidFill>
                  <a:schemeClr val="tx1"/>
                </a:solidFill>
                <a:latin typeface="Times New Roman" panose="02020603050405020304" pitchFamily="18" charset="0"/>
              </a:defRPr>
            </a:lvl3pPr>
            <a:lvl4pPr marL="1600200" indent="-228600" defTabSz="1016000">
              <a:spcBef>
                <a:spcPct val="20000"/>
              </a:spcBef>
              <a:buChar char="–"/>
              <a:defRPr sz="2000">
                <a:solidFill>
                  <a:schemeClr val="tx1"/>
                </a:solidFill>
                <a:latin typeface="Times New Roman" panose="02020603050405020304" pitchFamily="18" charset="0"/>
              </a:defRPr>
            </a:lvl4pPr>
            <a:lvl5pPr marL="2057400" indent="-228600" defTabSz="1016000">
              <a:spcBef>
                <a:spcPct val="20000"/>
              </a:spcBef>
              <a:buChar char="»"/>
              <a:defRPr sz="2000">
                <a:solidFill>
                  <a:schemeClr val="tx1"/>
                </a:solidFill>
                <a:latin typeface="Times New Roman" panose="02020603050405020304" pitchFamily="18" charset="0"/>
              </a:defRPr>
            </a:lvl5pPr>
            <a:lvl6pPr marL="25146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nl-NL" altLang="nl-NL" sz="1350">
              <a:latin typeface="Arial" panose="020B0604020202020204" pitchFamily="34" charset="0"/>
              <a:ea typeface="ＭＳ Ｐゴシック" panose="020B0600070205080204" pitchFamily="34" charset="-128"/>
            </a:endParaRPr>
          </a:p>
        </p:txBody>
      </p:sp>
      <p:sp>
        <p:nvSpPr>
          <p:cNvPr id="25608" name="Oval 13"/>
          <p:cNvSpPr>
            <a:spLocks noChangeArrowheads="1"/>
          </p:cNvSpPr>
          <p:nvPr/>
        </p:nvSpPr>
        <p:spPr bwMode="auto">
          <a:xfrm>
            <a:off x="7386995" y="2520315"/>
            <a:ext cx="396478" cy="258247"/>
          </a:xfrm>
          <a:prstGeom prst="ellipse">
            <a:avLst/>
          </a:prstGeom>
          <a:noFill/>
          <a:ln w="1905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68579" tIns="34289" rIns="68579" bIns="34289" anchor="ctr"/>
          <a:lstStyle>
            <a:lvl1pPr defTabSz="1016000">
              <a:spcBef>
                <a:spcPct val="20000"/>
              </a:spcBef>
              <a:buChar char="•"/>
              <a:defRPr sz="3200">
                <a:solidFill>
                  <a:schemeClr val="tx1"/>
                </a:solidFill>
                <a:latin typeface="Times New Roman" panose="02020603050405020304" pitchFamily="18" charset="0"/>
              </a:defRPr>
            </a:lvl1pPr>
            <a:lvl2pPr marL="742950" indent="-285750" defTabSz="1016000">
              <a:spcBef>
                <a:spcPct val="20000"/>
              </a:spcBef>
              <a:buChar char="–"/>
              <a:defRPr sz="2800">
                <a:solidFill>
                  <a:schemeClr val="tx1"/>
                </a:solidFill>
                <a:latin typeface="Times New Roman" panose="02020603050405020304" pitchFamily="18" charset="0"/>
              </a:defRPr>
            </a:lvl2pPr>
            <a:lvl3pPr marL="1143000" indent="-228600" defTabSz="1016000">
              <a:spcBef>
                <a:spcPct val="20000"/>
              </a:spcBef>
              <a:buChar char="•"/>
              <a:defRPr sz="2400">
                <a:solidFill>
                  <a:schemeClr val="tx1"/>
                </a:solidFill>
                <a:latin typeface="Times New Roman" panose="02020603050405020304" pitchFamily="18" charset="0"/>
              </a:defRPr>
            </a:lvl3pPr>
            <a:lvl4pPr marL="1600200" indent="-228600" defTabSz="1016000">
              <a:spcBef>
                <a:spcPct val="20000"/>
              </a:spcBef>
              <a:buChar char="–"/>
              <a:defRPr sz="2000">
                <a:solidFill>
                  <a:schemeClr val="tx1"/>
                </a:solidFill>
                <a:latin typeface="Times New Roman" panose="02020603050405020304" pitchFamily="18" charset="0"/>
              </a:defRPr>
            </a:lvl4pPr>
            <a:lvl5pPr marL="2057400" indent="-228600" defTabSz="1016000">
              <a:spcBef>
                <a:spcPct val="20000"/>
              </a:spcBef>
              <a:buChar char="»"/>
              <a:defRPr sz="2000">
                <a:solidFill>
                  <a:schemeClr val="tx1"/>
                </a:solidFill>
                <a:latin typeface="Times New Roman" panose="02020603050405020304" pitchFamily="18" charset="0"/>
              </a:defRPr>
            </a:lvl5pPr>
            <a:lvl6pPr marL="25146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nl-NL" altLang="nl-NL" sz="1350">
              <a:latin typeface="Arial" panose="020B0604020202020204" pitchFamily="34" charset="0"/>
              <a:ea typeface="ＭＳ Ｐゴシック" panose="020B0600070205080204" pitchFamily="34" charset="-128"/>
            </a:endParaRPr>
          </a:p>
        </p:txBody>
      </p:sp>
      <p:pic>
        <p:nvPicPr>
          <p:cNvPr id="2561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8721" y="3882271"/>
            <a:ext cx="1491615" cy="1247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12" name="AutoShape 10"/>
          <p:cNvSpPr>
            <a:spLocks noChangeArrowheads="1"/>
          </p:cNvSpPr>
          <p:nvPr/>
        </p:nvSpPr>
        <p:spPr bwMode="auto">
          <a:xfrm rot="3235339">
            <a:off x="7071420" y="2789813"/>
            <a:ext cx="633293" cy="520779"/>
          </a:xfrm>
          <a:prstGeom prst="leftArrow">
            <a:avLst>
              <a:gd name="adj1" fmla="val 50000"/>
              <a:gd name="adj2" fmla="val 49329"/>
            </a:avLst>
          </a:prstGeom>
          <a:solidFill>
            <a:schemeClr val="accent1"/>
          </a:solidFill>
          <a:ln w="9525" algn="ctr">
            <a:solidFill>
              <a:schemeClr val="accent1"/>
            </a:solidFill>
            <a:miter lim="800000"/>
            <a:headEnd/>
            <a:tailEnd/>
          </a:ln>
        </p:spPr>
        <p:txBody>
          <a:bodyPr wrap="none" lIns="68579" tIns="34289" rIns="68579" bIns="34289" anchor="ctr"/>
          <a:lstStyle>
            <a:lvl1pPr defTabSz="1016000">
              <a:spcBef>
                <a:spcPct val="20000"/>
              </a:spcBef>
              <a:buChar char="•"/>
              <a:defRPr sz="3200">
                <a:solidFill>
                  <a:schemeClr val="tx1"/>
                </a:solidFill>
                <a:latin typeface="Times New Roman" panose="02020603050405020304" pitchFamily="18" charset="0"/>
              </a:defRPr>
            </a:lvl1pPr>
            <a:lvl2pPr marL="742950" indent="-285750" defTabSz="1016000">
              <a:spcBef>
                <a:spcPct val="20000"/>
              </a:spcBef>
              <a:buChar char="–"/>
              <a:defRPr sz="2800">
                <a:solidFill>
                  <a:schemeClr val="tx1"/>
                </a:solidFill>
                <a:latin typeface="Times New Roman" panose="02020603050405020304" pitchFamily="18" charset="0"/>
              </a:defRPr>
            </a:lvl2pPr>
            <a:lvl3pPr marL="1143000" indent="-228600" defTabSz="1016000">
              <a:spcBef>
                <a:spcPct val="20000"/>
              </a:spcBef>
              <a:buChar char="•"/>
              <a:defRPr sz="2400">
                <a:solidFill>
                  <a:schemeClr val="tx1"/>
                </a:solidFill>
                <a:latin typeface="Times New Roman" panose="02020603050405020304" pitchFamily="18" charset="0"/>
              </a:defRPr>
            </a:lvl3pPr>
            <a:lvl4pPr marL="1600200" indent="-228600" defTabSz="1016000">
              <a:spcBef>
                <a:spcPct val="20000"/>
              </a:spcBef>
              <a:buChar char="–"/>
              <a:defRPr sz="2000">
                <a:solidFill>
                  <a:schemeClr val="tx1"/>
                </a:solidFill>
                <a:latin typeface="Times New Roman" panose="02020603050405020304" pitchFamily="18" charset="0"/>
              </a:defRPr>
            </a:lvl4pPr>
            <a:lvl5pPr marL="2057400" indent="-228600" defTabSz="1016000">
              <a:spcBef>
                <a:spcPct val="20000"/>
              </a:spcBef>
              <a:buChar char="»"/>
              <a:defRPr sz="2000">
                <a:solidFill>
                  <a:schemeClr val="tx1"/>
                </a:solidFill>
                <a:latin typeface="Times New Roman" panose="02020603050405020304" pitchFamily="18" charset="0"/>
              </a:defRPr>
            </a:lvl5pPr>
            <a:lvl6pPr marL="25146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nl-NL" altLang="nl-NL" sz="1350" dirty="0">
                <a:solidFill>
                  <a:srgbClr val="000099"/>
                </a:solidFill>
                <a:latin typeface="Arial" panose="020B0604020202020204" pitchFamily="34" charset="0"/>
                <a:ea typeface="ＭＳ Ｐゴシック" panose="020B0600070205080204" pitchFamily="34" charset="-128"/>
              </a:rPr>
              <a:t>APA</a:t>
            </a:r>
          </a:p>
        </p:txBody>
      </p:sp>
    </p:spTree>
    <p:extLst>
      <p:ext uri="{BB962C8B-B14F-4D97-AF65-F5344CB8AC3E}">
        <p14:creationId xmlns:p14="http://schemas.microsoft.com/office/powerpoint/2010/main" val="3776557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Afbeelding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034" y="3813840"/>
            <a:ext cx="4515564" cy="1556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8098" y="1016245"/>
            <a:ext cx="6210777" cy="3285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60">
                <a:solidFill>
                  <a:schemeClr val="tx1"/>
                </a:solidFill>
                <a:latin typeface="Times New Roman" panose="02020603050405020304" pitchFamily="18" charset="0"/>
              </a:defRPr>
            </a:lvl1pPr>
            <a:lvl2pPr marL="500420" indent="-191810">
              <a:spcBef>
                <a:spcPct val="20000"/>
              </a:spcBef>
              <a:buChar char="–"/>
              <a:defRPr sz="1890">
                <a:solidFill>
                  <a:schemeClr val="tx1"/>
                </a:solidFill>
                <a:latin typeface="Times New Roman" panose="02020603050405020304" pitchFamily="18" charset="0"/>
              </a:defRPr>
            </a:lvl2pPr>
            <a:lvl3pPr marL="770454" indent="-153234">
              <a:spcBef>
                <a:spcPct val="20000"/>
              </a:spcBef>
              <a:buChar char="•"/>
              <a:defRPr sz="1620">
                <a:solidFill>
                  <a:schemeClr val="tx1"/>
                </a:solidFill>
                <a:latin typeface="Times New Roman" panose="02020603050405020304" pitchFamily="18" charset="0"/>
              </a:defRPr>
            </a:lvl3pPr>
            <a:lvl4pPr marL="1079064" indent="-153234">
              <a:spcBef>
                <a:spcPct val="20000"/>
              </a:spcBef>
              <a:buChar char="–"/>
              <a:defRPr sz="1350">
                <a:solidFill>
                  <a:schemeClr val="tx1"/>
                </a:solidFill>
                <a:latin typeface="Times New Roman" panose="02020603050405020304" pitchFamily="18" charset="0"/>
              </a:defRPr>
            </a:lvl4pPr>
            <a:lvl5pPr marL="1387674" indent="-153234">
              <a:spcBef>
                <a:spcPct val="20000"/>
              </a:spcBef>
              <a:buChar char="»"/>
              <a:defRPr sz="1350">
                <a:solidFill>
                  <a:schemeClr val="tx1"/>
                </a:solidFill>
                <a:latin typeface="Times New Roman" panose="02020603050405020304" pitchFamily="18" charset="0"/>
              </a:defRPr>
            </a:lvl5pPr>
            <a:lvl6pPr marL="1696284" indent="-153234" eaLnBrk="0" fontAlgn="base" hangingPunct="0">
              <a:spcBef>
                <a:spcPct val="20000"/>
              </a:spcBef>
              <a:spcAft>
                <a:spcPct val="0"/>
              </a:spcAft>
              <a:buChar char="»"/>
              <a:defRPr sz="1350">
                <a:solidFill>
                  <a:schemeClr val="tx1"/>
                </a:solidFill>
                <a:latin typeface="Times New Roman" panose="02020603050405020304" pitchFamily="18" charset="0"/>
              </a:defRPr>
            </a:lvl6pPr>
            <a:lvl7pPr marL="2004894" indent="-153234" eaLnBrk="0" fontAlgn="base" hangingPunct="0">
              <a:spcBef>
                <a:spcPct val="20000"/>
              </a:spcBef>
              <a:spcAft>
                <a:spcPct val="0"/>
              </a:spcAft>
              <a:buChar char="»"/>
              <a:defRPr sz="1350">
                <a:solidFill>
                  <a:schemeClr val="tx1"/>
                </a:solidFill>
                <a:latin typeface="Times New Roman" panose="02020603050405020304" pitchFamily="18" charset="0"/>
              </a:defRPr>
            </a:lvl7pPr>
            <a:lvl8pPr marL="2313504" indent="-153234" eaLnBrk="0" fontAlgn="base" hangingPunct="0">
              <a:spcBef>
                <a:spcPct val="20000"/>
              </a:spcBef>
              <a:spcAft>
                <a:spcPct val="0"/>
              </a:spcAft>
              <a:buChar char="»"/>
              <a:defRPr sz="1350">
                <a:solidFill>
                  <a:schemeClr val="tx1"/>
                </a:solidFill>
                <a:latin typeface="Times New Roman" panose="02020603050405020304" pitchFamily="18" charset="0"/>
              </a:defRPr>
            </a:lvl8pPr>
            <a:lvl9pPr marL="2622114" indent="-153234" eaLnBrk="0" fontAlgn="base" hangingPunct="0">
              <a:spcBef>
                <a:spcPct val="20000"/>
              </a:spcBef>
              <a:spcAft>
                <a:spcPct val="0"/>
              </a:spcAft>
              <a:buChar char="»"/>
              <a:defRPr sz="1350">
                <a:solidFill>
                  <a:schemeClr val="tx1"/>
                </a:solidFill>
                <a:latin typeface="Times New Roman" panose="02020603050405020304" pitchFamily="18" charset="0"/>
              </a:defRPr>
            </a:lvl9pPr>
          </a:lstStyle>
          <a:p>
            <a:pPr>
              <a:spcBef>
                <a:spcPct val="0"/>
              </a:spcBef>
              <a:buFontTx/>
              <a:buNone/>
            </a:pPr>
            <a:fld id="{438E17B7-6B3F-4B73-8505-051F13C104A2}" type="slidenum">
              <a:rPr lang="en-US" altLang="nl-NL" sz="945"/>
              <a:pPr>
                <a:spcBef>
                  <a:spcPct val="0"/>
                </a:spcBef>
                <a:buFontTx/>
                <a:buNone/>
              </a:pPr>
              <a:t>19</a:t>
            </a:fld>
            <a:endParaRPr lang="en-US" altLang="nl-NL" sz="945"/>
          </a:p>
        </p:txBody>
      </p:sp>
      <p:sp>
        <p:nvSpPr>
          <p:cNvPr id="26629" name="Rechthoek 1"/>
          <p:cNvSpPr>
            <a:spLocks noChangeArrowheads="1"/>
          </p:cNvSpPr>
          <p:nvPr/>
        </p:nvSpPr>
        <p:spPr bwMode="auto">
          <a:xfrm>
            <a:off x="1952949" y="-5358"/>
            <a:ext cx="602753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160" b="1" dirty="0">
                <a:solidFill>
                  <a:schemeClr val="bg1"/>
                </a:solidFill>
                <a:latin typeface="Arial" panose="020B0604020202020204" pitchFamily="34" charset="0"/>
              </a:rPr>
              <a:t>Heeft Fontys een fulltext digitaal abonnement op dat tijdschrift of </a:t>
            </a:r>
            <a:r>
              <a:rPr lang="nl-NL" altLang="nl-NL" sz="2160" b="1" dirty="0" err="1">
                <a:solidFill>
                  <a:schemeClr val="bg1"/>
                </a:solidFill>
                <a:latin typeface="Arial" panose="020B0604020202020204" pitchFamily="34" charset="0"/>
              </a:rPr>
              <a:t>ebook</a:t>
            </a:r>
            <a:r>
              <a:rPr lang="nl-NL" altLang="nl-NL" sz="2160" b="1" dirty="0">
                <a:solidFill>
                  <a:schemeClr val="bg1"/>
                </a:solidFill>
                <a:latin typeface="Arial" panose="020B0604020202020204" pitchFamily="34" charset="0"/>
              </a:rPr>
              <a:t>? </a:t>
            </a:r>
          </a:p>
        </p:txBody>
      </p:sp>
      <p:sp>
        <p:nvSpPr>
          <p:cNvPr id="26630" name="Oval 6"/>
          <p:cNvSpPr>
            <a:spLocks noChangeArrowheads="1"/>
          </p:cNvSpPr>
          <p:nvPr/>
        </p:nvSpPr>
        <p:spPr bwMode="auto">
          <a:xfrm>
            <a:off x="3496816" y="3081577"/>
            <a:ext cx="1249442" cy="477917"/>
          </a:xfrm>
          <a:prstGeom prst="ellipse">
            <a:avLst/>
          </a:prstGeom>
          <a:solidFill>
            <a:schemeClr val="accent1">
              <a:alpha val="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620"/>
          </a:p>
        </p:txBody>
      </p:sp>
      <p:sp>
        <p:nvSpPr>
          <p:cNvPr id="10" name="Tekstvak 9"/>
          <p:cNvSpPr txBox="1"/>
          <p:nvPr/>
        </p:nvSpPr>
        <p:spPr>
          <a:xfrm>
            <a:off x="5848231" y="4008716"/>
            <a:ext cx="1847374" cy="757130"/>
          </a:xfrm>
          <a:prstGeom prst="rect">
            <a:avLst/>
          </a:prstGeom>
          <a:noFill/>
          <a:ln>
            <a:solidFill>
              <a:schemeClr val="accent4"/>
            </a:solid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r>
              <a:rPr lang="nl-NL" sz="2160" b="1" dirty="0">
                <a:solidFill>
                  <a:srgbClr val="000099"/>
                </a:solidFill>
                <a:latin typeface="Arial" charset="0"/>
                <a:hlinkClick r:id="rId4"/>
              </a:rPr>
              <a:t>Fontys e-Content</a:t>
            </a:r>
            <a:endParaRPr lang="nl-NL" sz="2160" b="1" dirty="0">
              <a:solidFill>
                <a:srgbClr val="000099"/>
              </a:solidFill>
              <a:latin typeface="Arial" charset="0"/>
            </a:endParaRPr>
          </a:p>
        </p:txBody>
      </p:sp>
      <p:sp>
        <p:nvSpPr>
          <p:cNvPr id="26632" name="AutoShape 8"/>
          <p:cNvSpPr>
            <a:spLocks noChangeArrowheads="1"/>
          </p:cNvSpPr>
          <p:nvPr/>
        </p:nvSpPr>
        <p:spPr bwMode="auto">
          <a:xfrm rot="-2982555">
            <a:off x="4907452" y="3071050"/>
            <a:ext cx="421124" cy="2234207"/>
          </a:xfrm>
          <a:prstGeom prst="upArrow">
            <a:avLst>
              <a:gd name="adj1" fmla="val 50000"/>
              <a:gd name="adj2" fmla="val 99966"/>
            </a:avLst>
          </a:prstGeom>
          <a:solidFill>
            <a:schemeClr val="accent1"/>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620" b="1" dirty="0">
                <a:solidFill>
                  <a:srgbClr val="000099"/>
                </a:solidFill>
                <a:latin typeface="Arial" panose="020B0604020202020204" pitchFamily="34" charset="0"/>
              </a:rPr>
              <a:t>Fontys E content</a:t>
            </a:r>
          </a:p>
        </p:txBody>
      </p:sp>
    </p:spTree>
    <p:extLst>
      <p:ext uri="{BB962C8B-B14F-4D97-AF65-F5344CB8AC3E}">
        <p14:creationId xmlns:p14="http://schemas.microsoft.com/office/powerpoint/2010/main" val="3062123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920">
                <a:solidFill>
                  <a:schemeClr val="tx1"/>
                </a:solidFill>
                <a:latin typeface="Arial" panose="020B0604020202020204" pitchFamily="34" charset="0"/>
              </a:defRPr>
            </a:lvl1pPr>
            <a:lvl2pPr marL="445775" indent="-171452">
              <a:spcBef>
                <a:spcPct val="20000"/>
              </a:spcBef>
              <a:buChar char="–"/>
              <a:defRPr sz="1680">
                <a:solidFill>
                  <a:schemeClr val="tx1"/>
                </a:solidFill>
                <a:latin typeface="Arial" panose="020B0604020202020204" pitchFamily="34" charset="0"/>
              </a:defRPr>
            </a:lvl2pPr>
            <a:lvl3pPr marL="685809" indent="-137162">
              <a:spcBef>
                <a:spcPct val="20000"/>
              </a:spcBef>
              <a:buChar char="•"/>
              <a:defRPr sz="1440">
                <a:solidFill>
                  <a:schemeClr val="tx1"/>
                </a:solidFill>
                <a:latin typeface="Arial" panose="020B0604020202020204" pitchFamily="34" charset="0"/>
              </a:defRPr>
            </a:lvl3pPr>
            <a:lvl4pPr marL="960132" indent="-137162">
              <a:spcBef>
                <a:spcPct val="20000"/>
              </a:spcBef>
              <a:buChar char="–"/>
              <a:defRPr sz="1200">
                <a:solidFill>
                  <a:schemeClr val="tx1"/>
                </a:solidFill>
                <a:latin typeface="Arial" panose="020B0604020202020204" pitchFamily="34" charset="0"/>
              </a:defRPr>
            </a:lvl4pPr>
            <a:lvl5pPr marL="1234456" indent="-137162">
              <a:spcBef>
                <a:spcPct val="20000"/>
              </a:spcBef>
              <a:buChar char="»"/>
              <a:defRPr sz="1200">
                <a:solidFill>
                  <a:schemeClr val="tx1"/>
                </a:solidFill>
                <a:latin typeface="Arial" panose="020B0604020202020204" pitchFamily="34" charset="0"/>
              </a:defRPr>
            </a:lvl5pPr>
            <a:lvl6pPr marL="1508779" indent="-137162" eaLnBrk="0" fontAlgn="base" hangingPunct="0">
              <a:spcBef>
                <a:spcPct val="20000"/>
              </a:spcBef>
              <a:spcAft>
                <a:spcPct val="0"/>
              </a:spcAft>
              <a:buChar char="»"/>
              <a:defRPr sz="1200">
                <a:solidFill>
                  <a:schemeClr val="tx1"/>
                </a:solidFill>
                <a:latin typeface="Arial" panose="020B0604020202020204" pitchFamily="34" charset="0"/>
              </a:defRPr>
            </a:lvl6pPr>
            <a:lvl7pPr marL="1783102" indent="-137162" eaLnBrk="0" fontAlgn="base" hangingPunct="0">
              <a:spcBef>
                <a:spcPct val="20000"/>
              </a:spcBef>
              <a:spcAft>
                <a:spcPct val="0"/>
              </a:spcAft>
              <a:buChar char="»"/>
              <a:defRPr sz="1200">
                <a:solidFill>
                  <a:schemeClr val="tx1"/>
                </a:solidFill>
                <a:latin typeface="Arial" panose="020B0604020202020204" pitchFamily="34" charset="0"/>
              </a:defRPr>
            </a:lvl7pPr>
            <a:lvl8pPr marL="2057426" indent="-137162" eaLnBrk="0" fontAlgn="base" hangingPunct="0">
              <a:spcBef>
                <a:spcPct val="20000"/>
              </a:spcBef>
              <a:spcAft>
                <a:spcPct val="0"/>
              </a:spcAft>
              <a:buChar char="»"/>
              <a:defRPr sz="1200">
                <a:solidFill>
                  <a:schemeClr val="tx1"/>
                </a:solidFill>
                <a:latin typeface="Arial" panose="020B0604020202020204" pitchFamily="34" charset="0"/>
              </a:defRPr>
            </a:lvl8pPr>
            <a:lvl9pPr marL="2331749" indent="-137162" eaLnBrk="0" fontAlgn="base" hangingPunct="0">
              <a:spcBef>
                <a:spcPct val="20000"/>
              </a:spcBef>
              <a:spcAft>
                <a:spcPct val="0"/>
              </a:spcAft>
              <a:buChar char="»"/>
              <a:defRPr sz="1200">
                <a:solidFill>
                  <a:schemeClr val="tx1"/>
                </a:solidFill>
                <a:latin typeface="Arial" panose="020B0604020202020204" pitchFamily="34" charset="0"/>
              </a:defRPr>
            </a:lvl9pPr>
          </a:lstStyle>
          <a:p>
            <a:pPr>
              <a:spcBef>
                <a:spcPct val="0"/>
              </a:spcBef>
              <a:buFontTx/>
              <a:buNone/>
              <a:defRPr/>
            </a:pPr>
            <a:fld id="{A419E877-36FD-4712-9386-95A135CAF925}" type="slidenum">
              <a:rPr lang="en-US" altLang="nl-NL" sz="840">
                <a:latin typeface="Times New Roman" panose="02020603050405020304" pitchFamily="18" charset="0"/>
              </a:rPr>
              <a:pPr>
                <a:spcBef>
                  <a:spcPct val="0"/>
                </a:spcBef>
                <a:buFontTx/>
                <a:buNone/>
                <a:defRPr/>
              </a:pPr>
              <a:t>2</a:t>
            </a:fld>
            <a:endParaRPr lang="en-US" altLang="nl-NL" sz="840">
              <a:latin typeface="Times New Roman" panose="02020603050405020304" pitchFamily="18" charset="0"/>
            </a:endParaRPr>
          </a:p>
        </p:txBody>
      </p:sp>
      <p:sp>
        <p:nvSpPr>
          <p:cNvPr id="6147" name="Text Box 5"/>
          <p:cNvSpPr txBox="1">
            <a:spLocks noChangeArrowheads="1"/>
          </p:cNvSpPr>
          <p:nvPr/>
        </p:nvSpPr>
        <p:spPr bwMode="auto">
          <a:xfrm>
            <a:off x="1704499" y="1648063"/>
            <a:ext cx="5930027" cy="307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indent="-3429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eaLnBrk="1" hangingPunct="1">
              <a:lnSpc>
                <a:spcPct val="95000"/>
              </a:lnSpc>
              <a:spcBef>
                <a:spcPct val="0"/>
              </a:spcBef>
              <a:buClr>
                <a:srgbClr val="333399"/>
              </a:buClr>
              <a:buFontTx/>
              <a:buChar char="•"/>
            </a:pPr>
            <a:endParaRPr lang="en-US" altLang="nl-NL" sz="2160" dirty="0">
              <a:latin typeface="Arial" panose="020B0604020202020204" pitchFamily="34" charset="0"/>
            </a:endParaRPr>
          </a:p>
          <a:p>
            <a:pPr eaLnBrk="1" hangingPunct="1">
              <a:lnSpc>
                <a:spcPct val="95000"/>
              </a:lnSpc>
              <a:spcBef>
                <a:spcPct val="0"/>
              </a:spcBef>
              <a:buFontTx/>
              <a:buNone/>
            </a:pPr>
            <a:r>
              <a:rPr lang="en-US" altLang="nl-NL" sz="2160" dirty="0">
                <a:latin typeface="Arial" panose="020B0604020202020204" pitchFamily="34" charset="0"/>
              </a:rPr>
              <a:t>.	</a:t>
            </a:r>
            <a:r>
              <a:rPr lang="en-US" altLang="nl-NL" sz="1620" dirty="0">
                <a:latin typeface="Arial" panose="020B0604020202020204" pitchFamily="34" charset="0"/>
              </a:rPr>
              <a:t>Stappenplan </a:t>
            </a:r>
            <a:r>
              <a:rPr lang="en-US" altLang="nl-NL" sz="1620" dirty="0" err="1">
                <a:latin typeface="Arial" panose="020B0604020202020204" pitchFamily="34" charset="0"/>
              </a:rPr>
              <a:t>informatie</a:t>
            </a:r>
            <a:r>
              <a:rPr lang="en-US" altLang="nl-NL" sz="1620" dirty="0">
                <a:latin typeface="Arial" panose="020B0604020202020204" pitchFamily="34" charset="0"/>
              </a:rPr>
              <a:t> </a:t>
            </a:r>
            <a:r>
              <a:rPr lang="en-US" altLang="nl-NL" sz="1620" dirty="0" err="1">
                <a:latin typeface="Arial" panose="020B0604020202020204" pitchFamily="34" charset="0"/>
              </a:rPr>
              <a:t>zoeken</a:t>
            </a:r>
            <a:endParaRPr lang="en-US" altLang="nl-NL" sz="1620" dirty="0">
              <a:latin typeface="Arial" panose="020B0604020202020204" pitchFamily="34" charset="0"/>
            </a:endParaRPr>
          </a:p>
          <a:p>
            <a:pPr eaLnBrk="1" hangingPunct="1">
              <a:lnSpc>
                <a:spcPct val="95000"/>
              </a:lnSpc>
              <a:spcBef>
                <a:spcPct val="0"/>
              </a:spcBef>
              <a:buFontTx/>
              <a:buNone/>
            </a:pPr>
            <a:endParaRPr lang="en-US" altLang="nl-NL" sz="1620" dirty="0">
              <a:latin typeface="Arial" panose="020B0604020202020204" pitchFamily="34" charset="0"/>
            </a:endParaRPr>
          </a:p>
          <a:p>
            <a:pPr eaLnBrk="1" hangingPunct="1">
              <a:lnSpc>
                <a:spcPct val="95000"/>
              </a:lnSpc>
              <a:spcBef>
                <a:spcPct val="0"/>
              </a:spcBef>
              <a:buFontTx/>
              <a:buNone/>
            </a:pPr>
            <a:r>
              <a:rPr lang="en-US" altLang="nl-NL" sz="1620" dirty="0">
                <a:latin typeface="Arial" panose="020B0604020202020204" pitchFamily="34" charset="0"/>
              </a:rPr>
              <a:t>.	Tips </a:t>
            </a:r>
            <a:r>
              <a:rPr lang="en-US" altLang="nl-NL" sz="1620" dirty="0" err="1">
                <a:latin typeface="Arial" panose="020B0604020202020204" pitchFamily="34" charset="0"/>
              </a:rPr>
              <a:t>voor</a:t>
            </a:r>
            <a:r>
              <a:rPr lang="en-US" altLang="nl-NL" sz="1620" dirty="0">
                <a:latin typeface="Arial" panose="020B0604020202020204" pitchFamily="34" charset="0"/>
              </a:rPr>
              <a:t> </a:t>
            </a:r>
            <a:r>
              <a:rPr lang="en-US" altLang="nl-NL" sz="1620" dirty="0" err="1">
                <a:latin typeface="Arial" panose="020B0604020202020204" pitchFamily="34" charset="0"/>
              </a:rPr>
              <a:t>zoeken</a:t>
            </a:r>
            <a:r>
              <a:rPr lang="en-US" altLang="nl-NL" sz="1620" dirty="0">
                <a:latin typeface="Arial" panose="020B0604020202020204" pitchFamily="34" charset="0"/>
              </a:rPr>
              <a:t> </a:t>
            </a:r>
            <a:r>
              <a:rPr lang="en-US" altLang="nl-NL" sz="1620" dirty="0" err="1">
                <a:latin typeface="Arial" panose="020B0604020202020204" pitchFamily="34" charset="0"/>
              </a:rPr>
              <a:t>naar</a:t>
            </a:r>
            <a:r>
              <a:rPr lang="en-US" altLang="nl-NL" sz="1620" dirty="0">
                <a:latin typeface="Arial" panose="020B0604020202020204" pitchFamily="34" charset="0"/>
              </a:rPr>
              <a:t> </a:t>
            </a:r>
            <a:r>
              <a:rPr lang="en-US" altLang="nl-NL" sz="1620" dirty="0" err="1">
                <a:latin typeface="Arial" panose="020B0604020202020204" pitchFamily="34" charset="0"/>
              </a:rPr>
              <a:t>literatuur</a:t>
            </a:r>
            <a:endParaRPr lang="en-US" altLang="nl-NL" sz="1620" dirty="0">
              <a:latin typeface="Arial" panose="020B0604020202020204" pitchFamily="34" charset="0"/>
            </a:endParaRPr>
          </a:p>
          <a:p>
            <a:pPr eaLnBrk="1" hangingPunct="1">
              <a:lnSpc>
                <a:spcPct val="95000"/>
              </a:lnSpc>
              <a:spcBef>
                <a:spcPct val="0"/>
              </a:spcBef>
              <a:buFontTx/>
              <a:buNone/>
            </a:pPr>
            <a:r>
              <a:rPr lang="en-US" altLang="nl-NL" sz="1620" dirty="0">
                <a:latin typeface="Arial" panose="020B0604020202020204" pitchFamily="34" charset="0"/>
              </a:rPr>
              <a:t>	</a:t>
            </a:r>
          </a:p>
          <a:p>
            <a:pPr eaLnBrk="1" hangingPunct="1">
              <a:lnSpc>
                <a:spcPct val="95000"/>
              </a:lnSpc>
              <a:spcBef>
                <a:spcPct val="0"/>
              </a:spcBef>
              <a:buFontTx/>
              <a:buNone/>
            </a:pPr>
            <a:r>
              <a:rPr lang="en-US" altLang="nl-NL" sz="1620" dirty="0">
                <a:latin typeface="Arial" panose="020B0604020202020204" pitchFamily="34" charset="0"/>
              </a:rPr>
              <a:t>.	</a:t>
            </a:r>
            <a:r>
              <a:rPr lang="en-US" altLang="nl-NL" sz="1620" dirty="0" err="1">
                <a:latin typeface="Arial" panose="020B0604020202020204" pitchFamily="34" charset="0"/>
              </a:rPr>
              <a:t>Waar</a:t>
            </a:r>
            <a:r>
              <a:rPr lang="en-US" altLang="nl-NL" sz="1620" dirty="0">
                <a:latin typeface="Arial" panose="020B0604020202020204" pitchFamily="34" charset="0"/>
              </a:rPr>
              <a:t> </a:t>
            </a:r>
            <a:r>
              <a:rPr lang="en-US" altLang="nl-NL" sz="1620" dirty="0" err="1">
                <a:latin typeface="Arial" panose="020B0604020202020204" pitchFamily="34" charset="0"/>
              </a:rPr>
              <a:t>kan</a:t>
            </a:r>
            <a:r>
              <a:rPr lang="en-US" altLang="nl-NL" sz="1620" dirty="0">
                <a:latin typeface="Arial" panose="020B0604020202020204" pitchFamily="34" charset="0"/>
              </a:rPr>
              <a:t> je </a:t>
            </a:r>
            <a:r>
              <a:rPr lang="en-US" altLang="nl-NL" sz="1620" dirty="0" err="1">
                <a:latin typeface="Arial" panose="020B0604020202020204" pitchFamily="34" charset="0"/>
              </a:rPr>
              <a:t>terecht</a:t>
            </a:r>
            <a:r>
              <a:rPr lang="en-US" altLang="nl-NL" sz="1620" dirty="0">
                <a:latin typeface="Arial" panose="020B0604020202020204" pitchFamily="34" charset="0"/>
              </a:rPr>
              <a:t> met </a:t>
            </a:r>
          </a:p>
          <a:p>
            <a:pPr eaLnBrk="1" hangingPunct="1">
              <a:lnSpc>
                <a:spcPct val="95000"/>
              </a:lnSpc>
              <a:spcBef>
                <a:spcPct val="0"/>
              </a:spcBef>
              <a:buFontTx/>
              <a:buNone/>
            </a:pPr>
            <a:r>
              <a:rPr lang="en-US" altLang="nl-NL" sz="1620" dirty="0">
                <a:latin typeface="Arial" panose="020B0604020202020204" pitchFamily="34" charset="0"/>
              </a:rPr>
              <a:t>	</a:t>
            </a:r>
            <a:r>
              <a:rPr lang="en-US" altLang="nl-NL" sz="1620" dirty="0" err="1">
                <a:latin typeface="Arial" panose="020B0604020202020204" pitchFamily="34" charset="0"/>
              </a:rPr>
              <a:t>vragen</a:t>
            </a:r>
            <a:r>
              <a:rPr lang="en-US" altLang="nl-NL" sz="1620" dirty="0">
                <a:latin typeface="Arial" panose="020B0604020202020204" pitchFamily="34" charset="0"/>
              </a:rPr>
              <a:t>/</a:t>
            </a:r>
            <a:r>
              <a:rPr lang="en-US" altLang="nl-NL" sz="1620" dirty="0" err="1">
                <a:latin typeface="Arial" panose="020B0604020202020204" pitchFamily="34" charset="0"/>
              </a:rPr>
              <a:t>ondersteuning</a:t>
            </a:r>
            <a:r>
              <a:rPr lang="en-US" altLang="nl-NL" sz="1620" dirty="0">
                <a:latin typeface="Arial" panose="020B0604020202020204" pitchFamily="34" charset="0"/>
              </a:rPr>
              <a:t>?            </a:t>
            </a:r>
          </a:p>
          <a:p>
            <a:pPr lvl="1" eaLnBrk="1" hangingPunct="1">
              <a:lnSpc>
                <a:spcPct val="95000"/>
              </a:lnSpc>
              <a:spcBef>
                <a:spcPct val="0"/>
              </a:spcBef>
              <a:buClr>
                <a:srgbClr val="333399"/>
              </a:buClr>
              <a:buFontTx/>
              <a:buNone/>
            </a:pPr>
            <a:endParaRPr lang="en-US" altLang="nl-NL" sz="2160" b="1" dirty="0">
              <a:solidFill>
                <a:srgbClr val="333399"/>
              </a:solidFill>
              <a:latin typeface="Arial" panose="020B0604020202020204" pitchFamily="34" charset="0"/>
            </a:endParaRPr>
          </a:p>
          <a:p>
            <a:pPr lvl="1" eaLnBrk="1" hangingPunct="1">
              <a:lnSpc>
                <a:spcPct val="95000"/>
              </a:lnSpc>
              <a:spcBef>
                <a:spcPct val="0"/>
              </a:spcBef>
              <a:buClr>
                <a:srgbClr val="333399"/>
              </a:buClr>
              <a:buFontTx/>
              <a:buChar char="•"/>
            </a:pPr>
            <a:endParaRPr lang="en-US" altLang="nl-NL" sz="2160" b="1" dirty="0">
              <a:solidFill>
                <a:srgbClr val="333399"/>
              </a:solidFill>
              <a:latin typeface="Arial" panose="020B0604020202020204" pitchFamily="34" charset="0"/>
            </a:endParaRPr>
          </a:p>
          <a:p>
            <a:pPr eaLnBrk="1" hangingPunct="1">
              <a:lnSpc>
                <a:spcPct val="95000"/>
              </a:lnSpc>
              <a:spcBef>
                <a:spcPct val="0"/>
              </a:spcBef>
              <a:buFontTx/>
              <a:buNone/>
            </a:pPr>
            <a:endParaRPr lang="en-US" altLang="nl-NL" sz="2160" b="1" dirty="0">
              <a:solidFill>
                <a:srgbClr val="333399"/>
              </a:solidFill>
              <a:latin typeface="Arial" panose="020B0604020202020204" pitchFamily="34" charset="0"/>
            </a:endParaRPr>
          </a:p>
          <a:p>
            <a:pPr eaLnBrk="1" hangingPunct="1">
              <a:lnSpc>
                <a:spcPct val="95000"/>
              </a:lnSpc>
              <a:spcBef>
                <a:spcPct val="0"/>
              </a:spcBef>
              <a:buFontTx/>
              <a:buNone/>
            </a:pPr>
            <a:endParaRPr lang="en-US" altLang="nl-NL" sz="2160" b="1" dirty="0">
              <a:solidFill>
                <a:srgbClr val="333399"/>
              </a:solidFill>
              <a:latin typeface="Arial" panose="020B0604020202020204" pitchFamily="34" charset="0"/>
            </a:endParaRPr>
          </a:p>
        </p:txBody>
      </p:sp>
      <p:sp>
        <p:nvSpPr>
          <p:cNvPr id="6148" name="Text Box 6"/>
          <p:cNvSpPr txBox="1">
            <a:spLocks noChangeArrowheads="1"/>
          </p:cNvSpPr>
          <p:nvPr/>
        </p:nvSpPr>
        <p:spPr bwMode="auto">
          <a:xfrm>
            <a:off x="1550194" y="441484"/>
            <a:ext cx="4843463" cy="40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5000"/>
              </a:lnSpc>
              <a:spcBef>
                <a:spcPct val="0"/>
              </a:spcBef>
              <a:buFontTx/>
              <a:buNone/>
            </a:pPr>
            <a:r>
              <a:rPr lang="en-US" altLang="nl-NL" sz="2800" b="1" dirty="0">
                <a:solidFill>
                  <a:schemeClr val="bg1"/>
                </a:solidFill>
                <a:latin typeface="Arial" panose="020B0604020202020204" pitchFamily="34" charset="0"/>
              </a:rPr>
              <a:t>Wat </a:t>
            </a:r>
            <a:r>
              <a:rPr lang="en-US" altLang="nl-NL" sz="2800" b="1" dirty="0" err="1">
                <a:solidFill>
                  <a:schemeClr val="bg1"/>
                </a:solidFill>
                <a:latin typeface="Arial" panose="020B0604020202020204" pitchFamily="34" charset="0"/>
              </a:rPr>
              <a:t>gaan</a:t>
            </a:r>
            <a:r>
              <a:rPr lang="en-US" altLang="nl-NL" sz="2800" b="1" dirty="0">
                <a:solidFill>
                  <a:schemeClr val="bg1"/>
                </a:solidFill>
                <a:latin typeface="Arial" panose="020B0604020202020204" pitchFamily="34" charset="0"/>
              </a:rPr>
              <a:t> we </a:t>
            </a:r>
            <a:r>
              <a:rPr lang="en-US" altLang="nl-NL" sz="2800" b="1" dirty="0" err="1">
                <a:solidFill>
                  <a:schemeClr val="bg1"/>
                </a:solidFill>
                <a:latin typeface="Arial" panose="020B0604020202020204" pitchFamily="34" charset="0"/>
              </a:rPr>
              <a:t>doen</a:t>
            </a:r>
            <a:r>
              <a:rPr lang="en-US" altLang="nl-NL" sz="2800" b="1" dirty="0">
                <a:solidFill>
                  <a:schemeClr val="bg1"/>
                </a:solidFill>
                <a:latin typeface="Arial" panose="020B0604020202020204" pitchFamily="34" charset="0"/>
              </a:rPr>
              <a:t>? </a:t>
            </a:r>
          </a:p>
        </p:txBody>
      </p:sp>
      <p:sp>
        <p:nvSpPr>
          <p:cNvPr id="6149" name="AutoShape 6" descr="Afbeeldingsresultaat voor internal audit"/>
          <p:cNvSpPr>
            <a:spLocks noChangeAspect="1" noChangeArrowheads="1"/>
          </p:cNvSpPr>
          <p:nvPr/>
        </p:nvSpPr>
        <p:spPr bwMode="auto">
          <a:xfrm>
            <a:off x="1256586" y="-123230"/>
            <a:ext cx="205740" cy="20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1620"/>
          </a:p>
        </p:txBody>
      </p:sp>
      <p:sp>
        <p:nvSpPr>
          <p:cNvPr id="6150" name="AutoShape 8" descr="Afbeeldingsresultaat voor internal audit"/>
          <p:cNvSpPr>
            <a:spLocks noChangeAspect="1" noChangeArrowheads="1"/>
          </p:cNvSpPr>
          <p:nvPr/>
        </p:nvSpPr>
        <p:spPr bwMode="auto">
          <a:xfrm>
            <a:off x="10085904" y="1086564"/>
            <a:ext cx="66437" cy="65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1620"/>
          </a:p>
        </p:txBody>
      </p:sp>
      <p:sp>
        <p:nvSpPr>
          <p:cNvPr id="6151" name="AutoShape 10" descr="Afbeeldingsresultaat voor internal audit"/>
          <p:cNvSpPr>
            <a:spLocks noChangeAspect="1" noChangeArrowheads="1"/>
          </p:cNvSpPr>
          <p:nvPr/>
        </p:nvSpPr>
        <p:spPr bwMode="auto">
          <a:xfrm>
            <a:off x="1462326" y="82511"/>
            <a:ext cx="205740" cy="20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NL" altLang="nl-NL" sz="1620"/>
          </a:p>
        </p:txBody>
      </p:sp>
    </p:spTree>
    <p:extLst>
      <p:ext uri="{BB962C8B-B14F-4D97-AF65-F5344CB8AC3E}">
        <p14:creationId xmlns:p14="http://schemas.microsoft.com/office/powerpoint/2010/main" val="666394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a:xfrm>
            <a:off x="1341101" y="-8546"/>
            <a:ext cx="6870383" cy="1687062"/>
          </a:xfrm>
        </p:spPr>
        <p:txBody>
          <a:bodyPr>
            <a:normAutofit/>
          </a:bodyPr>
          <a:lstStyle/>
          <a:p>
            <a:r>
              <a:rPr lang="nl-NL" altLang="nl-NL" sz="1620" dirty="0">
                <a:hlinkClick r:id="rId3"/>
              </a:rPr>
              <a:t>https://fontys.nl/Moller/Opleidingen/Toegepaste-Psychologie.htm</a:t>
            </a:r>
            <a:br>
              <a:rPr lang="nl-NL" altLang="nl-NL" sz="1620" dirty="0"/>
            </a:br>
            <a:br>
              <a:rPr lang="nl-NL" altLang="nl-NL" dirty="0"/>
            </a:br>
            <a:endParaRPr lang="nl-NL" altLang="nl-NL" dirty="0"/>
          </a:p>
        </p:txBody>
      </p:sp>
      <p:pic>
        <p:nvPicPr>
          <p:cNvPr id="27652" name="Afbeelding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3274" y="992306"/>
            <a:ext cx="7590254" cy="309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7681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1631">
                <a:solidFill>
                  <a:schemeClr val="tx1"/>
                </a:solidFill>
                <a:latin typeface="Times New Roman" pitchFamily="18" charset="0"/>
              </a:defRPr>
            </a:lvl1pPr>
            <a:lvl2pPr marL="376115" indent="-144659" eaLnBrk="0" hangingPunct="0">
              <a:spcBef>
                <a:spcPct val="20000"/>
              </a:spcBef>
              <a:buChar char="–"/>
              <a:defRPr sz="1406">
                <a:solidFill>
                  <a:schemeClr val="tx1"/>
                </a:solidFill>
                <a:latin typeface="Times New Roman" pitchFamily="18" charset="0"/>
              </a:defRPr>
            </a:lvl2pPr>
            <a:lvl3pPr marL="578638" indent="-115727" eaLnBrk="0" hangingPunct="0">
              <a:spcBef>
                <a:spcPct val="20000"/>
              </a:spcBef>
              <a:buChar char="•"/>
              <a:defRPr sz="1237">
                <a:solidFill>
                  <a:schemeClr val="tx1"/>
                </a:solidFill>
                <a:latin typeface="Times New Roman" pitchFamily="18" charset="0"/>
              </a:defRPr>
            </a:lvl3pPr>
            <a:lvl4pPr marL="810093" indent="-115727" eaLnBrk="0" hangingPunct="0">
              <a:spcBef>
                <a:spcPct val="20000"/>
              </a:spcBef>
              <a:buChar char="–"/>
              <a:defRPr sz="1013">
                <a:solidFill>
                  <a:schemeClr val="tx1"/>
                </a:solidFill>
                <a:latin typeface="Times New Roman" pitchFamily="18" charset="0"/>
              </a:defRPr>
            </a:lvl4pPr>
            <a:lvl5pPr marL="1041549" indent="-115727" eaLnBrk="0" hangingPunct="0">
              <a:spcBef>
                <a:spcPct val="20000"/>
              </a:spcBef>
              <a:buChar char="»"/>
              <a:defRPr sz="1013">
                <a:solidFill>
                  <a:schemeClr val="tx1"/>
                </a:solidFill>
                <a:latin typeface="Times New Roman" pitchFamily="18" charset="0"/>
              </a:defRPr>
            </a:lvl5pPr>
            <a:lvl6pPr marL="1273003" indent="-115727" eaLnBrk="0" fontAlgn="base" hangingPunct="0">
              <a:spcBef>
                <a:spcPct val="20000"/>
              </a:spcBef>
              <a:spcAft>
                <a:spcPct val="0"/>
              </a:spcAft>
              <a:buChar char="»"/>
              <a:defRPr sz="1013">
                <a:solidFill>
                  <a:schemeClr val="tx1"/>
                </a:solidFill>
                <a:latin typeface="Times New Roman" pitchFamily="18" charset="0"/>
              </a:defRPr>
            </a:lvl6pPr>
            <a:lvl7pPr marL="1504459" indent="-115727" eaLnBrk="0" fontAlgn="base" hangingPunct="0">
              <a:spcBef>
                <a:spcPct val="20000"/>
              </a:spcBef>
              <a:spcAft>
                <a:spcPct val="0"/>
              </a:spcAft>
              <a:buChar char="»"/>
              <a:defRPr sz="1013">
                <a:solidFill>
                  <a:schemeClr val="tx1"/>
                </a:solidFill>
                <a:latin typeface="Times New Roman" pitchFamily="18" charset="0"/>
              </a:defRPr>
            </a:lvl7pPr>
            <a:lvl8pPr marL="1735914" indent="-115727" eaLnBrk="0" fontAlgn="base" hangingPunct="0">
              <a:spcBef>
                <a:spcPct val="20000"/>
              </a:spcBef>
              <a:spcAft>
                <a:spcPct val="0"/>
              </a:spcAft>
              <a:buChar char="»"/>
              <a:defRPr sz="1013">
                <a:solidFill>
                  <a:schemeClr val="tx1"/>
                </a:solidFill>
                <a:latin typeface="Times New Roman" pitchFamily="18" charset="0"/>
              </a:defRPr>
            </a:lvl8pPr>
            <a:lvl9pPr marL="1967369" indent="-115727" eaLnBrk="0" fontAlgn="base" hangingPunct="0">
              <a:spcBef>
                <a:spcPct val="20000"/>
              </a:spcBef>
              <a:spcAft>
                <a:spcPct val="0"/>
              </a:spcAft>
              <a:buChar char="»"/>
              <a:defRPr sz="1013">
                <a:solidFill>
                  <a:schemeClr val="tx1"/>
                </a:solidFill>
                <a:latin typeface="Times New Roman" pitchFamily="18" charset="0"/>
              </a:defRPr>
            </a:lvl9pPr>
          </a:lstStyle>
          <a:p>
            <a:pPr eaLnBrk="1" hangingPunct="1">
              <a:spcBef>
                <a:spcPct val="0"/>
              </a:spcBef>
              <a:buFontTx/>
              <a:buNone/>
              <a:defRPr/>
            </a:pPr>
            <a:fld id="{70A8D088-04AC-4371-9394-F61C32247746}" type="slidenum">
              <a:rPr lang="en-US" altLang="nl-NL" sz="731"/>
              <a:pPr eaLnBrk="1" hangingPunct="1">
                <a:spcBef>
                  <a:spcPct val="0"/>
                </a:spcBef>
                <a:buFontTx/>
                <a:buNone/>
                <a:defRPr/>
              </a:pPr>
              <a:t>21</a:t>
            </a:fld>
            <a:endParaRPr lang="en-US" altLang="nl-NL" sz="731"/>
          </a:p>
        </p:txBody>
      </p:sp>
      <p:sp>
        <p:nvSpPr>
          <p:cNvPr id="47107" name="Rectangle 2"/>
          <p:cNvSpPr>
            <a:spLocks noGrp="1" noChangeArrowheads="1"/>
          </p:cNvSpPr>
          <p:nvPr>
            <p:ph type="title"/>
          </p:nvPr>
        </p:nvSpPr>
        <p:spPr>
          <a:xfrm>
            <a:off x="2239209" y="724376"/>
            <a:ext cx="5074920" cy="644009"/>
          </a:xfrm>
        </p:spPr>
        <p:txBody>
          <a:bodyPr>
            <a:normAutofit fontScale="90000"/>
          </a:bodyPr>
          <a:lstStyle/>
          <a:p>
            <a:pPr>
              <a:defRPr/>
            </a:pPr>
            <a:r>
              <a:rPr lang="nl-NL" altLang="nl-NL" sz="2430" b="1" dirty="0"/>
              <a:t>Waar  zoek je naar Internationale wetenschappelijke literatuur?</a:t>
            </a:r>
            <a:br>
              <a:rPr lang="nl-NL" altLang="nl-NL" sz="2430" b="1" dirty="0"/>
            </a:br>
            <a:br>
              <a:rPr lang="nl-NL" altLang="nl-NL" sz="2430" dirty="0">
                <a:hlinkClick r:id="rId2"/>
              </a:rPr>
            </a:br>
            <a:r>
              <a:rPr lang="nl-NL" altLang="nl-NL" sz="2430" b="1" dirty="0" err="1">
                <a:solidFill>
                  <a:srgbClr val="7030A0"/>
                </a:solidFill>
                <a:hlinkClick r:id="rId2"/>
              </a:rPr>
              <a:t>PsycARTiCLES</a:t>
            </a:r>
            <a:br>
              <a:rPr lang="nl-NL" altLang="nl-NL" b="1" dirty="0">
                <a:solidFill>
                  <a:srgbClr val="7030A0"/>
                </a:solidFill>
                <a:hlinkClick r:id="rId2"/>
              </a:rPr>
            </a:br>
            <a:endParaRPr lang="nl-NL" altLang="nl-NL" b="1" dirty="0">
              <a:solidFill>
                <a:srgbClr val="7030A0"/>
              </a:solidFill>
              <a:hlinkClick r:id="rId2"/>
            </a:endParaRPr>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679" y="1720929"/>
            <a:ext cx="5083493" cy="183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Rechte verbindingslijn met pijl 4"/>
          <p:cNvCxnSpPr/>
          <p:nvPr/>
        </p:nvCxnSpPr>
        <p:spPr>
          <a:xfrm flipV="1">
            <a:off x="6224350" y="2571750"/>
            <a:ext cx="126444" cy="82296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338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a:xfrm>
            <a:off x="1657350" y="758666"/>
            <a:ext cx="5829300" cy="858322"/>
          </a:xfrm>
        </p:spPr>
        <p:txBody>
          <a:bodyPr/>
          <a:lstStyle/>
          <a:p>
            <a:r>
              <a:rPr lang="nl-NL" altLang="nl-NL" sz="2160" b="1">
                <a:solidFill>
                  <a:srgbClr val="7030A0"/>
                </a:solidFill>
              </a:rPr>
              <a:t>SAGE journals</a:t>
            </a:r>
            <a:endParaRPr lang="nl-NL" altLang="nl-NL" sz="2160">
              <a:solidFill>
                <a:srgbClr val="7030A0"/>
              </a:solidFill>
            </a:endParaRPr>
          </a:p>
        </p:txBody>
      </p:sp>
      <p:pic>
        <p:nvPicPr>
          <p:cNvPr id="30723"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rcRect l="3947" t="10007" r="6604" b="4976"/>
          <a:stretch>
            <a:fillRect/>
          </a:stretch>
        </p:blipFill>
        <p:spPr>
          <a:xfrm>
            <a:off x="1776294" y="1804511"/>
            <a:ext cx="5710356" cy="3052882"/>
          </a:xfrm>
        </p:spPr>
      </p:pic>
      <p:sp>
        <p:nvSpPr>
          <p:cNvPr id="30724"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60">
                <a:solidFill>
                  <a:schemeClr val="tx1"/>
                </a:solidFill>
                <a:latin typeface="Times New Roman" panose="02020603050405020304" pitchFamily="18" charset="0"/>
              </a:defRPr>
            </a:lvl1pPr>
            <a:lvl2pPr marL="501491" indent="-192881">
              <a:spcBef>
                <a:spcPct val="20000"/>
              </a:spcBef>
              <a:buChar char="–"/>
              <a:defRPr sz="1890">
                <a:solidFill>
                  <a:schemeClr val="tx1"/>
                </a:solidFill>
                <a:latin typeface="Times New Roman" panose="02020603050405020304" pitchFamily="18" charset="0"/>
              </a:defRPr>
            </a:lvl2pPr>
            <a:lvl3pPr marL="771525" indent="-154305">
              <a:spcBef>
                <a:spcPct val="20000"/>
              </a:spcBef>
              <a:buChar char="•"/>
              <a:defRPr sz="1620">
                <a:solidFill>
                  <a:schemeClr val="tx1"/>
                </a:solidFill>
                <a:latin typeface="Times New Roman" panose="02020603050405020304" pitchFamily="18" charset="0"/>
              </a:defRPr>
            </a:lvl3pPr>
            <a:lvl4pPr marL="1080135" indent="-154305">
              <a:spcBef>
                <a:spcPct val="20000"/>
              </a:spcBef>
              <a:buChar char="–"/>
              <a:defRPr sz="1350">
                <a:solidFill>
                  <a:schemeClr val="tx1"/>
                </a:solidFill>
                <a:latin typeface="Times New Roman" panose="02020603050405020304" pitchFamily="18" charset="0"/>
              </a:defRPr>
            </a:lvl4pPr>
            <a:lvl5pPr marL="1388745" indent="-154305">
              <a:spcBef>
                <a:spcPct val="20000"/>
              </a:spcBef>
              <a:buChar char="»"/>
              <a:defRPr sz="1350">
                <a:solidFill>
                  <a:schemeClr val="tx1"/>
                </a:solidFill>
                <a:latin typeface="Times New Roman" panose="02020603050405020304" pitchFamily="18" charset="0"/>
              </a:defRPr>
            </a:lvl5pPr>
            <a:lvl6pPr marL="1697355" indent="-154305" eaLnBrk="0" fontAlgn="base" hangingPunct="0">
              <a:spcBef>
                <a:spcPct val="20000"/>
              </a:spcBef>
              <a:spcAft>
                <a:spcPct val="0"/>
              </a:spcAft>
              <a:buChar char="»"/>
              <a:defRPr sz="1350">
                <a:solidFill>
                  <a:schemeClr val="tx1"/>
                </a:solidFill>
                <a:latin typeface="Times New Roman" panose="02020603050405020304" pitchFamily="18" charset="0"/>
              </a:defRPr>
            </a:lvl6pPr>
            <a:lvl7pPr marL="2005965" indent="-154305" eaLnBrk="0" fontAlgn="base" hangingPunct="0">
              <a:spcBef>
                <a:spcPct val="20000"/>
              </a:spcBef>
              <a:spcAft>
                <a:spcPct val="0"/>
              </a:spcAft>
              <a:buChar char="»"/>
              <a:defRPr sz="1350">
                <a:solidFill>
                  <a:schemeClr val="tx1"/>
                </a:solidFill>
                <a:latin typeface="Times New Roman" panose="02020603050405020304" pitchFamily="18" charset="0"/>
              </a:defRPr>
            </a:lvl7pPr>
            <a:lvl8pPr marL="2314575" indent="-154305" eaLnBrk="0" fontAlgn="base" hangingPunct="0">
              <a:spcBef>
                <a:spcPct val="20000"/>
              </a:spcBef>
              <a:spcAft>
                <a:spcPct val="0"/>
              </a:spcAft>
              <a:buChar char="»"/>
              <a:defRPr sz="1350">
                <a:solidFill>
                  <a:schemeClr val="tx1"/>
                </a:solidFill>
                <a:latin typeface="Times New Roman" panose="02020603050405020304" pitchFamily="18" charset="0"/>
              </a:defRPr>
            </a:lvl8pPr>
            <a:lvl9pPr marL="2623185" indent="-154305" eaLnBrk="0" fontAlgn="base" hangingPunct="0">
              <a:spcBef>
                <a:spcPct val="20000"/>
              </a:spcBef>
              <a:spcAft>
                <a:spcPct val="0"/>
              </a:spcAft>
              <a:buChar char="»"/>
              <a:defRPr sz="1350">
                <a:solidFill>
                  <a:schemeClr val="tx1"/>
                </a:solidFill>
                <a:latin typeface="Times New Roman" panose="02020603050405020304" pitchFamily="18" charset="0"/>
              </a:defRPr>
            </a:lvl9pPr>
          </a:lstStyle>
          <a:p>
            <a:pPr>
              <a:spcBef>
                <a:spcPct val="0"/>
              </a:spcBef>
              <a:buFontTx/>
              <a:buNone/>
            </a:pPr>
            <a:fld id="{A145FE51-7EAA-4F6C-B118-D730B8DC44B0}" type="slidenum">
              <a:rPr lang="en-US" altLang="nl-NL" sz="945"/>
              <a:pPr>
                <a:spcBef>
                  <a:spcPct val="0"/>
                </a:spcBef>
                <a:buFontTx/>
                <a:buNone/>
              </a:pPr>
              <a:t>22</a:t>
            </a:fld>
            <a:endParaRPr lang="en-US" altLang="nl-NL" sz="945"/>
          </a:p>
        </p:txBody>
      </p:sp>
      <p:sp>
        <p:nvSpPr>
          <p:cNvPr id="30725" name="Rechthoek 1"/>
          <p:cNvSpPr>
            <a:spLocks noChangeArrowheads="1"/>
          </p:cNvSpPr>
          <p:nvPr/>
        </p:nvSpPr>
        <p:spPr bwMode="auto">
          <a:xfrm>
            <a:off x="2628186" y="306467"/>
            <a:ext cx="34290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nl-NL" altLang="nl-NL" sz="1620" b="1" dirty="0">
                <a:solidFill>
                  <a:schemeClr val="bg1"/>
                </a:solidFill>
                <a:latin typeface="Arial" panose="020B0604020202020204" pitchFamily="34" charset="0"/>
              </a:rPr>
              <a:t>Waar  zoek je naar Internationale wetenschappelijke literatuur?</a:t>
            </a:r>
            <a:endParaRPr lang="nl-NL" altLang="nl-NL" sz="1620" dirty="0">
              <a:solidFill>
                <a:schemeClr val="bg1"/>
              </a:solidFill>
            </a:endParaRPr>
          </a:p>
        </p:txBody>
      </p:sp>
    </p:spTree>
    <p:extLst>
      <p:ext uri="{BB962C8B-B14F-4D97-AF65-F5344CB8AC3E}">
        <p14:creationId xmlns:p14="http://schemas.microsoft.com/office/powerpoint/2010/main" val="188420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r>
              <a:rPr lang="nl-NL" altLang="nl-NL" sz="2160" b="1" dirty="0"/>
              <a:t>Coachlink</a:t>
            </a:r>
            <a:r>
              <a:rPr lang="nl-NL" altLang="nl-NL" dirty="0"/>
              <a:t> </a:t>
            </a:r>
          </a:p>
        </p:txBody>
      </p:sp>
      <p:sp>
        <p:nvSpPr>
          <p:cNvPr id="31747" name="Tijdelijke aanduiding voor inhoud 2"/>
          <p:cNvSpPr>
            <a:spLocks noGrp="1"/>
          </p:cNvSpPr>
          <p:nvPr>
            <p:ph idx="1"/>
          </p:nvPr>
        </p:nvSpPr>
        <p:spPr/>
        <p:txBody>
          <a:bodyPr/>
          <a:lstStyle/>
          <a:p>
            <a:endParaRPr lang="nl-NL" altLang="nl-NL"/>
          </a:p>
        </p:txBody>
      </p:sp>
      <p:sp>
        <p:nvSpPr>
          <p:cNvPr id="31748"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60">
                <a:solidFill>
                  <a:schemeClr val="tx1"/>
                </a:solidFill>
                <a:latin typeface="Times New Roman" panose="02020603050405020304" pitchFamily="18" charset="0"/>
              </a:defRPr>
            </a:lvl1pPr>
            <a:lvl2pPr marL="501491" indent="-192881">
              <a:spcBef>
                <a:spcPct val="20000"/>
              </a:spcBef>
              <a:buChar char="–"/>
              <a:defRPr sz="1890">
                <a:solidFill>
                  <a:schemeClr val="tx1"/>
                </a:solidFill>
                <a:latin typeface="Times New Roman" panose="02020603050405020304" pitchFamily="18" charset="0"/>
              </a:defRPr>
            </a:lvl2pPr>
            <a:lvl3pPr marL="771525" indent="-154305">
              <a:spcBef>
                <a:spcPct val="20000"/>
              </a:spcBef>
              <a:buChar char="•"/>
              <a:defRPr sz="1620">
                <a:solidFill>
                  <a:schemeClr val="tx1"/>
                </a:solidFill>
                <a:latin typeface="Times New Roman" panose="02020603050405020304" pitchFamily="18" charset="0"/>
              </a:defRPr>
            </a:lvl3pPr>
            <a:lvl4pPr marL="1080135" indent="-154305">
              <a:spcBef>
                <a:spcPct val="20000"/>
              </a:spcBef>
              <a:buChar char="–"/>
              <a:defRPr sz="1350">
                <a:solidFill>
                  <a:schemeClr val="tx1"/>
                </a:solidFill>
                <a:latin typeface="Times New Roman" panose="02020603050405020304" pitchFamily="18" charset="0"/>
              </a:defRPr>
            </a:lvl4pPr>
            <a:lvl5pPr marL="1388745" indent="-154305">
              <a:spcBef>
                <a:spcPct val="20000"/>
              </a:spcBef>
              <a:buChar char="»"/>
              <a:defRPr sz="1350">
                <a:solidFill>
                  <a:schemeClr val="tx1"/>
                </a:solidFill>
                <a:latin typeface="Times New Roman" panose="02020603050405020304" pitchFamily="18" charset="0"/>
              </a:defRPr>
            </a:lvl5pPr>
            <a:lvl6pPr marL="1697355" indent="-154305" eaLnBrk="0" fontAlgn="base" hangingPunct="0">
              <a:spcBef>
                <a:spcPct val="20000"/>
              </a:spcBef>
              <a:spcAft>
                <a:spcPct val="0"/>
              </a:spcAft>
              <a:buChar char="»"/>
              <a:defRPr sz="1350">
                <a:solidFill>
                  <a:schemeClr val="tx1"/>
                </a:solidFill>
                <a:latin typeface="Times New Roman" panose="02020603050405020304" pitchFamily="18" charset="0"/>
              </a:defRPr>
            </a:lvl6pPr>
            <a:lvl7pPr marL="2005965" indent="-154305" eaLnBrk="0" fontAlgn="base" hangingPunct="0">
              <a:spcBef>
                <a:spcPct val="20000"/>
              </a:spcBef>
              <a:spcAft>
                <a:spcPct val="0"/>
              </a:spcAft>
              <a:buChar char="»"/>
              <a:defRPr sz="1350">
                <a:solidFill>
                  <a:schemeClr val="tx1"/>
                </a:solidFill>
                <a:latin typeface="Times New Roman" panose="02020603050405020304" pitchFamily="18" charset="0"/>
              </a:defRPr>
            </a:lvl7pPr>
            <a:lvl8pPr marL="2314575" indent="-154305" eaLnBrk="0" fontAlgn="base" hangingPunct="0">
              <a:spcBef>
                <a:spcPct val="20000"/>
              </a:spcBef>
              <a:spcAft>
                <a:spcPct val="0"/>
              </a:spcAft>
              <a:buChar char="»"/>
              <a:defRPr sz="1350">
                <a:solidFill>
                  <a:schemeClr val="tx1"/>
                </a:solidFill>
                <a:latin typeface="Times New Roman" panose="02020603050405020304" pitchFamily="18" charset="0"/>
              </a:defRPr>
            </a:lvl8pPr>
            <a:lvl9pPr marL="2623185" indent="-154305" eaLnBrk="0" fontAlgn="base" hangingPunct="0">
              <a:spcBef>
                <a:spcPct val="20000"/>
              </a:spcBef>
              <a:spcAft>
                <a:spcPct val="0"/>
              </a:spcAft>
              <a:buChar char="»"/>
              <a:defRPr sz="1350">
                <a:solidFill>
                  <a:schemeClr val="tx1"/>
                </a:solidFill>
                <a:latin typeface="Times New Roman" panose="02020603050405020304" pitchFamily="18" charset="0"/>
              </a:defRPr>
            </a:lvl9pPr>
          </a:lstStyle>
          <a:p>
            <a:pPr>
              <a:spcBef>
                <a:spcPct val="0"/>
              </a:spcBef>
              <a:buFontTx/>
              <a:buNone/>
            </a:pPr>
            <a:fld id="{5A3A5E63-2CB2-4B6E-A967-331DF53BD1D4}" type="slidenum">
              <a:rPr lang="en-US" altLang="nl-NL" sz="945"/>
              <a:pPr>
                <a:spcBef>
                  <a:spcPct val="0"/>
                </a:spcBef>
                <a:buFontTx/>
                <a:buNone/>
              </a:pPr>
              <a:t>23</a:t>
            </a:fld>
            <a:endParaRPr lang="en-US" altLang="nl-NL" sz="945"/>
          </a:p>
        </p:txBody>
      </p:sp>
      <p:pic>
        <p:nvPicPr>
          <p:cNvPr id="31749" name="Afbeelding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1674" y="1138000"/>
            <a:ext cx="5220653" cy="342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541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jdelijke aanduiding voor dianumm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60">
                <a:solidFill>
                  <a:schemeClr val="tx1"/>
                </a:solidFill>
                <a:latin typeface="Times New Roman" panose="02020603050405020304" pitchFamily="18" charset="0"/>
              </a:defRPr>
            </a:lvl1pPr>
            <a:lvl2pPr marL="501491" indent="-192881">
              <a:spcBef>
                <a:spcPct val="20000"/>
              </a:spcBef>
              <a:buChar char="–"/>
              <a:defRPr sz="1890">
                <a:solidFill>
                  <a:schemeClr val="tx1"/>
                </a:solidFill>
                <a:latin typeface="Times New Roman" panose="02020603050405020304" pitchFamily="18" charset="0"/>
              </a:defRPr>
            </a:lvl2pPr>
            <a:lvl3pPr marL="771525" indent="-154305">
              <a:spcBef>
                <a:spcPct val="20000"/>
              </a:spcBef>
              <a:buChar char="•"/>
              <a:defRPr sz="1620">
                <a:solidFill>
                  <a:schemeClr val="tx1"/>
                </a:solidFill>
                <a:latin typeface="Times New Roman" panose="02020603050405020304" pitchFamily="18" charset="0"/>
              </a:defRPr>
            </a:lvl3pPr>
            <a:lvl4pPr marL="1080135" indent="-154305">
              <a:spcBef>
                <a:spcPct val="20000"/>
              </a:spcBef>
              <a:buChar char="–"/>
              <a:defRPr sz="1350">
                <a:solidFill>
                  <a:schemeClr val="tx1"/>
                </a:solidFill>
                <a:latin typeface="Times New Roman" panose="02020603050405020304" pitchFamily="18" charset="0"/>
              </a:defRPr>
            </a:lvl4pPr>
            <a:lvl5pPr marL="1388745" indent="-154305">
              <a:spcBef>
                <a:spcPct val="20000"/>
              </a:spcBef>
              <a:buChar char="»"/>
              <a:defRPr sz="1350">
                <a:solidFill>
                  <a:schemeClr val="tx1"/>
                </a:solidFill>
                <a:latin typeface="Times New Roman" panose="02020603050405020304" pitchFamily="18" charset="0"/>
              </a:defRPr>
            </a:lvl5pPr>
            <a:lvl6pPr marL="1697355" indent="-154305" eaLnBrk="0" fontAlgn="base" hangingPunct="0">
              <a:spcBef>
                <a:spcPct val="20000"/>
              </a:spcBef>
              <a:spcAft>
                <a:spcPct val="0"/>
              </a:spcAft>
              <a:buChar char="»"/>
              <a:defRPr sz="1350">
                <a:solidFill>
                  <a:schemeClr val="tx1"/>
                </a:solidFill>
                <a:latin typeface="Times New Roman" panose="02020603050405020304" pitchFamily="18" charset="0"/>
              </a:defRPr>
            </a:lvl6pPr>
            <a:lvl7pPr marL="2005965" indent="-154305" eaLnBrk="0" fontAlgn="base" hangingPunct="0">
              <a:spcBef>
                <a:spcPct val="20000"/>
              </a:spcBef>
              <a:spcAft>
                <a:spcPct val="0"/>
              </a:spcAft>
              <a:buChar char="»"/>
              <a:defRPr sz="1350">
                <a:solidFill>
                  <a:schemeClr val="tx1"/>
                </a:solidFill>
                <a:latin typeface="Times New Roman" panose="02020603050405020304" pitchFamily="18" charset="0"/>
              </a:defRPr>
            </a:lvl7pPr>
            <a:lvl8pPr marL="2314575" indent="-154305" eaLnBrk="0" fontAlgn="base" hangingPunct="0">
              <a:spcBef>
                <a:spcPct val="20000"/>
              </a:spcBef>
              <a:spcAft>
                <a:spcPct val="0"/>
              </a:spcAft>
              <a:buChar char="»"/>
              <a:defRPr sz="1350">
                <a:solidFill>
                  <a:schemeClr val="tx1"/>
                </a:solidFill>
                <a:latin typeface="Times New Roman" panose="02020603050405020304" pitchFamily="18" charset="0"/>
              </a:defRPr>
            </a:lvl8pPr>
            <a:lvl9pPr marL="2623185" indent="-154305" eaLnBrk="0" fontAlgn="base" hangingPunct="0">
              <a:spcBef>
                <a:spcPct val="20000"/>
              </a:spcBef>
              <a:spcAft>
                <a:spcPct val="0"/>
              </a:spcAft>
              <a:buChar char="»"/>
              <a:defRPr sz="1350">
                <a:solidFill>
                  <a:schemeClr val="tx1"/>
                </a:solidFill>
                <a:latin typeface="Times New Roman" panose="02020603050405020304" pitchFamily="18" charset="0"/>
              </a:defRPr>
            </a:lvl9pPr>
          </a:lstStyle>
          <a:p>
            <a:pPr>
              <a:spcBef>
                <a:spcPct val="0"/>
              </a:spcBef>
              <a:buFontTx/>
              <a:buNone/>
            </a:pPr>
            <a:fld id="{22985A50-CFE5-4A86-BA7E-047FFDC336D0}" type="slidenum">
              <a:rPr lang="en-US" altLang="nl-NL" sz="945"/>
              <a:pPr>
                <a:spcBef>
                  <a:spcPct val="0"/>
                </a:spcBef>
                <a:buFontTx/>
                <a:buNone/>
              </a:pPr>
              <a:t>24</a:t>
            </a:fld>
            <a:endParaRPr lang="en-US" altLang="nl-NL" sz="945"/>
          </a:p>
        </p:txBody>
      </p:sp>
      <p:sp>
        <p:nvSpPr>
          <p:cNvPr id="37891" name="Tekstvak 3"/>
          <p:cNvSpPr txBox="1">
            <a:spLocks noChangeArrowheads="1"/>
          </p:cNvSpPr>
          <p:nvPr/>
        </p:nvSpPr>
        <p:spPr bwMode="auto">
          <a:xfrm>
            <a:off x="5885114" y="1062228"/>
            <a:ext cx="111921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nl-NL" altLang="nl-NL" sz="1600" b="1" dirty="0" err="1">
                <a:solidFill>
                  <a:schemeClr val="bg1"/>
                </a:solidFill>
                <a:latin typeface="Arial" panose="020B0604020202020204" pitchFamily="34" charset="0"/>
                <a:hlinkClick r:id="rId2"/>
              </a:rPr>
              <a:t>Nexis</a:t>
            </a:r>
            <a:r>
              <a:rPr lang="nl-NL" altLang="nl-NL" sz="1600" b="1" dirty="0">
                <a:solidFill>
                  <a:schemeClr val="bg1"/>
                </a:solidFill>
                <a:latin typeface="Arial" panose="020B0604020202020204" pitchFamily="34" charset="0"/>
                <a:hlinkClick r:id="rId2"/>
              </a:rPr>
              <a:t> Uni</a:t>
            </a:r>
            <a:endParaRPr lang="nl-NL" altLang="nl-NL" sz="1600" b="1" dirty="0">
              <a:solidFill>
                <a:schemeClr val="bg1"/>
              </a:solidFill>
              <a:latin typeface="Arial" panose="020B0604020202020204" pitchFamily="34" charset="0"/>
            </a:endParaRPr>
          </a:p>
        </p:txBody>
      </p:sp>
      <p:sp>
        <p:nvSpPr>
          <p:cNvPr id="2" name="Tekstvak 1"/>
          <p:cNvSpPr txBox="1"/>
          <p:nvPr/>
        </p:nvSpPr>
        <p:spPr>
          <a:xfrm>
            <a:off x="5923946" y="1400782"/>
            <a:ext cx="3144586" cy="1200329"/>
          </a:xfrm>
          <a:prstGeom prst="rect">
            <a:avLst/>
          </a:prstGeom>
          <a:noFill/>
        </p:spPr>
        <p:txBody>
          <a:bodyPr wrap="square" rtlCol="0">
            <a:spAutoFit/>
          </a:bodyPr>
          <a:lstStyle/>
          <a:p>
            <a:r>
              <a:rPr lang="nl-NL" sz="1800" dirty="0">
                <a:latin typeface="Arial" panose="020B0604020202020204" pitchFamily="34" charset="0"/>
                <a:cs typeface="Arial" panose="020B0604020202020204" pitchFamily="34" charset="0"/>
              </a:rPr>
              <a:t>Online fulltext nieuwsarchief </a:t>
            </a:r>
          </a:p>
          <a:p>
            <a:r>
              <a:rPr lang="nl-NL" sz="1800" dirty="0">
                <a:latin typeface="Arial" panose="020B0604020202020204" pitchFamily="34" charset="0"/>
                <a:cs typeface="Arial" panose="020B0604020202020204" pitchFamily="34" charset="0"/>
              </a:rPr>
              <a:t>van landelijke en regionale dagbladen,</a:t>
            </a:r>
          </a:p>
          <a:p>
            <a:r>
              <a:rPr lang="nl-NL" sz="1800" dirty="0">
                <a:latin typeface="Arial" panose="020B0604020202020204" pitchFamily="34" charset="0"/>
                <a:cs typeface="Arial" panose="020B0604020202020204" pitchFamily="34" charset="0"/>
              </a:rPr>
              <a:t>vak- en opiniebladen</a:t>
            </a:r>
          </a:p>
        </p:txBody>
      </p:sp>
      <p:sp>
        <p:nvSpPr>
          <p:cNvPr id="13" name="Tekstvak 3"/>
          <p:cNvSpPr txBox="1">
            <a:spLocks noChangeArrowheads="1"/>
          </p:cNvSpPr>
          <p:nvPr/>
        </p:nvSpPr>
        <p:spPr bwMode="auto">
          <a:xfrm>
            <a:off x="2293867" y="173716"/>
            <a:ext cx="18229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pPr>
            <a:r>
              <a:rPr lang="nl-NL" altLang="nl-NL" sz="2800" b="1" dirty="0" err="1">
                <a:solidFill>
                  <a:schemeClr val="bg1"/>
                </a:solidFill>
                <a:latin typeface="Arial" panose="020B0604020202020204" pitchFamily="34" charset="0"/>
              </a:rPr>
              <a:t>Nexis</a:t>
            </a:r>
            <a:r>
              <a:rPr lang="nl-NL" altLang="nl-NL" sz="2800" b="1" dirty="0">
                <a:solidFill>
                  <a:schemeClr val="bg1"/>
                </a:solidFill>
                <a:latin typeface="Arial" panose="020B0604020202020204" pitchFamily="34" charset="0"/>
              </a:rPr>
              <a:t> Uni</a:t>
            </a:r>
          </a:p>
        </p:txBody>
      </p:sp>
      <p:pic>
        <p:nvPicPr>
          <p:cNvPr id="7" name="Afbeelding 6">
            <a:extLst>
              <a:ext uri="{FF2B5EF4-FFF2-40B4-BE49-F238E27FC236}">
                <a16:creationId xmlns:a16="http://schemas.microsoft.com/office/drawing/2014/main" id="{9998CAC4-8EE3-413E-9738-E3FC91B94A2E}"/>
              </a:ext>
            </a:extLst>
          </p:cNvPr>
          <p:cNvPicPr>
            <a:picLocks noChangeAspect="1"/>
          </p:cNvPicPr>
          <p:nvPr/>
        </p:nvPicPr>
        <p:blipFill>
          <a:blip r:embed="rId3"/>
          <a:stretch>
            <a:fillRect/>
          </a:stretch>
        </p:blipFill>
        <p:spPr>
          <a:xfrm>
            <a:off x="0" y="1639007"/>
            <a:ext cx="5885114" cy="2716737"/>
          </a:xfrm>
          <a:prstGeom prst="rect">
            <a:avLst/>
          </a:prstGeom>
        </p:spPr>
      </p:pic>
    </p:spTree>
    <p:extLst>
      <p:ext uri="{BB962C8B-B14F-4D97-AF65-F5344CB8AC3E}">
        <p14:creationId xmlns:p14="http://schemas.microsoft.com/office/powerpoint/2010/main" val="2781226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el 2"/>
          <p:cNvSpPr>
            <a:spLocks noGrp="1"/>
          </p:cNvSpPr>
          <p:nvPr>
            <p:ph type="title"/>
          </p:nvPr>
        </p:nvSpPr>
        <p:spPr>
          <a:xfrm>
            <a:off x="6063975" y="-1561333"/>
            <a:ext cx="7300624" cy="2530548"/>
          </a:xfrm>
        </p:spPr>
        <p:txBody>
          <a:bodyPr/>
          <a:lstStyle/>
          <a:p>
            <a:r>
              <a:rPr lang="nl-NL" altLang="nl-NL" sz="1620" dirty="0">
                <a:solidFill>
                  <a:srgbClr val="000099"/>
                </a:solidFill>
                <a:hlinkClick r:id="rId2"/>
              </a:rPr>
              <a:t>HBO Kennisbank</a:t>
            </a:r>
            <a:endParaRPr lang="nl-NL" altLang="nl-NL" sz="1620" dirty="0">
              <a:solidFill>
                <a:srgbClr val="000099"/>
              </a:solidFill>
            </a:endParaRPr>
          </a:p>
        </p:txBody>
      </p:sp>
      <p:sp>
        <p:nvSpPr>
          <p:cNvPr id="2" name="Tijdelijke aanduiding voor tekst 1"/>
          <p:cNvSpPr>
            <a:spLocks noGrp="1"/>
          </p:cNvSpPr>
          <p:nvPr>
            <p:ph type="body" idx="1"/>
          </p:nvPr>
        </p:nvSpPr>
        <p:spPr/>
        <p:txBody>
          <a:bodyPr/>
          <a:lstStyle/>
          <a:p>
            <a:endParaRPr lang="nl-NL"/>
          </a:p>
        </p:txBody>
      </p:sp>
      <p:sp>
        <p:nvSpPr>
          <p:cNvPr id="36867"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620">
                <a:solidFill>
                  <a:schemeClr val="tx1"/>
                </a:solidFill>
                <a:latin typeface="Times New Roman" panose="02020603050405020304" pitchFamily="18" charset="0"/>
              </a:defRPr>
            </a:lvl1pPr>
            <a:lvl2pPr marL="376115" indent="-144659">
              <a:spcBef>
                <a:spcPct val="20000"/>
              </a:spcBef>
              <a:buChar char="–"/>
              <a:defRPr sz="1418">
                <a:solidFill>
                  <a:schemeClr val="tx1"/>
                </a:solidFill>
                <a:latin typeface="Times New Roman" panose="02020603050405020304" pitchFamily="18" charset="0"/>
              </a:defRPr>
            </a:lvl2pPr>
            <a:lvl3pPr marL="578638" indent="-115727">
              <a:spcBef>
                <a:spcPct val="20000"/>
              </a:spcBef>
              <a:buChar char="•"/>
              <a:defRPr sz="1215">
                <a:solidFill>
                  <a:schemeClr val="tx1"/>
                </a:solidFill>
                <a:latin typeface="Times New Roman" panose="02020603050405020304" pitchFamily="18" charset="0"/>
              </a:defRPr>
            </a:lvl3pPr>
            <a:lvl4pPr marL="810093" indent="-115727">
              <a:spcBef>
                <a:spcPct val="20000"/>
              </a:spcBef>
              <a:buChar char="–"/>
              <a:defRPr sz="1013">
                <a:solidFill>
                  <a:schemeClr val="tx1"/>
                </a:solidFill>
                <a:latin typeface="Times New Roman" panose="02020603050405020304" pitchFamily="18" charset="0"/>
              </a:defRPr>
            </a:lvl4pPr>
            <a:lvl5pPr marL="1041549" indent="-115727">
              <a:spcBef>
                <a:spcPct val="20000"/>
              </a:spcBef>
              <a:buChar char="»"/>
              <a:defRPr sz="1013">
                <a:solidFill>
                  <a:schemeClr val="tx1"/>
                </a:solidFill>
                <a:latin typeface="Times New Roman" panose="02020603050405020304" pitchFamily="18" charset="0"/>
              </a:defRPr>
            </a:lvl5pPr>
            <a:lvl6pPr marL="1273003" indent="-115727" eaLnBrk="0" fontAlgn="base" hangingPunct="0">
              <a:spcBef>
                <a:spcPct val="20000"/>
              </a:spcBef>
              <a:spcAft>
                <a:spcPct val="0"/>
              </a:spcAft>
              <a:buChar char="»"/>
              <a:defRPr sz="1013">
                <a:solidFill>
                  <a:schemeClr val="tx1"/>
                </a:solidFill>
                <a:latin typeface="Times New Roman" panose="02020603050405020304" pitchFamily="18" charset="0"/>
              </a:defRPr>
            </a:lvl6pPr>
            <a:lvl7pPr marL="1504459" indent="-115727" eaLnBrk="0" fontAlgn="base" hangingPunct="0">
              <a:spcBef>
                <a:spcPct val="20000"/>
              </a:spcBef>
              <a:spcAft>
                <a:spcPct val="0"/>
              </a:spcAft>
              <a:buChar char="»"/>
              <a:defRPr sz="1013">
                <a:solidFill>
                  <a:schemeClr val="tx1"/>
                </a:solidFill>
                <a:latin typeface="Times New Roman" panose="02020603050405020304" pitchFamily="18" charset="0"/>
              </a:defRPr>
            </a:lvl7pPr>
            <a:lvl8pPr marL="1735914" indent="-115727" eaLnBrk="0" fontAlgn="base" hangingPunct="0">
              <a:spcBef>
                <a:spcPct val="20000"/>
              </a:spcBef>
              <a:spcAft>
                <a:spcPct val="0"/>
              </a:spcAft>
              <a:buChar char="»"/>
              <a:defRPr sz="1013">
                <a:solidFill>
                  <a:schemeClr val="tx1"/>
                </a:solidFill>
                <a:latin typeface="Times New Roman" panose="02020603050405020304" pitchFamily="18" charset="0"/>
              </a:defRPr>
            </a:lvl8pPr>
            <a:lvl9pPr marL="1967369" indent="-115727" eaLnBrk="0" fontAlgn="base" hangingPunct="0">
              <a:spcBef>
                <a:spcPct val="20000"/>
              </a:spcBef>
              <a:spcAft>
                <a:spcPct val="0"/>
              </a:spcAft>
              <a:buChar char="»"/>
              <a:defRPr sz="1013">
                <a:solidFill>
                  <a:schemeClr val="tx1"/>
                </a:solidFill>
                <a:latin typeface="Times New Roman" panose="02020603050405020304" pitchFamily="18" charset="0"/>
              </a:defRPr>
            </a:lvl9pPr>
          </a:lstStyle>
          <a:p>
            <a:pPr>
              <a:spcBef>
                <a:spcPct val="0"/>
              </a:spcBef>
              <a:buFontTx/>
              <a:buNone/>
              <a:defRPr/>
            </a:pPr>
            <a:fld id="{EDDB8F27-6A4A-43CF-BA91-1FF8AAD55B0B}" type="slidenum">
              <a:rPr lang="en-US" altLang="nl-NL" sz="709"/>
              <a:pPr>
                <a:spcBef>
                  <a:spcPct val="0"/>
                </a:spcBef>
                <a:buFontTx/>
                <a:buNone/>
                <a:defRPr/>
              </a:pPr>
              <a:t>25</a:t>
            </a:fld>
            <a:endParaRPr lang="en-US" altLang="nl-NL" sz="709"/>
          </a:p>
        </p:txBody>
      </p:sp>
      <p:pic>
        <p:nvPicPr>
          <p:cNvPr id="33796"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0898" y="671540"/>
            <a:ext cx="4486633" cy="182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Afbeelding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0898" y="3486865"/>
            <a:ext cx="5423178" cy="156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kstvak 2"/>
          <p:cNvSpPr txBox="1">
            <a:spLocks noChangeArrowheads="1"/>
          </p:cNvSpPr>
          <p:nvPr/>
        </p:nvSpPr>
        <p:spPr bwMode="auto">
          <a:xfrm>
            <a:off x="1574840" y="3175040"/>
            <a:ext cx="2356735"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NL" sz="1620">
                <a:latin typeface="Arial" panose="020B0604020202020204" pitchFamily="34" charset="0"/>
                <a:hlinkClick r:id="rId5"/>
              </a:rPr>
              <a:t>Scripties Universiteiten </a:t>
            </a:r>
            <a:endParaRPr lang="nl-NL" altLang="nl-NL" sz="1620">
              <a:latin typeface="Arial" panose="020B0604020202020204" pitchFamily="34" charset="0"/>
            </a:endParaRPr>
          </a:p>
        </p:txBody>
      </p:sp>
      <p:sp>
        <p:nvSpPr>
          <p:cNvPr id="33799" name="Tekstvak 3"/>
          <p:cNvSpPr txBox="1">
            <a:spLocks noChangeArrowheads="1"/>
          </p:cNvSpPr>
          <p:nvPr/>
        </p:nvSpPr>
        <p:spPr bwMode="auto">
          <a:xfrm>
            <a:off x="2069902" y="122159"/>
            <a:ext cx="1460656"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160" b="1" dirty="0">
                <a:solidFill>
                  <a:srgbClr val="7030A0"/>
                </a:solidFill>
                <a:latin typeface="Arial" panose="020B0604020202020204" pitchFamily="34" charset="0"/>
              </a:rPr>
              <a:t>Scripties</a:t>
            </a:r>
            <a:r>
              <a:rPr lang="nl-NL" altLang="nl-NL" sz="2970" b="1" dirty="0">
                <a:solidFill>
                  <a:srgbClr val="7030A0"/>
                </a:solidFill>
                <a:latin typeface="Arial" panose="020B0604020202020204" pitchFamily="34" charset="0"/>
              </a:rPr>
              <a:t> </a:t>
            </a:r>
            <a:endParaRPr lang="nl-NL" altLang="nl-NL" sz="1890" b="1" dirty="0">
              <a:solidFill>
                <a:srgbClr val="7030A0"/>
              </a:solidFill>
              <a:latin typeface="Arial" panose="020B0604020202020204" pitchFamily="34" charset="0"/>
            </a:endParaRPr>
          </a:p>
        </p:txBody>
      </p:sp>
    </p:spTree>
    <p:extLst>
      <p:ext uri="{BB962C8B-B14F-4D97-AF65-F5344CB8AC3E}">
        <p14:creationId xmlns:p14="http://schemas.microsoft.com/office/powerpoint/2010/main" val="2877725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inhoud 2"/>
          <p:cNvSpPr>
            <a:spLocks noGrp="1"/>
          </p:cNvSpPr>
          <p:nvPr>
            <p:ph type="body" idx="1"/>
          </p:nvPr>
        </p:nvSpPr>
        <p:spPr>
          <a:xfrm>
            <a:off x="1551795" y="877961"/>
            <a:ext cx="7300624" cy="1125140"/>
          </a:xfrm>
        </p:spPr>
        <p:txBody>
          <a:bodyPr/>
          <a:lstStyle/>
          <a:p>
            <a:pPr marL="0" indent="0">
              <a:buNone/>
            </a:pPr>
            <a:r>
              <a:rPr lang="nl-NL" altLang="nl-NL" b="1" dirty="0" err="1">
                <a:solidFill>
                  <a:srgbClr val="7030A0"/>
                </a:solidFill>
                <a:latin typeface="Arial" panose="020B0604020202020204" pitchFamily="34" charset="0"/>
                <a:cs typeface="Arial" panose="020B0604020202020204" pitchFamily="34" charset="0"/>
              </a:rPr>
              <a:t>TijdschriftenTP</a:t>
            </a:r>
            <a:r>
              <a:rPr lang="nl-NL" altLang="nl-NL" b="1" dirty="0">
                <a:solidFill>
                  <a:srgbClr val="7030A0"/>
                </a:solidFill>
                <a:latin typeface="Arial" panose="020B0604020202020204" pitchFamily="34" charset="0"/>
                <a:cs typeface="Arial" panose="020B0604020202020204" pitchFamily="34" charset="0"/>
              </a:rPr>
              <a:t> </a:t>
            </a:r>
          </a:p>
        </p:txBody>
      </p:sp>
      <p:sp>
        <p:nvSpPr>
          <p:cNvPr id="34819"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60">
                <a:solidFill>
                  <a:schemeClr val="tx1"/>
                </a:solidFill>
                <a:latin typeface="Times New Roman" panose="02020603050405020304" pitchFamily="18" charset="0"/>
              </a:defRPr>
            </a:lvl1pPr>
            <a:lvl2pPr marL="501491" indent="-192881">
              <a:spcBef>
                <a:spcPct val="20000"/>
              </a:spcBef>
              <a:buChar char="–"/>
              <a:defRPr sz="1890">
                <a:solidFill>
                  <a:schemeClr val="tx1"/>
                </a:solidFill>
                <a:latin typeface="Times New Roman" panose="02020603050405020304" pitchFamily="18" charset="0"/>
              </a:defRPr>
            </a:lvl2pPr>
            <a:lvl3pPr marL="771525" indent="-154305">
              <a:spcBef>
                <a:spcPct val="20000"/>
              </a:spcBef>
              <a:buChar char="•"/>
              <a:defRPr sz="1620">
                <a:solidFill>
                  <a:schemeClr val="tx1"/>
                </a:solidFill>
                <a:latin typeface="Times New Roman" panose="02020603050405020304" pitchFamily="18" charset="0"/>
              </a:defRPr>
            </a:lvl3pPr>
            <a:lvl4pPr marL="1080135" indent="-154305">
              <a:spcBef>
                <a:spcPct val="20000"/>
              </a:spcBef>
              <a:buChar char="–"/>
              <a:defRPr sz="1350">
                <a:solidFill>
                  <a:schemeClr val="tx1"/>
                </a:solidFill>
                <a:latin typeface="Times New Roman" panose="02020603050405020304" pitchFamily="18" charset="0"/>
              </a:defRPr>
            </a:lvl4pPr>
            <a:lvl5pPr marL="1388745" indent="-154305">
              <a:spcBef>
                <a:spcPct val="20000"/>
              </a:spcBef>
              <a:buChar char="»"/>
              <a:defRPr sz="1350">
                <a:solidFill>
                  <a:schemeClr val="tx1"/>
                </a:solidFill>
                <a:latin typeface="Times New Roman" panose="02020603050405020304" pitchFamily="18" charset="0"/>
              </a:defRPr>
            </a:lvl5pPr>
            <a:lvl6pPr marL="1697355" indent="-154305" eaLnBrk="0" fontAlgn="base" hangingPunct="0">
              <a:spcBef>
                <a:spcPct val="20000"/>
              </a:spcBef>
              <a:spcAft>
                <a:spcPct val="0"/>
              </a:spcAft>
              <a:buChar char="»"/>
              <a:defRPr sz="1350">
                <a:solidFill>
                  <a:schemeClr val="tx1"/>
                </a:solidFill>
                <a:latin typeface="Times New Roman" panose="02020603050405020304" pitchFamily="18" charset="0"/>
              </a:defRPr>
            </a:lvl6pPr>
            <a:lvl7pPr marL="2005965" indent="-154305" eaLnBrk="0" fontAlgn="base" hangingPunct="0">
              <a:spcBef>
                <a:spcPct val="20000"/>
              </a:spcBef>
              <a:spcAft>
                <a:spcPct val="0"/>
              </a:spcAft>
              <a:buChar char="»"/>
              <a:defRPr sz="1350">
                <a:solidFill>
                  <a:schemeClr val="tx1"/>
                </a:solidFill>
                <a:latin typeface="Times New Roman" panose="02020603050405020304" pitchFamily="18" charset="0"/>
              </a:defRPr>
            </a:lvl7pPr>
            <a:lvl8pPr marL="2314575" indent="-154305" eaLnBrk="0" fontAlgn="base" hangingPunct="0">
              <a:spcBef>
                <a:spcPct val="20000"/>
              </a:spcBef>
              <a:spcAft>
                <a:spcPct val="0"/>
              </a:spcAft>
              <a:buChar char="»"/>
              <a:defRPr sz="1350">
                <a:solidFill>
                  <a:schemeClr val="tx1"/>
                </a:solidFill>
                <a:latin typeface="Times New Roman" panose="02020603050405020304" pitchFamily="18" charset="0"/>
              </a:defRPr>
            </a:lvl8pPr>
            <a:lvl9pPr marL="2623185" indent="-154305" eaLnBrk="0" fontAlgn="base" hangingPunct="0">
              <a:spcBef>
                <a:spcPct val="20000"/>
              </a:spcBef>
              <a:spcAft>
                <a:spcPct val="0"/>
              </a:spcAft>
              <a:buChar char="»"/>
              <a:defRPr sz="1350">
                <a:solidFill>
                  <a:schemeClr val="tx1"/>
                </a:solidFill>
                <a:latin typeface="Times New Roman" panose="02020603050405020304" pitchFamily="18" charset="0"/>
              </a:defRPr>
            </a:lvl9pPr>
          </a:lstStyle>
          <a:p>
            <a:pPr>
              <a:spcBef>
                <a:spcPct val="0"/>
              </a:spcBef>
              <a:buFontTx/>
              <a:buNone/>
            </a:pPr>
            <a:fld id="{112780A0-B437-4B99-830C-04C31285223F}" type="slidenum">
              <a:rPr lang="en-US" altLang="nl-NL" sz="945"/>
              <a:pPr>
                <a:spcBef>
                  <a:spcPct val="0"/>
                </a:spcBef>
                <a:buFontTx/>
                <a:buNone/>
              </a:pPr>
              <a:t>26</a:t>
            </a:fld>
            <a:endParaRPr lang="en-US" altLang="nl-NL" sz="945"/>
          </a:p>
        </p:txBody>
      </p:sp>
      <p:pic>
        <p:nvPicPr>
          <p:cNvPr id="34820" name="Afbeelding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44786" y="437917"/>
            <a:ext cx="1620203" cy="1980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1332" y="437917"/>
            <a:ext cx="2050971" cy="2269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Afbeelding 2"/>
          <p:cNvPicPr>
            <a:picLocks noChangeAspect="1"/>
          </p:cNvPicPr>
          <p:nvPr/>
        </p:nvPicPr>
        <p:blipFill>
          <a:blip r:embed="rId4"/>
          <a:stretch>
            <a:fillRect/>
          </a:stretch>
        </p:blipFill>
        <p:spPr>
          <a:xfrm>
            <a:off x="3944786" y="2892153"/>
            <a:ext cx="2809875" cy="742950"/>
          </a:xfrm>
          <a:prstGeom prst="rect">
            <a:avLst/>
          </a:prstGeom>
        </p:spPr>
      </p:pic>
    </p:spTree>
    <p:extLst>
      <p:ext uri="{BB962C8B-B14F-4D97-AF65-F5344CB8AC3E}">
        <p14:creationId xmlns:p14="http://schemas.microsoft.com/office/powerpoint/2010/main" val="1995739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920">
                <a:solidFill>
                  <a:schemeClr val="tx1"/>
                </a:solidFill>
                <a:latin typeface="Arial" panose="020B0604020202020204" pitchFamily="34" charset="0"/>
              </a:defRPr>
            </a:lvl1pPr>
            <a:lvl2pPr marL="445775" indent="-171452">
              <a:spcBef>
                <a:spcPct val="20000"/>
              </a:spcBef>
              <a:buChar char="–"/>
              <a:defRPr sz="1680">
                <a:solidFill>
                  <a:schemeClr val="tx1"/>
                </a:solidFill>
                <a:latin typeface="Arial" panose="020B0604020202020204" pitchFamily="34" charset="0"/>
              </a:defRPr>
            </a:lvl2pPr>
            <a:lvl3pPr marL="685809" indent="-137162">
              <a:spcBef>
                <a:spcPct val="20000"/>
              </a:spcBef>
              <a:buChar char="•"/>
              <a:defRPr sz="1440">
                <a:solidFill>
                  <a:schemeClr val="tx1"/>
                </a:solidFill>
                <a:latin typeface="Arial" panose="020B0604020202020204" pitchFamily="34" charset="0"/>
              </a:defRPr>
            </a:lvl3pPr>
            <a:lvl4pPr marL="960132" indent="-137162">
              <a:spcBef>
                <a:spcPct val="20000"/>
              </a:spcBef>
              <a:buChar char="–"/>
              <a:defRPr sz="1200">
                <a:solidFill>
                  <a:schemeClr val="tx1"/>
                </a:solidFill>
                <a:latin typeface="Arial" panose="020B0604020202020204" pitchFamily="34" charset="0"/>
              </a:defRPr>
            </a:lvl4pPr>
            <a:lvl5pPr marL="1234456" indent="-137162">
              <a:spcBef>
                <a:spcPct val="20000"/>
              </a:spcBef>
              <a:buChar char="»"/>
              <a:defRPr sz="1200">
                <a:solidFill>
                  <a:schemeClr val="tx1"/>
                </a:solidFill>
                <a:latin typeface="Arial" panose="020B0604020202020204" pitchFamily="34" charset="0"/>
              </a:defRPr>
            </a:lvl5pPr>
            <a:lvl6pPr marL="1508779" indent="-137162" eaLnBrk="0" fontAlgn="base" hangingPunct="0">
              <a:spcBef>
                <a:spcPct val="20000"/>
              </a:spcBef>
              <a:spcAft>
                <a:spcPct val="0"/>
              </a:spcAft>
              <a:buChar char="»"/>
              <a:defRPr sz="1200">
                <a:solidFill>
                  <a:schemeClr val="tx1"/>
                </a:solidFill>
                <a:latin typeface="Arial" panose="020B0604020202020204" pitchFamily="34" charset="0"/>
              </a:defRPr>
            </a:lvl6pPr>
            <a:lvl7pPr marL="1783102" indent="-137162" eaLnBrk="0" fontAlgn="base" hangingPunct="0">
              <a:spcBef>
                <a:spcPct val="20000"/>
              </a:spcBef>
              <a:spcAft>
                <a:spcPct val="0"/>
              </a:spcAft>
              <a:buChar char="»"/>
              <a:defRPr sz="1200">
                <a:solidFill>
                  <a:schemeClr val="tx1"/>
                </a:solidFill>
                <a:latin typeface="Arial" panose="020B0604020202020204" pitchFamily="34" charset="0"/>
              </a:defRPr>
            </a:lvl7pPr>
            <a:lvl8pPr marL="2057426" indent="-137162" eaLnBrk="0" fontAlgn="base" hangingPunct="0">
              <a:spcBef>
                <a:spcPct val="20000"/>
              </a:spcBef>
              <a:spcAft>
                <a:spcPct val="0"/>
              </a:spcAft>
              <a:buChar char="»"/>
              <a:defRPr sz="1200">
                <a:solidFill>
                  <a:schemeClr val="tx1"/>
                </a:solidFill>
                <a:latin typeface="Arial" panose="020B0604020202020204" pitchFamily="34" charset="0"/>
              </a:defRPr>
            </a:lvl8pPr>
            <a:lvl9pPr marL="2331749" indent="-137162" eaLnBrk="0" fontAlgn="base" hangingPunct="0">
              <a:spcBef>
                <a:spcPct val="20000"/>
              </a:spcBef>
              <a:spcAft>
                <a:spcPct val="0"/>
              </a:spcAft>
              <a:buChar char="»"/>
              <a:defRPr sz="1200">
                <a:solidFill>
                  <a:schemeClr val="tx1"/>
                </a:solidFill>
                <a:latin typeface="Arial" panose="020B0604020202020204" pitchFamily="34" charset="0"/>
              </a:defRPr>
            </a:lvl9pPr>
          </a:lstStyle>
          <a:p>
            <a:pPr>
              <a:spcBef>
                <a:spcPct val="0"/>
              </a:spcBef>
              <a:buFontTx/>
              <a:buNone/>
              <a:defRPr/>
            </a:pPr>
            <a:fld id="{DBE77643-886D-455B-8DCB-D8914DE59F1B}" type="slidenum">
              <a:rPr lang="en-US" altLang="nl-NL" sz="840">
                <a:latin typeface="Times New Roman" panose="02020603050405020304" pitchFamily="18" charset="0"/>
              </a:rPr>
              <a:pPr>
                <a:spcBef>
                  <a:spcPct val="0"/>
                </a:spcBef>
                <a:buFontTx/>
                <a:buNone/>
                <a:defRPr/>
              </a:pPr>
              <a:t>27</a:t>
            </a:fld>
            <a:endParaRPr lang="en-US" altLang="nl-NL" sz="840">
              <a:latin typeface="Times New Roman" panose="02020603050405020304" pitchFamily="18" charset="0"/>
            </a:endParaRPr>
          </a:p>
        </p:txBody>
      </p:sp>
      <p:sp>
        <p:nvSpPr>
          <p:cNvPr id="35843" name="Text Box 5"/>
          <p:cNvSpPr txBox="1">
            <a:spLocks noChangeArrowheads="1"/>
          </p:cNvSpPr>
          <p:nvPr/>
        </p:nvSpPr>
        <p:spPr bwMode="auto">
          <a:xfrm>
            <a:off x="2239209" y="1075849"/>
            <a:ext cx="4349472" cy="38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defRPr/>
            </a:pPr>
            <a:r>
              <a:rPr lang="en-US" altLang="nl-NL" sz="2640" b="1" dirty="0">
                <a:solidFill>
                  <a:srgbClr val="7030A0"/>
                </a:solidFill>
              </a:rPr>
              <a:t>Wat </a:t>
            </a:r>
            <a:r>
              <a:rPr lang="en-US" altLang="nl-NL" sz="2640" b="1" dirty="0" err="1">
                <a:solidFill>
                  <a:srgbClr val="7030A0"/>
                </a:solidFill>
              </a:rPr>
              <a:t>heb</a:t>
            </a:r>
            <a:r>
              <a:rPr lang="en-US" altLang="nl-NL" sz="2640" b="1" dirty="0">
                <a:solidFill>
                  <a:srgbClr val="7030A0"/>
                </a:solidFill>
              </a:rPr>
              <a:t> </a:t>
            </a:r>
            <a:r>
              <a:rPr lang="en-US" altLang="nl-NL" sz="2640" b="1" dirty="0" err="1">
                <a:solidFill>
                  <a:srgbClr val="7030A0"/>
                </a:solidFill>
              </a:rPr>
              <a:t>ik</a:t>
            </a:r>
            <a:r>
              <a:rPr lang="en-US" altLang="nl-NL" sz="2640" b="1" dirty="0">
                <a:solidFill>
                  <a:srgbClr val="7030A0"/>
                </a:solidFill>
              </a:rPr>
              <a:t> </a:t>
            </a:r>
            <a:r>
              <a:rPr lang="en-US" altLang="nl-NL" sz="2640" b="1" dirty="0" err="1">
                <a:solidFill>
                  <a:srgbClr val="7030A0"/>
                </a:solidFill>
              </a:rPr>
              <a:t>gevonden</a:t>
            </a:r>
            <a:r>
              <a:rPr lang="en-US" altLang="nl-NL" sz="2640" b="1" dirty="0">
                <a:solidFill>
                  <a:srgbClr val="7030A0"/>
                </a:solidFill>
              </a:rPr>
              <a:t>? </a:t>
            </a:r>
            <a:r>
              <a:rPr lang="en-US" altLang="nl-NL" sz="1200" dirty="0">
                <a:solidFill>
                  <a:srgbClr val="7030A0"/>
                </a:solidFill>
              </a:rPr>
              <a:t> </a:t>
            </a:r>
          </a:p>
        </p:txBody>
      </p:sp>
      <p:sp>
        <p:nvSpPr>
          <p:cNvPr id="35844" name="Text Box 6"/>
          <p:cNvSpPr txBox="1">
            <a:spLocks noChangeArrowheads="1"/>
          </p:cNvSpPr>
          <p:nvPr/>
        </p:nvSpPr>
        <p:spPr bwMode="auto">
          <a:xfrm>
            <a:off x="1133356" y="1268818"/>
            <a:ext cx="6561178" cy="321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defRPr/>
            </a:pPr>
            <a:endParaRPr lang="en-US" altLang="nl-NL" sz="2100" b="1" dirty="0">
              <a:solidFill>
                <a:srgbClr val="333399"/>
              </a:solidFill>
            </a:endParaRPr>
          </a:p>
          <a:p>
            <a:pPr eaLnBrk="1" hangingPunct="1">
              <a:lnSpc>
                <a:spcPct val="95000"/>
              </a:lnSpc>
              <a:spcBef>
                <a:spcPct val="0"/>
              </a:spcBef>
              <a:buFontTx/>
              <a:buNone/>
              <a:defRPr/>
            </a:pPr>
            <a:r>
              <a:rPr lang="en-US" altLang="nl-NL" sz="2100" b="1" dirty="0">
                <a:solidFill>
                  <a:srgbClr val="333399"/>
                </a:solidFill>
              </a:rPr>
              <a:t>    </a:t>
            </a:r>
          </a:p>
          <a:p>
            <a:pPr eaLnBrk="1" hangingPunct="1">
              <a:lnSpc>
                <a:spcPct val="95000"/>
              </a:lnSpc>
              <a:spcBef>
                <a:spcPct val="0"/>
              </a:spcBef>
              <a:buFontTx/>
              <a:buNone/>
              <a:defRPr/>
            </a:pPr>
            <a:endParaRPr lang="en-US" altLang="nl-NL" sz="2160" b="1" dirty="0">
              <a:solidFill>
                <a:srgbClr val="000000"/>
              </a:solidFill>
            </a:endParaRPr>
          </a:p>
          <a:p>
            <a:pPr eaLnBrk="1" hangingPunct="1">
              <a:lnSpc>
                <a:spcPct val="95000"/>
              </a:lnSpc>
              <a:spcBef>
                <a:spcPct val="0"/>
              </a:spcBef>
              <a:buFontTx/>
              <a:buNone/>
              <a:defRPr/>
            </a:pPr>
            <a:endParaRPr lang="en-US" altLang="nl-NL" sz="2160" dirty="0">
              <a:solidFill>
                <a:srgbClr val="000099"/>
              </a:solidFill>
              <a:latin typeface="Times New Roman" panose="02020603050405020304" pitchFamily="18" charset="0"/>
            </a:endParaRPr>
          </a:p>
          <a:p>
            <a:pPr lvl="1" eaLnBrk="1" hangingPunct="1">
              <a:lnSpc>
                <a:spcPct val="95000"/>
              </a:lnSpc>
              <a:spcBef>
                <a:spcPct val="0"/>
              </a:spcBef>
              <a:buClr>
                <a:srgbClr val="FF3300"/>
              </a:buClr>
              <a:buFontTx/>
              <a:buNone/>
              <a:defRPr/>
            </a:pPr>
            <a:r>
              <a:rPr lang="en-US" altLang="nl-NL" sz="2160" b="1" dirty="0"/>
              <a:t>   </a:t>
            </a:r>
            <a:r>
              <a:rPr lang="en-US" altLang="nl-NL" sz="1620" dirty="0"/>
              <a:t>- Is het </a:t>
            </a:r>
            <a:r>
              <a:rPr lang="en-US" altLang="nl-NL" sz="1620" dirty="0" err="1"/>
              <a:t>actueel</a:t>
            </a:r>
            <a:r>
              <a:rPr lang="en-US" altLang="nl-NL" sz="1620" dirty="0"/>
              <a:t>?</a:t>
            </a:r>
          </a:p>
          <a:p>
            <a:pPr lvl="1" eaLnBrk="1" hangingPunct="1">
              <a:lnSpc>
                <a:spcPct val="95000"/>
              </a:lnSpc>
              <a:spcBef>
                <a:spcPct val="0"/>
              </a:spcBef>
              <a:buClr>
                <a:srgbClr val="FF3300"/>
              </a:buClr>
              <a:buFontTx/>
              <a:buNone/>
              <a:defRPr/>
            </a:pPr>
            <a:r>
              <a:rPr lang="en-US" altLang="nl-NL" sz="1620" dirty="0"/>
              <a:t>   -  Is het </a:t>
            </a:r>
            <a:r>
              <a:rPr lang="en-US" altLang="nl-NL" sz="1620" dirty="0" err="1"/>
              <a:t>een</a:t>
            </a:r>
            <a:r>
              <a:rPr lang="en-US" altLang="nl-NL" sz="1620" dirty="0"/>
              <a:t> </a:t>
            </a:r>
            <a:r>
              <a:rPr lang="en-US" altLang="nl-NL" sz="1620" dirty="0" err="1"/>
              <a:t>artikel</a:t>
            </a:r>
            <a:r>
              <a:rPr lang="en-US" altLang="nl-NL" sz="1620" dirty="0"/>
              <a:t>, </a:t>
            </a:r>
            <a:r>
              <a:rPr lang="en-US" altLang="nl-NL" sz="1620" dirty="0" err="1"/>
              <a:t>boek</a:t>
            </a:r>
            <a:r>
              <a:rPr lang="en-US" altLang="nl-NL" sz="1620" dirty="0"/>
              <a:t>, </a:t>
            </a:r>
            <a:r>
              <a:rPr lang="en-US" altLang="nl-NL" sz="1620"/>
              <a:t>website …</a:t>
            </a:r>
            <a:endParaRPr lang="en-US" altLang="nl-NL" sz="1620" dirty="0"/>
          </a:p>
          <a:p>
            <a:pPr lvl="1" eaLnBrk="1" hangingPunct="1">
              <a:lnSpc>
                <a:spcPct val="95000"/>
              </a:lnSpc>
              <a:spcBef>
                <a:spcPct val="0"/>
              </a:spcBef>
              <a:buClr>
                <a:srgbClr val="FF3300"/>
              </a:buClr>
              <a:buFontTx/>
              <a:buNone/>
              <a:defRPr/>
            </a:pPr>
            <a:r>
              <a:rPr lang="en-US" altLang="nl-NL" sz="1620" dirty="0"/>
              <a:t>   -  </a:t>
            </a:r>
            <a:r>
              <a:rPr lang="en-US" altLang="nl-NL" sz="1620" dirty="0" err="1"/>
              <a:t>Samenvatting</a:t>
            </a:r>
            <a:r>
              <a:rPr lang="en-US" altLang="nl-NL" sz="1620" dirty="0"/>
              <a:t> /fulltext?</a:t>
            </a:r>
          </a:p>
          <a:p>
            <a:pPr lvl="1" eaLnBrk="1" hangingPunct="1">
              <a:lnSpc>
                <a:spcPct val="95000"/>
              </a:lnSpc>
              <a:spcBef>
                <a:spcPct val="0"/>
              </a:spcBef>
              <a:buClr>
                <a:srgbClr val="FF3300"/>
              </a:buClr>
              <a:buFontTx/>
              <a:buNone/>
              <a:defRPr/>
            </a:pPr>
            <a:r>
              <a:rPr lang="en-US" altLang="nl-NL" sz="1620" dirty="0"/>
              <a:t>   -  </a:t>
            </a:r>
            <a:r>
              <a:rPr lang="en-US" altLang="nl-NL" sz="1620" dirty="0" err="1"/>
              <a:t>Komt</a:t>
            </a:r>
            <a:r>
              <a:rPr lang="en-US" altLang="nl-NL" sz="1620" dirty="0"/>
              <a:t> het </a:t>
            </a:r>
            <a:r>
              <a:rPr lang="en-US" altLang="nl-NL" sz="1620" dirty="0" err="1"/>
              <a:t>uit</a:t>
            </a:r>
            <a:r>
              <a:rPr lang="en-US" altLang="nl-NL" sz="1620" dirty="0"/>
              <a:t> </a:t>
            </a:r>
            <a:r>
              <a:rPr lang="en-US" altLang="nl-NL" sz="1620" dirty="0" err="1"/>
              <a:t>een</a:t>
            </a:r>
            <a:r>
              <a:rPr lang="en-US" altLang="nl-NL" sz="1620" dirty="0"/>
              <a:t> </a:t>
            </a:r>
            <a:r>
              <a:rPr lang="en-US" altLang="nl-NL" sz="1620" dirty="0" err="1"/>
              <a:t>wetenschappelijk</a:t>
            </a:r>
            <a:r>
              <a:rPr lang="en-US" altLang="nl-NL" sz="1620" dirty="0"/>
              <a:t> </a:t>
            </a:r>
            <a:r>
              <a:rPr lang="en-US" altLang="nl-NL" sz="1620" dirty="0" err="1"/>
              <a:t>tijdschrift</a:t>
            </a:r>
            <a:r>
              <a:rPr lang="en-US" altLang="nl-NL" sz="1620" dirty="0"/>
              <a:t>? </a:t>
            </a:r>
          </a:p>
          <a:p>
            <a:pPr lvl="1" eaLnBrk="1" hangingPunct="1">
              <a:lnSpc>
                <a:spcPct val="95000"/>
              </a:lnSpc>
              <a:spcBef>
                <a:spcPct val="0"/>
              </a:spcBef>
              <a:buClr>
                <a:srgbClr val="FF3300"/>
              </a:buClr>
              <a:buFontTx/>
              <a:buNone/>
              <a:defRPr/>
            </a:pPr>
            <a:r>
              <a:rPr lang="en-US" altLang="nl-NL" sz="1620" dirty="0"/>
              <a:t>   -  Is de auteur </a:t>
            </a:r>
            <a:r>
              <a:rPr lang="en-US" altLang="nl-NL" sz="1620" dirty="0" err="1"/>
              <a:t>wetenschapper</a:t>
            </a:r>
            <a:r>
              <a:rPr lang="en-US" altLang="nl-NL" sz="1620" dirty="0"/>
              <a:t> , </a:t>
            </a:r>
            <a:r>
              <a:rPr lang="en-US" altLang="nl-NL" sz="1620" dirty="0" err="1"/>
              <a:t>vakman</a:t>
            </a:r>
            <a:r>
              <a:rPr lang="en-US" altLang="nl-NL" sz="1620" dirty="0"/>
              <a:t> of </a:t>
            </a:r>
            <a:r>
              <a:rPr lang="en-US" altLang="nl-NL" sz="1620" dirty="0" err="1"/>
              <a:t>ervaringsdeskundige</a:t>
            </a:r>
            <a:r>
              <a:rPr lang="en-US" altLang="nl-NL" sz="1620" dirty="0"/>
              <a:t>?</a:t>
            </a:r>
          </a:p>
          <a:p>
            <a:pPr lvl="1" eaLnBrk="1" hangingPunct="1">
              <a:lnSpc>
                <a:spcPct val="95000"/>
              </a:lnSpc>
              <a:spcBef>
                <a:spcPct val="0"/>
              </a:spcBef>
              <a:buClr>
                <a:srgbClr val="FF3300"/>
              </a:buClr>
              <a:buFontTx/>
              <a:buNone/>
              <a:defRPr/>
            </a:pPr>
            <a:r>
              <a:rPr lang="en-US" altLang="nl-NL" sz="1620" dirty="0"/>
              <a:t>   -  Is de website </a:t>
            </a:r>
            <a:r>
              <a:rPr lang="en-US" altLang="nl-NL" sz="1620" dirty="0" err="1"/>
              <a:t>betrouwbaar</a:t>
            </a:r>
            <a:r>
              <a:rPr lang="en-US" altLang="nl-NL" sz="1620" dirty="0"/>
              <a:t>?</a:t>
            </a:r>
            <a:br>
              <a:rPr lang="en-US" altLang="nl-NL" sz="2160" b="1" dirty="0">
                <a:solidFill>
                  <a:srgbClr val="000099"/>
                </a:solidFill>
              </a:rPr>
            </a:br>
            <a:br>
              <a:rPr lang="en-US" altLang="nl-NL" sz="1620" dirty="0">
                <a:solidFill>
                  <a:srgbClr val="FF3300"/>
                </a:solidFill>
              </a:rPr>
            </a:br>
            <a:r>
              <a:rPr lang="en-US" altLang="nl-NL" sz="1620" dirty="0">
                <a:solidFill>
                  <a:srgbClr val="FF3300"/>
                </a:solidFill>
              </a:rPr>
              <a:t>  </a:t>
            </a:r>
          </a:p>
        </p:txBody>
      </p:sp>
      <p:pic>
        <p:nvPicPr>
          <p:cNvPr id="3584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7223" y="104296"/>
            <a:ext cx="6889076"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PIJL-OMHOOG 7"/>
          <p:cNvSpPr>
            <a:spLocks noChangeArrowheads="1"/>
          </p:cNvSpPr>
          <p:nvPr/>
        </p:nvSpPr>
        <p:spPr bwMode="auto">
          <a:xfrm>
            <a:off x="6159699" y="617308"/>
            <a:ext cx="323612" cy="651510"/>
          </a:xfrm>
          <a:prstGeom prst="upArrow">
            <a:avLst>
              <a:gd name="adj1" fmla="val 50000"/>
              <a:gd name="adj2" fmla="val 49828"/>
            </a:avLst>
          </a:prstGeom>
          <a:solidFill>
            <a:schemeClr val="accent1"/>
          </a:solidFill>
          <a:ln w="9525" algn="ctr">
            <a:solidFill>
              <a:schemeClr val="accent1"/>
            </a:solidFill>
            <a:round/>
            <a:headEnd/>
            <a:tailEnd/>
          </a:ln>
        </p:spPr>
        <p:txBody>
          <a:bodyPr lIns="60959" tIns="30480" rIns="60959" bIns="30480"/>
          <a:lstStyle>
            <a:lvl1pPr defTabSz="1016000">
              <a:spcBef>
                <a:spcPct val="20000"/>
              </a:spcBef>
              <a:buChar char="•"/>
              <a:defRPr sz="3200">
                <a:solidFill>
                  <a:schemeClr val="tx1"/>
                </a:solidFill>
                <a:latin typeface="Arial" panose="020B0604020202020204" pitchFamily="34" charset="0"/>
              </a:defRPr>
            </a:lvl1pPr>
            <a:lvl2pPr marL="742950" indent="-285750" defTabSz="1016000">
              <a:spcBef>
                <a:spcPct val="20000"/>
              </a:spcBef>
              <a:buChar char="–"/>
              <a:defRPr sz="2800">
                <a:solidFill>
                  <a:schemeClr val="tx1"/>
                </a:solidFill>
                <a:latin typeface="Arial" panose="020B0604020202020204" pitchFamily="34" charset="0"/>
              </a:defRPr>
            </a:lvl2pPr>
            <a:lvl3pPr marL="1143000" indent="-228600" defTabSz="1016000">
              <a:spcBef>
                <a:spcPct val="20000"/>
              </a:spcBef>
              <a:buChar char="•"/>
              <a:defRPr sz="2400">
                <a:solidFill>
                  <a:schemeClr val="tx1"/>
                </a:solidFill>
                <a:latin typeface="Arial" panose="020B0604020202020204" pitchFamily="34" charset="0"/>
              </a:defRPr>
            </a:lvl3pPr>
            <a:lvl4pPr marL="1600200" indent="-228600" defTabSz="1016000">
              <a:spcBef>
                <a:spcPct val="20000"/>
              </a:spcBef>
              <a:buChar char="–"/>
              <a:defRPr sz="2000">
                <a:solidFill>
                  <a:schemeClr val="tx1"/>
                </a:solidFill>
                <a:latin typeface="Arial" panose="020B0604020202020204" pitchFamily="34" charset="0"/>
              </a:defRPr>
            </a:lvl4pPr>
            <a:lvl5pPr marL="2057400" indent="-228600" defTabSz="1016000">
              <a:spcBef>
                <a:spcPct val="20000"/>
              </a:spcBef>
              <a:buChar char="»"/>
              <a:defRPr sz="2000">
                <a:solidFill>
                  <a:schemeClr val="tx1"/>
                </a:solidFill>
                <a:latin typeface="Arial" panose="020B0604020202020204" pitchFamily="34" charset="0"/>
              </a:defRPr>
            </a:lvl5pPr>
            <a:lvl6pPr marL="25146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0160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nl-NL" altLang="nl-NL" sz="1200" b="1"/>
          </a:p>
        </p:txBody>
      </p:sp>
    </p:spTree>
    <p:extLst>
      <p:ext uri="{BB962C8B-B14F-4D97-AF65-F5344CB8AC3E}">
        <p14:creationId xmlns:p14="http://schemas.microsoft.com/office/powerpoint/2010/main" val="2575417462"/>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71019" y="98324"/>
            <a:ext cx="3844544" cy="1396179"/>
          </a:xfrm>
        </p:spPr>
        <p:txBody>
          <a:bodyPr>
            <a:noAutofit/>
          </a:bodyPr>
          <a:lstStyle/>
          <a:p>
            <a:r>
              <a:rPr lang="nl-NL" sz="2400" dirty="0"/>
              <a:t>APA 7th EDITION </a:t>
            </a:r>
            <a:br>
              <a:rPr lang="nl-NL" sz="2400" dirty="0"/>
            </a:br>
            <a:br>
              <a:rPr lang="nl-NL" sz="2400" dirty="0"/>
            </a:br>
            <a:endParaRPr lang="nl-NL" sz="2400" dirty="0"/>
          </a:p>
        </p:txBody>
      </p:sp>
      <p:sp>
        <p:nvSpPr>
          <p:cNvPr id="3" name="Tijdelijke aanduiding voor inhoud 2"/>
          <p:cNvSpPr>
            <a:spLocks noGrp="1"/>
          </p:cNvSpPr>
          <p:nvPr>
            <p:ph idx="1"/>
          </p:nvPr>
        </p:nvSpPr>
        <p:spPr>
          <a:xfrm>
            <a:off x="88490" y="1769807"/>
            <a:ext cx="6961331" cy="2552156"/>
          </a:xfrm>
        </p:spPr>
        <p:txBody>
          <a:bodyPr>
            <a:normAutofit/>
          </a:bodyPr>
          <a:lstStyle/>
          <a:p>
            <a:pPr marL="0" indent="0">
              <a:buNone/>
            </a:pPr>
            <a:r>
              <a:rPr lang="nl-NL" b="1" dirty="0">
                <a:solidFill>
                  <a:schemeClr val="accent4"/>
                </a:solidFill>
              </a:rPr>
              <a:t>A</a:t>
            </a:r>
            <a:r>
              <a:rPr lang="nl-NL" dirty="0"/>
              <a:t>merican</a:t>
            </a:r>
            <a:r>
              <a:rPr lang="nl-NL" b="1" dirty="0"/>
              <a:t> </a:t>
            </a:r>
            <a:r>
              <a:rPr lang="nl-NL" b="1" dirty="0">
                <a:solidFill>
                  <a:schemeClr val="accent4"/>
                </a:solidFill>
              </a:rPr>
              <a:t>P</a:t>
            </a:r>
            <a:r>
              <a:rPr lang="nl-NL" dirty="0"/>
              <a:t>sychological </a:t>
            </a:r>
            <a:r>
              <a:rPr lang="nl-NL" b="1" dirty="0">
                <a:solidFill>
                  <a:schemeClr val="accent4"/>
                </a:solidFill>
              </a:rPr>
              <a:t>A</a:t>
            </a:r>
            <a:r>
              <a:rPr lang="nl-NL" dirty="0"/>
              <a:t>ssociation heeft regels gepubliceerd over de wijze waarop verwijzingen naar literatuur vermeld moeten worden.</a:t>
            </a:r>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28</a:t>
            </a:fld>
            <a:endParaRPr lang="nl-NL"/>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2080" y="1769807"/>
            <a:ext cx="2057400" cy="2938523"/>
          </a:xfrm>
          <a:prstGeom prst="rect">
            <a:avLst/>
          </a:prstGeom>
        </p:spPr>
      </p:pic>
    </p:spTree>
    <p:extLst>
      <p:ext uri="{BB962C8B-B14F-4D97-AF65-F5344CB8AC3E}">
        <p14:creationId xmlns:p14="http://schemas.microsoft.com/office/powerpoint/2010/main" val="2676935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a:t>Waarom</a:t>
            </a:r>
            <a:r>
              <a:rPr lang="nl-NL" sz="2800" dirty="0"/>
              <a:t> APA? </a:t>
            </a:r>
          </a:p>
        </p:txBody>
      </p:sp>
      <p:sp>
        <p:nvSpPr>
          <p:cNvPr id="3" name="Tijdelijke aanduiding voor inhoud 2"/>
          <p:cNvSpPr>
            <a:spLocks noGrp="1"/>
          </p:cNvSpPr>
          <p:nvPr>
            <p:ph idx="1"/>
          </p:nvPr>
        </p:nvSpPr>
        <p:spPr/>
        <p:txBody>
          <a:bodyPr>
            <a:normAutofit/>
          </a:bodyPr>
          <a:lstStyle/>
          <a:p>
            <a:r>
              <a:rPr lang="nl-NL" sz="1800" dirty="0"/>
              <a:t>teksten en ideeën van anderen mogen niet zonder bronvermelding in een eigen document gepresenteerd worden  (plagiaat)</a:t>
            </a:r>
          </a:p>
          <a:p>
            <a:endParaRPr lang="nl-NL" sz="1800" dirty="0"/>
          </a:p>
          <a:p>
            <a:r>
              <a:rPr lang="nl-NL" sz="1800" dirty="0"/>
              <a:t>de controleerbaarheid: je geeft de mogelijkheid tot verificatie</a:t>
            </a:r>
          </a:p>
          <a:p>
            <a:endParaRPr lang="nl-NL" sz="1800" dirty="0"/>
          </a:p>
          <a:p>
            <a:r>
              <a:rPr lang="nl-NL" sz="1800" dirty="0"/>
              <a:t>snel zien op welke bronnen een onderzoek op is gebaseerd </a:t>
            </a:r>
          </a:p>
          <a:p>
            <a:endParaRPr lang="nl-NL" sz="1800" dirty="0"/>
          </a:p>
          <a:p>
            <a:r>
              <a:rPr lang="nl-NL" sz="1800" dirty="0"/>
              <a:t>de bescheidenheid: je geeft de ander de eer die hem of haar toekomt</a:t>
            </a:r>
          </a:p>
          <a:p>
            <a:endParaRPr lang="nl-NL" sz="1800" dirty="0"/>
          </a:p>
          <a:p>
            <a:endParaRPr lang="nl-NL" dirty="0"/>
          </a:p>
        </p:txBody>
      </p:sp>
      <p:pic>
        <p:nvPicPr>
          <p:cNvPr id="4098" name="Picture 2" descr="http://www.xead.nl/resize/500-500/upload/b624fd61fbcfd2c41d3b8b8a468741b4UGxhZ2lhcmlzbV9BbmRfSXRzX1JlcGVyY3Vzc2lvbnNfcGhvdG9fRklOQUxJWkVELmpwZ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8861" y="65649"/>
            <a:ext cx="781067" cy="831056"/>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dianummer 3"/>
          <p:cNvSpPr>
            <a:spLocks noGrp="1"/>
          </p:cNvSpPr>
          <p:nvPr>
            <p:ph type="sldNum" sz="quarter" idx="12"/>
          </p:nvPr>
        </p:nvSpPr>
        <p:spPr/>
        <p:txBody>
          <a:bodyPr/>
          <a:lstStyle/>
          <a:p>
            <a:fld id="{C6149A4C-FF88-4BD5-9F00-E822CED6800F}" type="slidenum">
              <a:rPr lang="nl-NL" smtClean="0"/>
              <a:t>29</a:t>
            </a:fld>
            <a:endParaRPr lang="nl-NL"/>
          </a:p>
        </p:txBody>
      </p:sp>
    </p:spTree>
    <p:extLst>
      <p:ext uri="{BB962C8B-B14F-4D97-AF65-F5344CB8AC3E}">
        <p14:creationId xmlns:p14="http://schemas.microsoft.com/office/powerpoint/2010/main" val="776594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60">
                <a:solidFill>
                  <a:schemeClr val="tx1"/>
                </a:solidFill>
                <a:latin typeface="Times New Roman" panose="02020603050405020304" pitchFamily="18" charset="0"/>
              </a:defRPr>
            </a:lvl1pPr>
            <a:lvl2pPr marL="501491" indent="-192881">
              <a:spcBef>
                <a:spcPct val="20000"/>
              </a:spcBef>
              <a:buChar char="–"/>
              <a:defRPr sz="1890">
                <a:solidFill>
                  <a:schemeClr val="tx1"/>
                </a:solidFill>
                <a:latin typeface="Times New Roman" panose="02020603050405020304" pitchFamily="18" charset="0"/>
              </a:defRPr>
            </a:lvl2pPr>
            <a:lvl3pPr marL="771525" indent="-154305">
              <a:spcBef>
                <a:spcPct val="20000"/>
              </a:spcBef>
              <a:buChar char="•"/>
              <a:defRPr sz="1620">
                <a:solidFill>
                  <a:schemeClr val="tx1"/>
                </a:solidFill>
                <a:latin typeface="Times New Roman" panose="02020603050405020304" pitchFamily="18" charset="0"/>
              </a:defRPr>
            </a:lvl3pPr>
            <a:lvl4pPr marL="1080135" indent="-154305">
              <a:spcBef>
                <a:spcPct val="20000"/>
              </a:spcBef>
              <a:buChar char="–"/>
              <a:defRPr sz="1350">
                <a:solidFill>
                  <a:schemeClr val="tx1"/>
                </a:solidFill>
                <a:latin typeface="Times New Roman" panose="02020603050405020304" pitchFamily="18" charset="0"/>
              </a:defRPr>
            </a:lvl4pPr>
            <a:lvl5pPr marL="1388745" indent="-154305">
              <a:spcBef>
                <a:spcPct val="20000"/>
              </a:spcBef>
              <a:buChar char="»"/>
              <a:defRPr sz="1350">
                <a:solidFill>
                  <a:schemeClr val="tx1"/>
                </a:solidFill>
                <a:latin typeface="Times New Roman" panose="02020603050405020304" pitchFamily="18" charset="0"/>
              </a:defRPr>
            </a:lvl5pPr>
            <a:lvl6pPr marL="1697355" indent="-154305" eaLnBrk="0" fontAlgn="base" hangingPunct="0">
              <a:spcBef>
                <a:spcPct val="20000"/>
              </a:spcBef>
              <a:spcAft>
                <a:spcPct val="0"/>
              </a:spcAft>
              <a:buChar char="»"/>
              <a:defRPr sz="1350">
                <a:solidFill>
                  <a:schemeClr val="tx1"/>
                </a:solidFill>
                <a:latin typeface="Times New Roman" panose="02020603050405020304" pitchFamily="18" charset="0"/>
              </a:defRPr>
            </a:lvl6pPr>
            <a:lvl7pPr marL="2005965" indent="-154305" eaLnBrk="0" fontAlgn="base" hangingPunct="0">
              <a:spcBef>
                <a:spcPct val="20000"/>
              </a:spcBef>
              <a:spcAft>
                <a:spcPct val="0"/>
              </a:spcAft>
              <a:buChar char="»"/>
              <a:defRPr sz="1350">
                <a:solidFill>
                  <a:schemeClr val="tx1"/>
                </a:solidFill>
                <a:latin typeface="Times New Roman" panose="02020603050405020304" pitchFamily="18" charset="0"/>
              </a:defRPr>
            </a:lvl7pPr>
            <a:lvl8pPr marL="2314575" indent="-154305" eaLnBrk="0" fontAlgn="base" hangingPunct="0">
              <a:spcBef>
                <a:spcPct val="20000"/>
              </a:spcBef>
              <a:spcAft>
                <a:spcPct val="0"/>
              </a:spcAft>
              <a:buChar char="»"/>
              <a:defRPr sz="1350">
                <a:solidFill>
                  <a:schemeClr val="tx1"/>
                </a:solidFill>
                <a:latin typeface="Times New Roman" panose="02020603050405020304" pitchFamily="18" charset="0"/>
              </a:defRPr>
            </a:lvl8pPr>
            <a:lvl9pPr marL="2623185" indent="-154305" eaLnBrk="0" fontAlgn="base" hangingPunct="0">
              <a:spcBef>
                <a:spcPct val="20000"/>
              </a:spcBef>
              <a:spcAft>
                <a:spcPct val="0"/>
              </a:spcAft>
              <a:buChar char="»"/>
              <a:defRPr sz="1350">
                <a:solidFill>
                  <a:schemeClr val="tx1"/>
                </a:solidFill>
                <a:latin typeface="Times New Roman" panose="02020603050405020304" pitchFamily="18" charset="0"/>
              </a:defRPr>
            </a:lvl9pPr>
          </a:lstStyle>
          <a:p>
            <a:pPr>
              <a:spcBef>
                <a:spcPct val="0"/>
              </a:spcBef>
              <a:buFontTx/>
              <a:buNone/>
            </a:pPr>
            <a:fld id="{D1DE1119-37EE-4273-A61D-84237862FE4C}" type="slidenum">
              <a:rPr lang="en-US" altLang="nl-NL" sz="945"/>
              <a:pPr>
                <a:spcBef>
                  <a:spcPct val="0"/>
                </a:spcBef>
                <a:buFontTx/>
                <a:buNone/>
              </a:pPr>
              <a:t>3</a:t>
            </a:fld>
            <a:endParaRPr lang="en-US" altLang="nl-NL" sz="945"/>
          </a:p>
        </p:txBody>
      </p:sp>
      <p:sp>
        <p:nvSpPr>
          <p:cNvPr id="5123" name="Tijdelijke aanduiding voor dianummer 1"/>
          <p:cNvSpPr txBox="1">
            <a:spLocks noGrp="1"/>
          </p:cNvSpPr>
          <p:nvPr/>
        </p:nvSpPr>
        <p:spPr bwMode="auto">
          <a:xfrm>
            <a:off x="6058258" y="4685943"/>
            <a:ext cx="159984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lstStyle>
            <a:lvl1pPr defTabSz="1016000">
              <a:spcBef>
                <a:spcPct val="20000"/>
              </a:spcBef>
              <a:buChar char="•"/>
              <a:defRPr sz="3200">
                <a:solidFill>
                  <a:schemeClr val="tx1"/>
                </a:solidFill>
                <a:latin typeface="Times New Roman" panose="02020603050405020304" pitchFamily="18" charset="0"/>
              </a:defRPr>
            </a:lvl1pPr>
            <a:lvl2pPr marL="742950" indent="-285750" defTabSz="1016000">
              <a:spcBef>
                <a:spcPct val="20000"/>
              </a:spcBef>
              <a:buChar char="–"/>
              <a:defRPr sz="2800">
                <a:solidFill>
                  <a:schemeClr val="tx1"/>
                </a:solidFill>
                <a:latin typeface="Times New Roman" panose="02020603050405020304" pitchFamily="18" charset="0"/>
              </a:defRPr>
            </a:lvl2pPr>
            <a:lvl3pPr marL="1143000" indent="-228600" defTabSz="1016000">
              <a:spcBef>
                <a:spcPct val="20000"/>
              </a:spcBef>
              <a:buChar char="•"/>
              <a:defRPr sz="2400">
                <a:solidFill>
                  <a:schemeClr val="tx1"/>
                </a:solidFill>
                <a:latin typeface="Times New Roman" panose="02020603050405020304" pitchFamily="18" charset="0"/>
              </a:defRPr>
            </a:lvl3pPr>
            <a:lvl4pPr marL="1600200" indent="-228600" defTabSz="1016000">
              <a:spcBef>
                <a:spcPct val="20000"/>
              </a:spcBef>
              <a:buChar char="–"/>
              <a:defRPr sz="2000">
                <a:solidFill>
                  <a:schemeClr val="tx1"/>
                </a:solidFill>
                <a:latin typeface="Times New Roman" panose="02020603050405020304" pitchFamily="18" charset="0"/>
              </a:defRPr>
            </a:lvl4pPr>
            <a:lvl5pPr marL="2057400" indent="-228600" defTabSz="1016000">
              <a:spcBef>
                <a:spcPct val="20000"/>
              </a:spcBef>
              <a:buChar char="»"/>
              <a:defRPr sz="2000">
                <a:solidFill>
                  <a:schemeClr val="tx1"/>
                </a:solidFill>
                <a:latin typeface="Times New Roman" panose="02020603050405020304" pitchFamily="18" charset="0"/>
              </a:defRPr>
            </a:lvl5pPr>
            <a:lvl6pPr marL="25146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1016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72B23860-FFEE-49E8-96BF-740160B19BB7}" type="slidenum">
              <a:rPr lang="nl-NL" altLang="nl-NL" sz="743">
                <a:latin typeface="Arial" panose="020B0604020202020204" pitchFamily="34" charset="0"/>
                <a:ea typeface="ＭＳ Ｐゴシック" panose="020B0600070205080204" pitchFamily="34" charset="-128"/>
              </a:rPr>
              <a:pPr algn="r" eaLnBrk="1" hangingPunct="1">
                <a:spcBef>
                  <a:spcPct val="0"/>
                </a:spcBef>
                <a:buFontTx/>
                <a:buNone/>
              </a:pPr>
              <a:t>3</a:t>
            </a:fld>
            <a:endParaRPr lang="nl-NL" altLang="nl-NL" sz="743">
              <a:latin typeface="Arial" panose="020B0604020202020204" pitchFamily="34" charset="0"/>
              <a:ea typeface="ＭＳ Ｐゴシック" panose="020B0600070205080204" pitchFamily="34" charset="-128"/>
            </a:endParaRPr>
          </a:p>
        </p:txBody>
      </p:sp>
      <p:pic>
        <p:nvPicPr>
          <p:cNvPr id="5124" name="Picture 2" descr="information_overloa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513" y="1039415"/>
            <a:ext cx="6000750" cy="398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287042"/>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806300" y="127819"/>
            <a:ext cx="5211000" cy="794213"/>
          </a:xfrm>
        </p:spPr>
        <p:txBody>
          <a:bodyPr>
            <a:normAutofit fontScale="90000"/>
          </a:bodyPr>
          <a:lstStyle/>
          <a:p>
            <a:br>
              <a:rPr lang="nl-NL" cap="none" dirty="0"/>
            </a:br>
            <a:br>
              <a:rPr lang="nl-NL" sz="2700" cap="none" dirty="0"/>
            </a:br>
            <a:r>
              <a:rPr lang="nl-NL" sz="2700" cap="none" dirty="0"/>
              <a:t> </a:t>
            </a:r>
            <a:br>
              <a:rPr lang="nl-NL" sz="2700" cap="none" dirty="0"/>
            </a:br>
            <a:br>
              <a:rPr lang="nl-NL" sz="2700" cap="none" dirty="0"/>
            </a:br>
            <a:r>
              <a:rPr lang="nl-NL" sz="2700" cap="none" dirty="0"/>
              <a:t>APA-richtlijnen uitgelegd</a:t>
            </a:r>
          </a:p>
        </p:txBody>
      </p:sp>
      <p:sp>
        <p:nvSpPr>
          <p:cNvPr id="8" name="Tekstvak 7"/>
          <p:cNvSpPr txBox="1"/>
          <p:nvPr/>
        </p:nvSpPr>
        <p:spPr>
          <a:xfrm>
            <a:off x="1952625" y="1804277"/>
            <a:ext cx="5562600" cy="1323439"/>
          </a:xfrm>
          <a:prstGeom prst="rect">
            <a:avLst/>
          </a:prstGeom>
          <a:noFill/>
        </p:spPr>
        <p:txBody>
          <a:bodyPr wrap="square" rtlCol="0">
            <a:spAutoFit/>
          </a:bodyPr>
          <a:lstStyle/>
          <a:p>
            <a:pPr marL="214313" indent="-214313">
              <a:buFont typeface="Arial" panose="020B0604020202020204" pitchFamily="34" charset="0"/>
              <a:buChar char="•"/>
            </a:pPr>
            <a:r>
              <a:rPr lang="nl-NL" sz="2000" dirty="0">
                <a:ea typeface="Verdana" panose="020B0604030504040204" pitchFamily="34" charset="0"/>
                <a:cs typeface="Verdana" panose="020B0604030504040204" pitchFamily="34" charset="0"/>
              </a:rPr>
              <a:t>Download gratis via: </a:t>
            </a:r>
            <a:br>
              <a:rPr lang="nl-NL" sz="2000" dirty="0">
                <a:ea typeface="Verdana" panose="020B0604030504040204" pitchFamily="34" charset="0"/>
                <a:cs typeface="Verdana" panose="020B0604030504040204" pitchFamily="34" charset="0"/>
              </a:rPr>
            </a:br>
            <a:r>
              <a:rPr lang="nl-NL" sz="2000" dirty="0">
                <a:ea typeface="Verdana" panose="020B0604030504040204" pitchFamily="34" charset="0"/>
                <a:cs typeface="Verdana" panose="020B0604030504040204" pitchFamily="34" charset="0"/>
                <a:hlinkClick r:id="rId4"/>
              </a:rPr>
              <a:t>www.auteursrechten.nl – APA-richtlijnen</a:t>
            </a:r>
            <a:endParaRPr lang="nl-NL" sz="2000" dirty="0">
              <a:ea typeface="Verdana" panose="020B0604030504040204" pitchFamily="34" charset="0"/>
              <a:cs typeface="Verdana" panose="020B0604030504040204" pitchFamily="34" charset="0"/>
            </a:endParaRPr>
          </a:p>
          <a:p>
            <a:pPr marL="214313" indent="-214313">
              <a:buFont typeface="Arial" panose="020B0604020202020204" pitchFamily="34" charset="0"/>
              <a:buChar char="•"/>
            </a:pPr>
            <a:endParaRPr lang="nl-NL" sz="2000" dirty="0">
              <a:ea typeface="Verdana" panose="020B0604030504040204" pitchFamily="34" charset="0"/>
              <a:cs typeface="Verdana" panose="020B0604030504040204" pitchFamily="34" charset="0"/>
            </a:endParaRPr>
          </a:p>
          <a:p>
            <a:pPr marL="214313" indent="-214313">
              <a:buFont typeface="Arial" panose="020B0604020202020204" pitchFamily="34" charset="0"/>
              <a:buChar char="•"/>
            </a:pPr>
            <a:r>
              <a:rPr lang="nl-NL" sz="2000" dirty="0">
                <a:ea typeface="Verdana" panose="020B0604030504040204" pitchFamily="34" charset="0"/>
                <a:cs typeface="Verdana" panose="020B0604030504040204" pitchFamily="34" charset="0"/>
              </a:rPr>
              <a:t>Voor €4,05 bestellen via </a:t>
            </a:r>
            <a:r>
              <a:rPr lang="nl-NL" sz="2000" dirty="0">
                <a:ea typeface="Verdana" panose="020B0604030504040204" pitchFamily="34" charset="0"/>
                <a:cs typeface="Verdana" panose="020B0604030504040204" pitchFamily="34" charset="0"/>
                <a:hlinkClick r:id="rId5"/>
              </a:rPr>
              <a:t>StudyStore</a:t>
            </a:r>
            <a:endParaRPr lang="nl-NL" sz="2000" dirty="0">
              <a:ea typeface="Verdana" panose="020B0604030504040204" pitchFamily="34" charset="0"/>
              <a:cs typeface="Verdana" panose="020B0604030504040204" pitchFamily="34" charset="0"/>
            </a:endParaRPr>
          </a:p>
        </p:txBody>
      </p:sp>
      <p:sp>
        <p:nvSpPr>
          <p:cNvPr id="4" name="Tekstvak 3"/>
          <p:cNvSpPr txBox="1"/>
          <p:nvPr/>
        </p:nvSpPr>
        <p:spPr>
          <a:xfrm>
            <a:off x="1196622" y="3330222"/>
            <a:ext cx="184731" cy="369332"/>
          </a:xfrm>
          <a:prstGeom prst="rect">
            <a:avLst/>
          </a:prstGeom>
          <a:noFill/>
        </p:spPr>
        <p:txBody>
          <a:bodyPr wrap="none" rtlCol="0">
            <a:spAutoFit/>
          </a:bodyPr>
          <a:lstStyle/>
          <a:p>
            <a:endParaRPr lang="nl-NL" dirty="0"/>
          </a:p>
        </p:txBody>
      </p:sp>
      <p:pic>
        <p:nvPicPr>
          <p:cNvPr id="5" name="Afbeelding 4"/>
          <p:cNvPicPr>
            <a:picLocks noChangeAspect="1"/>
          </p:cNvPicPr>
          <p:nvPr/>
        </p:nvPicPr>
        <p:blipFill rotWithShape="1">
          <a:blip r:embed="rId6">
            <a:extLst>
              <a:ext uri="{28A0092B-C50C-407E-A947-70E740481C1C}">
                <a14:useLocalDpi xmlns:a14="http://schemas.microsoft.com/office/drawing/2010/main" val="0"/>
              </a:ext>
            </a:extLst>
          </a:blip>
          <a:srcRect l="29339" t="7869" r="37007" b="14964"/>
          <a:stretch/>
        </p:blipFill>
        <p:spPr>
          <a:xfrm>
            <a:off x="7096810" y="1804277"/>
            <a:ext cx="1663732" cy="2541581"/>
          </a:xfrm>
          <a:prstGeom prst="rect">
            <a:avLst/>
          </a:prstGeom>
        </p:spPr>
      </p:pic>
    </p:spTree>
    <p:custDataLst>
      <p:tags r:id="rId1"/>
    </p:custDataLst>
    <p:extLst>
      <p:ext uri="{BB962C8B-B14F-4D97-AF65-F5344CB8AC3E}">
        <p14:creationId xmlns:p14="http://schemas.microsoft.com/office/powerpoint/2010/main" val="231902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pPr>
              <a:defRPr/>
            </a:pPr>
            <a:fld id="{60D2E47A-4E36-4F00-A721-8B5BFF518760}" type="slidenum">
              <a:rPr lang="en-US" smtClean="0"/>
              <a:pPr>
                <a:defRPr/>
              </a:pPr>
              <a:t>31</a:t>
            </a:fld>
            <a:endParaRPr lang="en-US"/>
          </a:p>
        </p:txBody>
      </p:sp>
      <p:sp>
        <p:nvSpPr>
          <p:cNvPr id="6" name="Tijdelijke aanduiding voor inhoud 5"/>
          <p:cNvSpPr>
            <a:spLocks noGrp="1"/>
          </p:cNvSpPr>
          <p:nvPr>
            <p:ph idx="1"/>
          </p:nvPr>
        </p:nvSpPr>
        <p:spPr>
          <a:xfrm>
            <a:off x="1135500" y="2047756"/>
            <a:ext cx="6858001" cy="3379709"/>
          </a:xfrm>
        </p:spPr>
        <p:txBody>
          <a:bodyPr/>
          <a:lstStyle/>
          <a:p>
            <a:pPr marL="0" indent="0">
              <a:buNone/>
              <a:defRPr/>
            </a:pPr>
            <a:endParaRPr lang="nl-NL" sz="1650" dirty="0">
              <a:latin typeface="Arial" panose="020B0604020202020204" pitchFamily="34" charset="0"/>
              <a:cs typeface="Arial" panose="020B0604020202020204" pitchFamily="34" charset="0"/>
            </a:endParaRPr>
          </a:p>
          <a:p>
            <a:pPr marL="0" indent="0">
              <a:buNone/>
              <a:defRPr/>
            </a:pPr>
            <a:r>
              <a:rPr lang="nl-NL" sz="1650" dirty="0">
                <a:latin typeface="Arial" panose="020B0604020202020204" pitchFamily="34" charset="0"/>
                <a:cs typeface="Arial" panose="020B0604020202020204" pitchFamily="34" charset="0"/>
              </a:rPr>
              <a:t>Pagina </a:t>
            </a:r>
            <a:r>
              <a:rPr lang="nl-NL" sz="1650" dirty="0">
                <a:latin typeface="Arial" panose="020B0604020202020204" pitchFamily="34" charset="0"/>
                <a:cs typeface="Arial" panose="020B0604020202020204" pitchFamily="34" charset="0"/>
                <a:hlinkClick r:id="rId3"/>
              </a:rPr>
              <a:t>bronvermelding</a:t>
            </a:r>
            <a:r>
              <a:rPr lang="nl-NL" sz="1650" dirty="0">
                <a:latin typeface="Arial" panose="020B0604020202020204" pitchFamily="34" charset="0"/>
                <a:cs typeface="Arial" panose="020B0604020202020204" pitchFamily="34" charset="0"/>
              </a:rPr>
              <a:t> Mediatheek Moller </a:t>
            </a:r>
            <a:br>
              <a:rPr lang="nl-NL" sz="1650" dirty="0">
                <a:solidFill>
                  <a:srgbClr val="002060"/>
                </a:solidFill>
                <a:latin typeface="Arial" panose="020B0604020202020204" pitchFamily="34" charset="0"/>
                <a:cs typeface="Arial" panose="020B0604020202020204" pitchFamily="34" charset="0"/>
              </a:rPr>
            </a:br>
            <a:br>
              <a:rPr lang="nl-NL" sz="1650" dirty="0">
                <a:solidFill>
                  <a:srgbClr val="002060"/>
                </a:solidFill>
                <a:latin typeface="Arial" panose="020B0604020202020204" pitchFamily="34" charset="0"/>
                <a:cs typeface="Arial" panose="020B0604020202020204" pitchFamily="34" charset="0"/>
              </a:rPr>
            </a:br>
            <a:br>
              <a:rPr lang="nl-NL" sz="1650" dirty="0">
                <a:solidFill>
                  <a:srgbClr val="002060"/>
                </a:solidFill>
                <a:latin typeface="Arial" panose="020B0604020202020204" pitchFamily="34" charset="0"/>
                <a:cs typeface="Arial" panose="020B0604020202020204" pitchFamily="34" charset="0"/>
              </a:rPr>
            </a:br>
            <a:r>
              <a:rPr lang="nl-NL" sz="1650" dirty="0">
                <a:latin typeface="Arial" panose="020B0604020202020204" pitchFamily="34" charset="0"/>
                <a:cs typeface="Arial" panose="020B0604020202020204" pitchFamily="34" charset="0"/>
                <a:hlinkClick r:id="rId4"/>
              </a:rPr>
              <a:t>Pagina over APA richtlijnen </a:t>
            </a:r>
            <a:r>
              <a:rPr lang="nl-NL" sz="1650" dirty="0">
                <a:latin typeface="Arial" panose="020B0604020202020204" pitchFamily="34" charset="0"/>
                <a:cs typeface="Arial" panose="020B0604020202020204" pitchFamily="34" charset="0"/>
              </a:rPr>
              <a:t>van SURF met veel handige tips, handleidingen filmpjes en </a:t>
            </a:r>
            <a:r>
              <a:rPr lang="nl-NL" sz="1650" dirty="0" err="1">
                <a:latin typeface="Arial" panose="020B0604020202020204" pitchFamily="34" charset="0"/>
                <a:cs typeface="Arial" panose="020B0604020202020204" pitchFamily="34" charset="0"/>
              </a:rPr>
              <a:t>veelgestelde</a:t>
            </a:r>
            <a:r>
              <a:rPr lang="nl-NL" sz="1650" dirty="0">
                <a:latin typeface="Arial" panose="020B0604020202020204" pitchFamily="34" charset="0"/>
                <a:cs typeface="Arial" panose="020B0604020202020204" pitchFamily="34" charset="0"/>
              </a:rPr>
              <a:t> vragen.</a:t>
            </a:r>
          </a:p>
          <a:p>
            <a:pPr marL="0" indent="0">
              <a:buNone/>
              <a:defRPr/>
            </a:pPr>
            <a:endParaRPr lang="nl-NL" dirty="0"/>
          </a:p>
        </p:txBody>
      </p:sp>
      <p:sp>
        <p:nvSpPr>
          <p:cNvPr id="59396" name="Rechthoek 6"/>
          <p:cNvSpPr>
            <a:spLocks noChangeArrowheads="1"/>
          </p:cNvSpPr>
          <p:nvPr/>
        </p:nvSpPr>
        <p:spPr bwMode="auto">
          <a:xfrm>
            <a:off x="-220717" y="208343"/>
            <a:ext cx="8681545" cy="178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722" tIns="30861" rIns="61722" bIns="30861">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nl-NL" altLang="nl-NL" sz="2800" b="1" dirty="0">
              <a:solidFill>
                <a:srgbClr val="7030A0"/>
              </a:solidFill>
              <a:latin typeface="Arial" charset="0"/>
            </a:endParaRPr>
          </a:p>
          <a:p>
            <a:pPr algn="ctr" eaLnBrk="1" hangingPunct="1">
              <a:spcBef>
                <a:spcPct val="0"/>
              </a:spcBef>
              <a:buFontTx/>
              <a:buNone/>
            </a:pPr>
            <a:endParaRPr lang="nl-NL" altLang="nl-NL" sz="2800" b="1" dirty="0">
              <a:solidFill>
                <a:srgbClr val="7030A0"/>
              </a:solidFill>
              <a:latin typeface="Arial" charset="0"/>
            </a:endParaRPr>
          </a:p>
          <a:p>
            <a:pPr algn="ctr" eaLnBrk="1" hangingPunct="1">
              <a:spcBef>
                <a:spcPct val="0"/>
              </a:spcBef>
              <a:buFontTx/>
              <a:buNone/>
            </a:pPr>
            <a:r>
              <a:rPr lang="nl-NL" altLang="nl-NL" sz="2800" b="1" dirty="0">
                <a:solidFill>
                  <a:srgbClr val="7030A0"/>
                </a:solidFill>
                <a:latin typeface="Arial" charset="0"/>
              </a:rPr>
              <a:t>Waar vind je </a:t>
            </a:r>
          </a:p>
          <a:p>
            <a:pPr algn="ctr" eaLnBrk="1" hangingPunct="1">
              <a:spcBef>
                <a:spcPct val="0"/>
              </a:spcBef>
              <a:buFontTx/>
              <a:buNone/>
            </a:pPr>
            <a:r>
              <a:rPr lang="nl-NL" altLang="nl-NL" sz="2800" b="1" dirty="0">
                <a:solidFill>
                  <a:srgbClr val="7030A0"/>
                </a:solidFill>
                <a:latin typeface="Arial" charset="0"/>
              </a:rPr>
              <a:t>handige overzichtsinfo over APA regels? </a:t>
            </a:r>
            <a:endParaRPr lang="nl-NL" altLang="nl-NL" sz="2800" b="1" dirty="0">
              <a:solidFill>
                <a:srgbClr val="7030A0"/>
              </a:solidFill>
            </a:endParaRPr>
          </a:p>
        </p:txBody>
      </p:sp>
    </p:spTree>
    <p:extLst>
      <p:ext uri="{BB962C8B-B14F-4D97-AF65-F5344CB8AC3E}">
        <p14:creationId xmlns:p14="http://schemas.microsoft.com/office/powerpoint/2010/main" val="3427215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890176" y="739951"/>
            <a:ext cx="5211000" cy="267300"/>
          </a:xfrm>
        </p:spPr>
        <p:txBody>
          <a:bodyPr>
            <a:noAutofit/>
          </a:bodyPr>
          <a:lstStyle/>
          <a:p>
            <a:r>
              <a:rPr lang="nl-NL" sz="2400" dirty="0"/>
              <a:t>1.Bepaal soort bron</a:t>
            </a:r>
            <a:br>
              <a:rPr lang="nl-NL" sz="2400" cap="none" dirty="0"/>
            </a:br>
            <a:endParaRPr lang="nl-NL" sz="2400" cap="none" dirty="0"/>
          </a:p>
        </p:txBody>
      </p:sp>
      <p:sp>
        <p:nvSpPr>
          <p:cNvPr id="8" name="Tekstvak 7"/>
          <p:cNvSpPr txBox="1"/>
          <p:nvPr/>
        </p:nvSpPr>
        <p:spPr>
          <a:xfrm>
            <a:off x="1958429" y="1809807"/>
            <a:ext cx="5512989" cy="2354491"/>
          </a:xfrm>
          <a:prstGeom prst="rect">
            <a:avLst/>
          </a:prstGeom>
          <a:noFill/>
        </p:spPr>
        <p:txBody>
          <a:bodyPr wrap="square" rtlCol="0">
            <a:spAutoFit/>
          </a:bodyPr>
          <a:lstStyle/>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a:p>
            <a:endParaRPr lang="nl-NL" sz="1050" b="1" dirty="0">
              <a:ea typeface="Verdana" panose="020B0604030504040204" pitchFamily="34" charset="0"/>
              <a:cs typeface="Verdana" panose="020B0604030504040204" pitchFamily="34" charset="0"/>
            </a:endParaRPr>
          </a:p>
        </p:txBody>
      </p:sp>
      <p:sp>
        <p:nvSpPr>
          <p:cNvPr id="5" name="Tekstvak 4"/>
          <p:cNvSpPr txBox="1"/>
          <p:nvPr/>
        </p:nvSpPr>
        <p:spPr>
          <a:xfrm>
            <a:off x="1890175" y="2438089"/>
            <a:ext cx="1730849" cy="2062103"/>
          </a:xfrm>
          <a:prstGeom prst="rect">
            <a:avLst/>
          </a:prstGeom>
          <a:noFill/>
        </p:spPr>
        <p:txBody>
          <a:bodyPr wrap="square" rtlCol="0">
            <a:spAutoFit/>
          </a:bodyPr>
          <a:lstStyle/>
          <a:p>
            <a:pPr marL="257175" indent="-257175">
              <a:buFont typeface="Arial" panose="020B0604020202020204" pitchFamily="34" charset="0"/>
              <a:buChar char="•"/>
            </a:pPr>
            <a:r>
              <a:rPr lang="nl-NL" sz="1600" dirty="0">
                <a:latin typeface="Arial" panose="020B0604020202020204" pitchFamily="34" charset="0"/>
                <a:cs typeface="Arial" panose="020B0604020202020204" pitchFamily="34" charset="0"/>
              </a:rPr>
              <a:t>boeken</a:t>
            </a:r>
          </a:p>
          <a:p>
            <a:pPr marL="257175" indent="-257175">
              <a:buFont typeface="Arial" panose="020B0604020202020204" pitchFamily="34" charset="0"/>
              <a:buChar char="•"/>
            </a:pPr>
            <a:r>
              <a:rPr lang="nl-NL" sz="1600" dirty="0">
                <a:latin typeface="Arial" panose="020B0604020202020204" pitchFamily="34" charset="0"/>
                <a:cs typeface="Arial" panose="020B0604020202020204" pitchFamily="34" charset="0"/>
              </a:rPr>
              <a:t>artikelen</a:t>
            </a:r>
          </a:p>
          <a:p>
            <a:pPr marL="257175" indent="-257175">
              <a:buFont typeface="Arial" panose="020B0604020202020204" pitchFamily="34" charset="0"/>
              <a:buChar char="•"/>
            </a:pPr>
            <a:r>
              <a:rPr lang="nl-NL" sz="1600" dirty="0">
                <a:latin typeface="Arial" panose="020B0604020202020204" pitchFamily="34" charset="0"/>
                <a:cs typeface="Arial" panose="020B0604020202020204" pitchFamily="34" charset="0"/>
              </a:rPr>
              <a:t>websites</a:t>
            </a:r>
          </a:p>
          <a:p>
            <a:pPr marL="257175" indent="-257175">
              <a:buFont typeface="Arial" panose="020B0604020202020204" pitchFamily="34" charset="0"/>
              <a:buChar char="•"/>
            </a:pPr>
            <a:r>
              <a:rPr lang="nl-NL" sz="1600" dirty="0">
                <a:latin typeface="Arial" panose="020B0604020202020204" pitchFamily="34" charset="0"/>
                <a:cs typeface="Arial" panose="020B0604020202020204" pitchFamily="34" charset="0"/>
              </a:rPr>
              <a:t>tabellen</a:t>
            </a:r>
          </a:p>
          <a:p>
            <a:pPr marL="257175" indent="-257175">
              <a:buFont typeface="Arial" panose="020B0604020202020204" pitchFamily="34" charset="0"/>
              <a:buChar char="•"/>
            </a:pPr>
            <a:r>
              <a:rPr lang="nl-NL" sz="1600" dirty="0">
                <a:latin typeface="Arial" panose="020B0604020202020204" pitchFamily="34" charset="0"/>
                <a:cs typeface="Arial" panose="020B0604020202020204" pitchFamily="34" charset="0"/>
              </a:rPr>
              <a:t>grafieken</a:t>
            </a:r>
          </a:p>
          <a:p>
            <a:pPr marL="257175" indent="-257175">
              <a:buFont typeface="Arial" panose="020B0604020202020204" pitchFamily="34" charset="0"/>
              <a:buChar char="•"/>
            </a:pPr>
            <a:r>
              <a:rPr lang="nl-NL" sz="1600" dirty="0">
                <a:latin typeface="Arial" panose="020B0604020202020204" pitchFamily="34" charset="0"/>
                <a:cs typeface="Arial" panose="020B0604020202020204" pitchFamily="34" charset="0"/>
              </a:rPr>
              <a:t>interviews</a:t>
            </a:r>
          </a:p>
          <a:p>
            <a:pPr marL="257175" indent="-257175">
              <a:buFont typeface="Arial" panose="020B0604020202020204" pitchFamily="34" charset="0"/>
              <a:buChar char="•"/>
            </a:pPr>
            <a:r>
              <a:rPr lang="nl-NL" sz="1600" dirty="0">
                <a:latin typeface="Arial" panose="020B0604020202020204" pitchFamily="34" charset="0"/>
                <a:cs typeface="Arial" panose="020B0604020202020204" pitchFamily="34" charset="0"/>
              </a:rPr>
              <a:t>afbeeldingen</a:t>
            </a:r>
          </a:p>
          <a:p>
            <a:pPr marL="257175" indent="-257175">
              <a:buFont typeface="Arial" panose="020B0604020202020204" pitchFamily="34" charset="0"/>
              <a:buChar char="•"/>
            </a:pPr>
            <a:r>
              <a:rPr lang="nl-NL" sz="1600" dirty="0">
                <a:latin typeface="Arial" panose="020B0604020202020204" pitchFamily="34" charset="0"/>
                <a:cs typeface="Arial" panose="020B0604020202020204" pitchFamily="34" charset="0"/>
              </a:rPr>
              <a:t>…</a:t>
            </a:r>
          </a:p>
        </p:txBody>
      </p:sp>
      <p:sp>
        <p:nvSpPr>
          <p:cNvPr id="9" name="Tekstvak 8"/>
          <p:cNvSpPr txBox="1"/>
          <p:nvPr/>
        </p:nvSpPr>
        <p:spPr>
          <a:xfrm>
            <a:off x="1890175" y="1175408"/>
            <a:ext cx="5205569" cy="584775"/>
          </a:xfrm>
          <a:prstGeom prst="rect">
            <a:avLst/>
          </a:prstGeom>
          <a:noFill/>
        </p:spPr>
        <p:txBody>
          <a:bodyPr wrap="square" rtlCol="0">
            <a:spAutoFit/>
          </a:bodyPr>
          <a:lstStyle/>
          <a:p>
            <a:r>
              <a:rPr lang="nl-NL" sz="1600" dirty="0">
                <a:latin typeface="Arial" panose="020B0604020202020204" pitchFamily="34" charset="0"/>
                <a:cs typeface="Arial" panose="020B0604020202020204" pitchFamily="34" charset="0"/>
              </a:rPr>
              <a:t>APA heeft verschillende richtlijnen voor verschillende soorten bronnen zoals:</a:t>
            </a:r>
          </a:p>
        </p:txBody>
      </p:sp>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4070" y="2208028"/>
            <a:ext cx="1069673" cy="696625"/>
          </a:xfrm>
          <a:prstGeom prst="rect">
            <a:avLst/>
          </a:prstGeom>
        </p:spPr>
      </p:pic>
      <p:pic>
        <p:nvPicPr>
          <p:cNvPr id="11"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9947" y="2381083"/>
            <a:ext cx="633623" cy="575294"/>
          </a:xfrm>
          <a:prstGeom prst="rect">
            <a:avLst/>
          </a:prstGeom>
        </p:spPr>
      </p:pic>
      <p:pic>
        <p:nvPicPr>
          <p:cNvPr id="1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9999" t="17500" r="1250" b="6250"/>
          <a:stretch/>
        </p:blipFill>
        <p:spPr>
          <a:xfrm>
            <a:off x="4258478" y="3178968"/>
            <a:ext cx="1065265" cy="915227"/>
          </a:xfrm>
          <a:prstGeom prst="rect">
            <a:avLst/>
          </a:prstGeom>
        </p:spPr>
      </p:pic>
      <p:pic>
        <p:nvPicPr>
          <p:cNvPr id="13" name="Afbeelding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9947" y="3147618"/>
            <a:ext cx="1351817" cy="900648"/>
          </a:xfrm>
          <a:prstGeom prst="rect">
            <a:avLst/>
          </a:prstGeom>
        </p:spPr>
      </p:pic>
      <p:pic>
        <p:nvPicPr>
          <p:cNvPr id="14"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54069" y="4154331"/>
            <a:ext cx="1250351" cy="499000"/>
          </a:xfrm>
          <a:prstGeom prst="rect">
            <a:avLst/>
          </a:prstGeom>
        </p:spPr>
      </p:pic>
      <p:sp>
        <p:nvSpPr>
          <p:cNvPr id="4" name="Tijdelijke aanduiding voor dianummer 3"/>
          <p:cNvSpPr>
            <a:spLocks noGrp="1"/>
          </p:cNvSpPr>
          <p:nvPr>
            <p:ph type="sldNum" sz="quarter" idx="12"/>
          </p:nvPr>
        </p:nvSpPr>
        <p:spPr/>
        <p:txBody>
          <a:bodyPr/>
          <a:lstStyle/>
          <a:p>
            <a:fld id="{C6149A4C-FF88-4BD5-9F00-E822CED6800F}" type="slidenum">
              <a:rPr lang="nl-NL" smtClean="0"/>
              <a:t>32</a:t>
            </a:fld>
            <a:endParaRPr lang="nl-NL"/>
          </a:p>
        </p:txBody>
      </p:sp>
    </p:spTree>
    <p:custDataLst>
      <p:tags r:id="rId1"/>
    </p:custDataLst>
    <p:extLst>
      <p:ext uri="{BB962C8B-B14F-4D97-AF65-F5344CB8AC3E}">
        <p14:creationId xmlns:p14="http://schemas.microsoft.com/office/powerpoint/2010/main" val="744749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958429" y="1281051"/>
            <a:ext cx="5211000" cy="267300"/>
          </a:xfrm>
        </p:spPr>
        <p:txBody>
          <a:bodyPr>
            <a:normAutofit fontScale="90000"/>
          </a:bodyPr>
          <a:lstStyle/>
          <a:p>
            <a:br>
              <a:rPr lang="nl-NL" cap="none" dirty="0"/>
            </a:br>
            <a:endParaRPr lang="nl-NL" cap="none" dirty="0"/>
          </a:p>
        </p:txBody>
      </p:sp>
      <p:sp>
        <p:nvSpPr>
          <p:cNvPr id="5" name="Tekstvak 4"/>
          <p:cNvSpPr txBox="1"/>
          <p:nvPr/>
        </p:nvSpPr>
        <p:spPr>
          <a:xfrm>
            <a:off x="1958428" y="2526787"/>
            <a:ext cx="1972441" cy="923330"/>
          </a:xfrm>
          <a:prstGeom prst="rect">
            <a:avLst/>
          </a:prstGeom>
          <a:noFill/>
        </p:spPr>
        <p:txBody>
          <a:bodyPr wrap="square" rtlCol="0">
            <a:spAutoFit/>
          </a:bodyPr>
          <a:lstStyle/>
          <a:p>
            <a:r>
              <a:rPr lang="nl-NL" b="1" dirty="0">
                <a:latin typeface="Arial" panose="020B0604020202020204" pitchFamily="34" charset="0"/>
                <a:cs typeface="Arial" panose="020B0604020202020204" pitchFamily="34" charset="0"/>
              </a:rPr>
              <a:t>Parafrase</a:t>
            </a:r>
          </a:p>
          <a:p>
            <a:pPr marL="257175" indent="-257175">
              <a:buFont typeface="Arial" panose="020B0604020202020204" pitchFamily="34" charset="0"/>
              <a:buChar char="•"/>
            </a:pPr>
            <a:r>
              <a:rPr lang="nl-NL" dirty="0">
                <a:latin typeface="Arial" panose="020B0604020202020204" pitchFamily="34" charset="0"/>
                <a:cs typeface="Arial" panose="020B0604020202020204" pitchFamily="34" charset="0"/>
              </a:rPr>
              <a:t>auteur</a:t>
            </a:r>
          </a:p>
          <a:p>
            <a:pPr marL="257175" indent="-257175">
              <a:buFont typeface="Arial" panose="020B0604020202020204" pitchFamily="34" charset="0"/>
              <a:buChar char="•"/>
            </a:pPr>
            <a:r>
              <a:rPr lang="nl-NL" dirty="0">
                <a:latin typeface="Arial" panose="020B0604020202020204" pitchFamily="34" charset="0"/>
                <a:cs typeface="Arial" panose="020B0604020202020204" pitchFamily="34" charset="0"/>
              </a:rPr>
              <a:t>publicatiejaar</a:t>
            </a:r>
          </a:p>
        </p:txBody>
      </p:sp>
      <p:sp>
        <p:nvSpPr>
          <p:cNvPr id="9" name="Tekstvak 8"/>
          <p:cNvSpPr txBox="1"/>
          <p:nvPr/>
        </p:nvSpPr>
        <p:spPr>
          <a:xfrm>
            <a:off x="1890175" y="1809807"/>
            <a:ext cx="5205569" cy="517193"/>
          </a:xfrm>
          <a:prstGeom prst="rect">
            <a:avLst/>
          </a:prstGeom>
          <a:noFill/>
        </p:spPr>
        <p:txBody>
          <a:bodyPr wrap="square" rtlCol="0">
            <a:spAutoFit/>
          </a:bodyPr>
          <a:lstStyle/>
          <a:p>
            <a:pPr>
              <a:lnSpc>
                <a:spcPct val="150000"/>
              </a:lnSpc>
            </a:pPr>
            <a:r>
              <a:rPr lang="nl-NL" sz="2100" dirty="0">
                <a:latin typeface="Arial" panose="020B0604020202020204" pitchFamily="34" charset="0"/>
                <a:cs typeface="Arial" panose="020B0604020202020204" pitchFamily="34" charset="0"/>
              </a:rPr>
              <a:t>Verwijzen in de tekst kan op 2 manieren</a:t>
            </a:r>
          </a:p>
        </p:txBody>
      </p:sp>
      <p:sp>
        <p:nvSpPr>
          <p:cNvPr id="15" name="Tekstvak 14"/>
          <p:cNvSpPr txBox="1"/>
          <p:nvPr/>
        </p:nvSpPr>
        <p:spPr>
          <a:xfrm>
            <a:off x="4788024" y="2499935"/>
            <a:ext cx="3462597" cy="1685077"/>
          </a:xfrm>
          <a:prstGeom prst="rect">
            <a:avLst/>
          </a:prstGeom>
          <a:noFill/>
        </p:spPr>
        <p:txBody>
          <a:bodyPr wrap="square" rtlCol="0">
            <a:spAutoFit/>
          </a:bodyPr>
          <a:lstStyle/>
          <a:p>
            <a:r>
              <a:rPr lang="nl-NL" b="1" dirty="0">
                <a:latin typeface="Arial" panose="020B0604020202020204" pitchFamily="34" charset="0"/>
                <a:cs typeface="Arial" panose="020B0604020202020204" pitchFamily="34" charset="0"/>
              </a:rPr>
              <a:t>Citaat</a:t>
            </a:r>
          </a:p>
          <a:p>
            <a:pPr marL="257175" indent="-257175">
              <a:buFont typeface="Arial" panose="020B0604020202020204" pitchFamily="34" charset="0"/>
              <a:buChar char="•"/>
            </a:pPr>
            <a:r>
              <a:rPr lang="nl-NL" dirty="0">
                <a:latin typeface="Arial" panose="020B0604020202020204" pitchFamily="34" charset="0"/>
                <a:cs typeface="Arial" panose="020B0604020202020204" pitchFamily="34" charset="0"/>
              </a:rPr>
              <a:t>auteur</a:t>
            </a:r>
          </a:p>
          <a:p>
            <a:pPr marL="257175" indent="-257175">
              <a:buFont typeface="Arial" panose="020B0604020202020204" pitchFamily="34" charset="0"/>
              <a:buChar char="•"/>
            </a:pPr>
            <a:r>
              <a:rPr lang="nl-NL" dirty="0">
                <a:latin typeface="Arial" panose="020B0604020202020204" pitchFamily="34" charset="0"/>
                <a:cs typeface="Arial" panose="020B0604020202020204" pitchFamily="34" charset="0"/>
              </a:rPr>
              <a:t>publicatiejaar</a:t>
            </a:r>
          </a:p>
          <a:p>
            <a:pPr marL="257175" indent="-257175">
              <a:buFont typeface="Arial" panose="020B0604020202020204" pitchFamily="34" charset="0"/>
              <a:buChar char="•"/>
            </a:pPr>
            <a:r>
              <a:rPr lang="nl-NL" dirty="0">
                <a:latin typeface="Arial" panose="020B0604020202020204" pitchFamily="34" charset="0"/>
                <a:cs typeface="Arial" panose="020B0604020202020204" pitchFamily="34" charset="0"/>
              </a:rPr>
              <a:t>paginanummer</a:t>
            </a:r>
          </a:p>
          <a:p>
            <a:pPr marL="257175" indent="-257175">
              <a:buFont typeface="Arial" panose="020B0604020202020204" pitchFamily="34" charset="0"/>
              <a:buChar char="•"/>
            </a:pPr>
            <a:r>
              <a:rPr lang="nl-NL" dirty="0">
                <a:latin typeface="Arial" panose="020B0604020202020204" pitchFamily="34" charset="0"/>
                <a:cs typeface="Arial" panose="020B0604020202020204" pitchFamily="34" charset="0"/>
              </a:rPr>
              <a:t>quotes “ “ </a:t>
            </a:r>
          </a:p>
          <a:p>
            <a:pPr marL="257175" indent="-257175">
              <a:buFont typeface="Arial" panose="020B0604020202020204" pitchFamily="34" charset="0"/>
              <a:buChar char="•"/>
            </a:pPr>
            <a:endParaRPr lang="nl-NL" sz="1350" dirty="0"/>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33</a:t>
            </a:fld>
            <a:endParaRPr lang="nl-NL"/>
          </a:p>
        </p:txBody>
      </p:sp>
      <p:sp>
        <p:nvSpPr>
          <p:cNvPr id="2" name="Rechthoek 1"/>
          <p:cNvSpPr/>
          <p:nvPr/>
        </p:nvSpPr>
        <p:spPr>
          <a:xfrm>
            <a:off x="2241755" y="329467"/>
            <a:ext cx="5299587" cy="461665"/>
          </a:xfrm>
          <a:prstGeom prst="rect">
            <a:avLst/>
          </a:prstGeom>
        </p:spPr>
        <p:txBody>
          <a:bodyPr wrap="square">
            <a:spAutoFit/>
          </a:bodyPr>
          <a:lstStyle/>
          <a:p>
            <a:r>
              <a:rPr lang="nl-NL" sz="2400" b="1" dirty="0">
                <a:solidFill>
                  <a:schemeClr val="bg1"/>
                </a:solidFill>
                <a:latin typeface="Arial" panose="020B0604020202020204" pitchFamily="34" charset="0"/>
                <a:cs typeface="Arial" panose="020B0604020202020204" pitchFamily="34" charset="0"/>
              </a:rPr>
              <a:t>2. Verwijzing in de tekst</a:t>
            </a:r>
          </a:p>
        </p:txBody>
      </p:sp>
    </p:spTree>
    <p:custDataLst>
      <p:tags r:id="rId1"/>
    </p:custDataLst>
    <p:extLst>
      <p:ext uri="{BB962C8B-B14F-4D97-AF65-F5344CB8AC3E}">
        <p14:creationId xmlns:p14="http://schemas.microsoft.com/office/powerpoint/2010/main" val="1555193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5329" y="506617"/>
            <a:ext cx="6172200" cy="857250"/>
          </a:xfrm>
        </p:spPr>
        <p:txBody>
          <a:bodyPr>
            <a:normAutofit fontScale="90000"/>
          </a:bodyPr>
          <a:lstStyle/>
          <a:p>
            <a:br>
              <a:rPr lang="nl-NL" sz="3100" dirty="0">
                <a:solidFill>
                  <a:srgbClr val="7030A0"/>
                </a:solidFill>
              </a:rPr>
            </a:br>
            <a:br>
              <a:rPr lang="nl-NL" sz="3100" dirty="0">
                <a:solidFill>
                  <a:srgbClr val="7030A0"/>
                </a:solidFill>
              </a:rPr>
            </a:br>
            <a:br>
              <a:rPr lang="nl-NL" sz="3100" dirty="0">
                <a:solidFill>
                  <a:srgbClr val="7030A0"/>
                </a:solidFill>
              </a:rPr>
            </a:br>
            <a:br>
              <a:rPr lang="nl-NL" sz="3100" dirty="0">
                <a:solidFill>
                  <a:srgbClr val="7030A0"/>
                </a:solidFill>
              </a:rPr>
            </a:br>
            <a:br>
              <a:rPr lang="nl-NL" sz="3100" dirty="0">
                <a:solidFill>
                  <a:srgbClr val="7030A0"/>
                </a:solidFill>
              </a:rPr>
            </a:br>
            <a:br>
              <a:rPr lang="nl-NL" sz="3100" dirty="0">
                <a:solidFill>
                  <a:srgbClr val="7030A0"/>
                </a:solidFill>
              </a:rPr>
            </a:br>
            <a:r>
              <a:rPr lang="nl-NL" sz="2700" dirty="0">
                <a:solidFill>
                  <a:schemeClr val="tx1"/>
                </a:solidFill>
              </a:rPr>
              <a:t>Tekst citeren (een stukje van de tekst letterlijk overnemen)</a:t>
            </a:r>
            <a:br>
              <a:rPr lang="nl-NL" sz="2700" dirty="0">
                <a:solidFill>
                  <a:srgbClr val="7030A0"/>
                </a:solidFill>
              </a:rPr>
            </a:br>
            <a:endParaRPr lang="nl-NL" sz="2700" dirty="0">
              <a:solidFill>
                <a:srgbClr val="7030A0"/>
              </a:solidFill>
            </a:endParaRPr>
          </a:p>
        </p:txBody>
      </p:sp>
      <p:sp>
        <p:nvSpPr>
          <p:cNvPr id="3" name="Tijdelijke aanduiding voor inhoud 2"/>
          <p:cNvSpPr>
            <a:spLocks noGrp="1"/>
          </p:cNvSpPr>
          <p:nvPr>
            <p:ph idx="1"/>
          </p:nvPr>
        </p:nvSpPr>
        <p:spPr>
          <a:xfrm>
            <a:off x="1547664" y="2595715"/>
            <a:ext cx="6867674" cy="3187039"/>
          </a:xfrm>
        </p:spPr>
        <p:txBody>
          <a:bodyPr/>
          <a:lstStyle/>
          <a:p>
            <a:pPr marL="0" indent="0">
              <a:buNone/>
            </a:pPr>
            <a:endParaRPr lang="nl-NL" sz="1200" dirty="0"/>
          </a:p>
          <a:p>
            <a:pPr marL="0" indent="0">
              <a:buNone/>
            </a:pPr>
            <a:endParaRPr lang="nl-NL" sz="1500" dirty="0"/>
          </a:p>
          <a:p>
            <a:pPr marL="0" indent="0">
              <a:buNone/>
            </a:pPr>
            <a:r>
              <a:rPr lang="nl-NL" sz="1500" dirty="0"/>
              <a:t>“De eerste stap die je neemt, is in feite een probleemanalyse”</a:t>
            </a:r>
            <a:r>
              <a:rPr lang="nl-NL" sz="1500" dirty="0">
                <a:solidFill>
                  <a:srgbClr val="FF0000"/>
                </a:solidFill>
              </a:rPr>
              <a:t> (</a:t>
            </a:r>
            <a:r>
              <a:rPr lang="nl-NL" sz="1500" dirty="0" err="1">
                <a:solidFill>
                  <a:srgbClr val="FF0000"/>
                </a:solidFill>
              </a:rPr>
              <a:t>Migchelbrink</a:t>
            </a:r>
            <a:r>
              <a:rPr lang="nl-NL" sz="1500" dirty="0">
                <a:solidFill>
                  <a:srgbClr val="FF0000"/>
                </a:solidFill>
              </a:rPr>
              <a:t>, 2006, p. 68).</a:t>
            </a:r>
            <a:br>
              <a:rPr lang="nl-NL" sz="1500" dirty="0">
                <a:solidFill>
                  <a:srgbClr val="FF0000"/>
                </a:solidFill>
              </a:rPr>
            </a:br>
            <a:endParaRPr lang="nl-NL" sz="1500" dirty="0">
              <a:solidFill>
                <a:srgbClr val="FF0000"/>
              </a:solidFill>
            </a:endParaRPr>
          </a:p>
          <a:p>
            <a:pPr marL="0" indent="0">
              <a:buNone/>
            </a:pPr>
            <a:r>
              <a:rPr lang="nl-NL" sz="1500" dirty="0" err="1">
                <a:solidFill>
                  <a:srgbClr val="FF0000"/>
                </a:solidFill>
              </a:rPr>
              <a:t>Migchelbrink</a:t>
            </a:r>
            <a:r>
              <a:rPr lang="nl-NL" sz="1500" dirty="0">
                <a:solidFill>
                  <a:srgbClr val="FF0000"/>
                </a:solidFill>
              </a:rPr>
              <a:t> (2006) </a:t>
            </a:r>
            <a:r>
              <a:rPr lang="nl-NL" sz="1500" dirty="0"/>
              <a:t>zegt: </a:t>
            </a:r>
            <a:r>
              <a:rPr lang="nl-NL" sz="1500" dirty="0">
                <a:solidFill>
                  <a:srgbClr val="FF0000"/>
                </a:solidFill>
              </a:rPr>
              <a:t>“</a:t>
            </a:r>
            <a:r>
              <a:rPr lang="nl-NL" sz="1500" dirty="0"/>
              <a:t>De eerste stap die je neemt, is in feite een probleem- en situatieanalyse</a:t>
            </a:r>
            <a:r>
              <a:rPr lang="nl-NL" sz="1500" dirty="0">
                <a:solidFill>
                  <a:srgbClr val="FF0000"/>
                </a:solidFill>
              </a:rPr>
              <a:t>” (p. 68).</a:t>
            </a:r>
            <a:br>
              <a:rPr lang="nl-NL" sz="1500" dirty="0">
                <a:solidFill>
                  <a:srgbClr val="FF0000"/>
                </a:solidFill>
              </a:rPr>
            </a:br>
            <a:endParaRPr lang="nl-NL" sz="1200" dirty="0"/>
          </a:p>
          <a:p>
            <a:endParaRPr lang="nl-NL" sz="1200" dirty="0"/>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34</a:t>
            </a:fld>
            <a:endParaRPr lang="nl-NL"/>
          </a:p>
        </p:txBody>
      </p:sp>
    </p:spTree>
    <p:extLst>
      <p:ext uri="{BB962C8B-B14F-4D97-AF65-F5344CB8AC3E}">
        <p14:creationId xmlns:p14="http://schemas.microsoft.com/office/powerpoint/2010/main" val="713574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43150" y="379483"/>
            <a:ext cx="6172200" cy="2488789"/>
          </a:xfrm>
        </p:spPr>
        <p:txBody>
          <a:bodyPr>
            <a:normAutofit/>
          </a:bodyPr>
          <a:lstStyle/>
          <a:p>
            <a:r>
              <a:rPr lang="nl-NL" sz="2400" dirty="0">
                <a:solidFill>
                  <a:schemeClr val="tx1"/>
                </a:solidFill>
              </a:rPr>
              <a:t>Parafraseren</a:t>
            </a:r>
            <a:br>
              <a:rPr lang="nl-NL" b="1" dirty="0">
                <a:solidFill>
                  <a:schemeClr val="tx1"/>
                </a:solidFill>
              </a:rPr>
            </a:br>
            <a:r>
              <a:rPr lang="nl-NL" dirty="0">
                <a:solidFill>
                  <a:schemeClr val="tx1"/>
                </a:solidFill>
              </a:rPr>
              <a:t> </a:t>
            </a:r>
            <a:r>
              <a:rPr lang="nl-NL" b="1" i="1" dirty="0">
                <a:solidFill>
                  <a:schemeClr val="tx1"/>
                </a:solidFill>
              </a:rPr>
              <a:t> </a:t>
            </a:r>
            <a:r>
              <a:rPr lang="nl-NL" sz="2325" dirty="0">
                <a:solidFill>
                  <a:schemeClr val="tx1"/>
                </a:solidFill>
              </a:rPr>
              <a:t>(in eigen woorden weergeven)</a:t>
            </a:r>
            <a:br>
              <a:rPr lang="nl-NL" sz="2325" dirty="0">
                <a:solidFill>
                  <a:schemeClr val="tx1"/>
                </a:solidFill>
              </a:rPr>
            </a:br>
            <a:endParaRPr lang="nl-NL" sz="2325" dirty="0">
              <a:solidFill>
                <a:schemeClr val="tx1"/>
              </a:solidFill>
            </a:endParaRPr>
          </a:p>
        </p:txBody>
      </p:sp>
      <p:sp>
        <p:nvSpPr>
          <p:cNvPr id="3" name="Tijdelijke aanduiding voor inhoud 2"/>
          <p:cNvSpPr>
            <a:spLocks noGrp="1"/>
          </p:cNvSpPr>
          <p:nvPr>
            <p:ph idx="1"/>
          </p:nvPr>
        </p:nvSpPr>
        <p:spPr>
          <a:xfrm>
            <a:off x="628650" y="1691148"/>
            <a:ext cx="7886700" cy="2941574"/>
          </a:xfrm>
        </p:spPr>
        <p:txBody>
          <a:bodyPr>
            <a:normAutofit fontScale="92500" lnSpcReduction="20000"/>
          </a:bodyPr>
          <a:lstStyle/>
          <a:p>
            <a:pPr marL="0" indent="0">
              <a:buNone/>
            </a:pPr>
            <a:endParaRPr lang="nl-NL" sz="1200" b="1" dirty="0"/>
          </a:p>
          <a:p>
            <a:pPr marL="0" indent="0">
              <a:buNone/>
            </a:pPr>
            <a:r>
              <a:rPr lang="nl-NL" sz="1200" b="1" dirty="0"/>
              <a:t> </a:t>
            </a:r>
          </a:p>
          <a:p>
            <a:pPr marL="0" indent="0">
              <a:buNone/>
            </a:pPr>
            <a:r>
              <a:rPr lang="nl-NL" sz="1700" b="1" dirty="0"/>
              <a:t>Nooit</a:t>
            </a:r>
            <a:r>
              <a:rPr lang="nl-NL" sz="1700" dirty="0"/>
              <a:t> tussen “aanhalingstekens”</a:t>
            </a:r>
          </a:p>
          <a:p>
            <a:pPr marL="0" indent="0">
              <a:buNone/>
            </a:pPr>
            <a:r>
              <a:rPr lang="nl-NL" sz="1700" dirty="0"/>
              <a:t> Tussen haakjes (Achternaam auteur(s), jaartal, [p. X])</a:t>
            </a:r>
          </a:p>
          <a:p>
            <a:pPr marL="0" indent="0">
              <a:buNone/>
            </a:pPr>
            <a:r>
              <a:rPr lang="nl-NL" sz="1700" dirty="0"/>
              <a:t> Paginanummer is niet verplicht </a:t>
            </a:r>
          </a:p>
          <a:p>
            <a:pPr marL="0" indent="0">
              <a:buNone/>
            </a:pPr>
            <a:r>
              <a:rPr lang="nl-NL" sz="1700" dirty="0"/>
              <a:t> </a:t>
            </a:r>
            <a:endParaRPr lang="nl-NL" sz="1200" dirty="0"/>
          </a:p>
          <a:p>
            <a:pPr marL="0" indent="0">
              <a:buNone/>
            </a:pPr>
            <a:r>
              <a:rPr lang="nl-NL" sz="1500" dirty="0"/>
              <a:t>Voorbeelden:</a:t>
            </a:r>
          </a:p>
          <a:p>
            <a:endParaRPr lang="nl-NL" sz="1500" dirty="0"/>
          </a:p>
          <a:p>
            <a:r>
              <a:rPr lang="nl-NL" sz="1500" dirty="0"/>
              <a:t>Voor het onderzoek wordt aangeraden eerst het probleem of de situatie te analyseren </a:t>
            </a:r>
            <a:r>
              <a:rPr lang="nl-NL" sz="1500" dirty="0">
                <a:solidFill>
                  <a:srgbClr val="FF0000"/>
                </a:solidFill>
              </a:rPr>
              <a:t>(</a:t>
            </a:r>
            <a:r>
              <a:rPr lang="nl-NL" sz="1500" dirty="0" err="1">
                <a:solidFill>
                  <a:srgbClr val="FF0000"/>
                </a:solidFill>
              </a:rPr>
              <a:t>Migchelbrink</a:t>
            </a:r>
            <a:r>
              <a:rPr lang="nl-NL" sz="1500" dirty="0">
                <a:solidFill>
                  <a:srgbClr val="FF0000"/>
                </a:solidFill>
              </a:rPr>
              <a:t>, 2006, p.68).</a:t>
            </a:r>
          </a:p>
          <a:p>
            <a:r>
              <a:rPr lang="nl-NL" sz="1500" dirty="0"/>
              <a:t>In praktijkgericht onderzoek voor zorg en welzijn wordt voor het onderzoek aangeraden om eerst het probleem te analyseren (</a:t>
            </a:r>
            <a:r>
              <a:rPr lang="nl-NL" sz="1500" dirty="0" err="1">
                <a:solidFill>
                  <a:srgbClr val="FF0000"/>
                </a:solidFill>
              </a:rPr>
              <a:t>Migchelbrink</a:t>
            </a:r>
            <a:r>
              <a:rPr lang="nl-NL" sz="1500" dirty="0">
                <a:solidFill>
                  <a:srgbClr val="FF0000"/>
                </a:solidFill>
              </a:rPr>
              <a:t>, 2006) </a:t>
            </a:r>
            <a:r>
              <a:rPr lang="nl-NL" sz="1500" dirty="0"/>
              <a:t>en daarna…  </a:t>
            </a:r>
          </a:p>
          <a:p>
            <a:endParaRPr lang="nl-NL" sz="1200" dirty="0"/>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35</a:t>
            </a:fld>
            <a:endParaRPr lang="nl-NL"/>
          </a:p>
        </p:txBody>
      </p:sp>
    </p:spTree>
    <p:extLst>
      <p:ext uri="{BB962C8B-B14F-4D97-AF65-F5344CB8AC3E}">
        <p14:creationId xmlns:p14="http://schemas.microsoft.com/office/powerpoint/2010/main" val="3299482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632154" y="98324"/>
            <a:ext cx="5083277" cy="788662"/>
          </a:xfrm>
        </p:spPr>
        <p:txBody>
          <a:bodyPr>
            <a:noAutofit/>
          </a:bodyPr>
          <a:lstStyle/>
          <a:p>
            <a:r>
              <a:rPr lang="nl-NL" sz="2400" dirty="0"/>
              <a:t>           </a:t>
            </a:r>
            <a:br>
              <a:rPr lang="nl-NL" sz="2400" dirty="0"/>
            </a:br>
            <a:r>
              <a:rPr lang="nl-NL" sz="2400" dirty="0"/>
              <a:t>           3. Literatuurlijst</a:t>
            </a:r>
            <a:br>
              <a:rPr lang="nl-NL" sz="2400" cap="none" dirty="0"/>
            </a:br>
            <a:endParaRPr lang="nl-NL" sz="2400" cap="none" dirty="0"/>
          </a:p>
        </p:txBody>
      </p:sp>
      <p:sp>
        <p:nvSpPr>
          <p:cNvPr id="9" name="Tekstvak 2"/>
          <p:cNvSpPr txBox="1"/>
          <p:nvPr/>
        </p:nvSpPr>
        <p:spPr>
          <a:xfrm>
            <a:off x="1828393" y="1366193"/>
            <a:ext cx="5556797" cy="3277820"/>
          </a:xfrm>
          <a:prstGeom prst="rect">
            <a:avLst/>
          </a:prstGeom>
          <a:noFill/>
        </p:spPr>
        <p:txBody>
          <a:bodyPr wrap="square" rtlCol="0">
            <a:spAutoFit/>
          </a:bodyPr>
          <a:lstStyle/>
          <a:p>
            <a:r>
              <a:rPr lang="en-US" b="1" dirty="0" err="1">
                <a:latin typeface="Arial" panose="020B0604020202020204" pitchFamily="34" charset="0"/>
                <a:cs typeface="Arial" panose="020B0604020202020204" pitchFamily="34" charset="0"/>
              </a:rPr>
              <a:t>Kenmerken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literatuurlijst</a:t>
            </a:r>
            <a:endParaRPr lang="en-US"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dirty="0" err="1">
                <a:latin typeface="Arial" panose="020B0604020202020204" pitchFamily="34" charset="0"/>
                <a:cs typeface="Arial" panose="020B0604020202020204" pitchFamily="34" charset="0"/>
              </a:rPr>
              <a:t>Alle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bronnen</a:t>
            </a:r>
            <a:r>
              <a:rPr lang="en-US" dirty="0">
                <a:latin typeface="Arial" panose="020B0604020202020204" pitchFamily="34" charset="0"/>
                <a:cs typeface="Arial" panose="020B0604020202020204" pitchFamily="34" charset="0"/>
              </a:rPr>
              <a:t> die je in je rapport </a:t>
            </a:r>
            <a:r>
              <a:rPr lang="en-US" dirty="0" err="1">
                <a:latin typeface="Arial" panose="020B0604020202020204" pitchFamily="34" charset="0"/>
                <a:cs typeface="Arial" panose="020B0604020202020204" pitchFamily="34" charset="0"/>
              </a:rPr>
              <a:t>hebt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gebruikt</a:t>
            </a:r>
            <a:endParaRPr lang="en-US" dirty="0">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dirty="0" err="1">
                <a:latin typeface="Arial" panose="020B0604020202020204" pitchFamily="34" charset="0"/>
                <a:cs typeface="Arial" panose="020B0604020202020204" pitchFamily="34" charset="0"/>
              </a:rPr>
              <a:t>Aan</a:t>
            </a:r>
            <a:r>
              <a:rPr lang="en-US" dirty="0">
                <a:latin typeface="Arial" panose="020B0604020202020204" pitchFamily="34" charset="0"/>
                <a:cs typeface="Arial" panose="020B0604020202020204" pitchFamily="34" charset="0"/>
              </a:rPr>
              <a:t> het </a:t>
            </a:r>
            <a:r>
              <a:rPr lang="en-US" dirty="0" err="1">
                <a:latin typeface="Arial" panose="020B0604020202020204" pitchFamily="34" charset="0"/>
                <a:cs typeface="Arial" panose="020B0604020202020204" pitchFamily="34" charset="0"/>
              </a:rPr>
              <a:t>einde</a:t>
            </a:r>
            <a:r>
              <a:rPr lang="en-US" dirty="0">
                <a:latin typeface="Arial" panose="020B0604020202020204" pitchFamily="34" charset="0"/>
                <a:cs typeface="Arial" panose="020B0604020202020204" pitchFamily="34" charset="0"/>
              </a:rPr>
              <a:t> van je rapport</a:t>
            </a:r>
          </a:p>
          <a:p>
            <a:pPr marL="257175" indent="-257175">
              <a:buFont typeface="Arial" panose="020B0604020202020204" pitchFamily="34" charset="0"/>
              <a:buChar char="•"/>
            </a:pPr>
            <a:r>
              <a:rPr lang="en-US" dirty="0">
                <a:latin typeface="Arial" panose="020B0604020202020204" pitchFamily="34" charset="0"/>
                <a:cs typeface="Arial" panose="020B0604020202020204" pitchFamily="34" charset="0"/>
              </a:rPr>
              <a:t>Op </a:t>
            </a:r>
            <a:r>
              <a:rPr lang="en-US" dirty="0" err="1">
                <a:latin typeface="Arial" panose="020B0604020202020204" pitchFamily="34" charset="0"/>
                <a:cs typeface="Arial" panose="020B0604020202020204" pitchFamily="34" charset="0"/>
              </a:rPr>
              <a:t>alfabetische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volgorde</a:t>
            </a:r>
            <a:r>
              <a:rPr lang="en-US" dirty="0">
                <a:latin typeface="Arial" panose="020B0604020202020204" pitchFamily="34" charset="0"/>
                <a:cs typeface="Arial" panose="020B0604020202020204" pitchFamily="34" charset="0"/>
              </a:rPr>
              <a:t> van auteur</a:t>
            </a:r>
          </a:p>
          <a:p>
            <a:pPr marL="257175" indent="-257175">
              <a:buFont typeface="Arial" panose="020B0604020202020204" pitchFamily="34" charset="0"/>
              <a:buChar char="•"/>
            </a:pPr>
            <a:r>
              <a:rPr lang="en-US" dirty="0" err="1">
                <a:latin typeface="Arial" panose="020B0604020202020204" pitchFamily="34" charset="0"/>
                <a:cs typeface="Arial" panose="020B0604020202020204" pitchFamily="34" charset="0"/>
              </a:rPr>
              <a:t>Gebruik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geen</a:t>
            </a:r>
            <a:r>
              <a:rPr lang="en-US" dirty="0">
                <a:latin typeface="Arial" panose="020B0604020202020204" pitchFamily="34" charset="0"/>
                <a:cs typeface="Arial" panose="020B0604020202020204" pitchFamily="34" charset="0"/>
              </a:rPr>
              <a:t> – </a:t>
            </a:r>
          </a:p>
          <a:p>
            <a:pPr lvl="1"/>
            <a:r>
              <a:rPr lang="en-US" dirty="0">
                <a:latin typeface="Arial" panose="020B0604020202020204" pitchFamily="34" charset="0"/>
                <a:cs typeface="Arial" panose="020B0604020202020204" pitchFamily="34" charset="0"/>
                <a:sym typeface="Symbol" panose="05050102010706020507" pitchFamily="18" charset="2"/>
              </a:rPr>
              <a:t>		  </a:t>
            </a:r>
          </a:p>
          <a:p>
            <a:pPr lvl="1"/>
            <a:r>
              <a:rPr lang="en-US" dirty="0">
                <a:latin typeface="Arial" panose="020B0604020202020204" pitchFamily="34" charset="0"/>
                <a:cs typeface="Arial" panose="020B0604020202020204" pitchFamily="34" charset="0"/>
                <a:sym typeface="Symbol" panose="05050102010706020507" pitchFamily="18" charset="2"/>
              </a:rPr>
              <a:t>		  ■</a:t>
            </a:r>
          </a:p>
          <a:p>
            <a:pPr lvl="1"/>
            <a:r>
              <a:rPr lang="en-US" dirty="0">
                <a:latin typeface="Arial" panose="020B0604020202020204" pitchFamily="34" charset="0"/>
                <a:cs typeface="Arial" panose="020B0604020202020204" pitchFamily="34" charset="0"/>
                <a:sym typeface="Symbol" panose="05050102010706020507" pitchFamily="18" charset="2"/>
              </a:rPr>
              <a:t>                        </a:t>
            </a:r>
            <a:r>
              <a:rPr lang="en-US" dirty="0" err="1">
                <a:latin typeface="Arial" panose="020B0604020202020204" pitchFamily="34" charset="0"/>
                <a:cs typeface="Arial" panose="020B0604020202020204" pitchFamily="34" charset="0"/>
                <a:sym typeface="Symbol" panose="05050102010706020507" pitchFamily="18" charset="2"/>
              </a:rPr>
              <a:t>voor</a:t>
            </a:r>
            <a:r>
              <a:rPr lang="en-US" dirty="0">
                <a:latin typeface="Arial" panose="020B0604020202020204" pitchFamily="34" charset="0"/>
                <a:cs typeface="Arial" panose="020B0604020202020204" pitchFamily="34" charset="0"/>
                <a:sym typeface="Symbol" panose="05050102010706020507" pitchFamily="18" charset="2"/>
              </a:rPr>
              <a:t> de auteur</a:t>
            </a:r>
            <a:endParaRPr lang="en-US" dirty="0">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dirty="0" err="1">
                <a:latin typeface="Arial" panose="020B0604020202020204" pitchFamily="34" charset="0"/>
                <a:cs typeface="Arial" panose="020B0604020202020204" pitchFamily="34" charset="0"/>
              </a:rPr>
              <a:t>Tweede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volgende</a:t>
            </a:r>
            <a:r>
              <a:rPr lang="en-US" dirty="0">
                <a:latin typeface="Arial" panose="020B0604020202020204" pitchFamily="34" charset="0"/>
                <a:cs typeface="Arial" panose="020B0604020202020204" pitchFamily="34" charset="0"/>
              </a:rPr>
              <a:t> regel </a:t>
            </a:r>
            <a:r>
              <a:rPr lang="en-US" dirty="0" err="1">
                <a:latin typeface="Arial" panose="020B0604020202020204" pitchFamily="34" charset="0"/>
                <a:cs typeface="Arial" panose="020B0604020202020204" pitchFamily="34" charset="0"/>
              </a:rPr>
              <a:t>inspringen</a:t>
            </a:r>
            <a:r>
              <a:rPr lang="en-US" dirty="0">
                <a:latin typeface="Arial" panose="020B0604020202020204" pitchFamily="34" charset="0"/>
                <a:cs typeface="Arial" panose="020B0604020202020204" pitchFamily="34" charset="0"/>
              </a:rPr>
              <a:t> </a:t>
            </a:r>
          </a:p>
          <a:p>
            <a:endParaRPr lang="en-US" sz="1350" dirty="0"/>
          </a:p>
          <a:p>
            <a:endParaRPr lang="en-US" sz="1350" dirty="0"/>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36</a:t>
            </a:fld>
            <a:endParaRPr lang="nl-NL"/>
          </a:p>
        </p:txBody>
      </p:sp>
    </p:spTree>
    <p:custDataLst>
      <p:tags r:id="rId1"/>
    </p:custDataLst>
    <p:extLst>
      <p:ext uri="{BB962C8B-B14F-4D97-AF65-F5344CB8AC3E}">
        <p14:creationId xmlns:p14="http://schemas.microsoft.com/office/powerpoint/2010/main" val="1261537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69574" y="70766"/>
            <a:ext cx="6145776" cy="857250"/>
          </a:xfrm>
        </p:spPr>
        <p:txBody>
          <a:bodyPr>
            <a:normAutofit/>
          </a:bodyPr>
          <a:lstStyle/>
          <a:p>
            <a:r>
              <a:rPr lang="nl-NL" sz="2400" dirty="0"/>
              <a:t>Voorbeelden bronnenlijst </a:t>
            </a:r>
          </a:p>
        </p:txBody>
      </p:sp>
      <p:sp>
        <p:nvSpPr>
          <p:cNvPr id="5" name="Rechthoek 4"/>
          <p:cNvSpPr/>
          <p:nvPr/>
        </p:nvSpPr>
        <p:spPr>
          <a:xfrm>
            <a:off x="1446218" y="2029552"/>
            <a:ext cx="6048672" cy="715581"/>
          </a:xfrm>
          <a:prstGeom prst="rect">
            <a:avLst/>
          </a:prstGeom>
        </p:spPr>
        <p:txBody>
          <a:bodyPr wrap="square">
            <a:spAutoFit/>
          </a:bodyPr>
          <a:lstStyle/>
          <a:p>
            <a:r>
              <a:rPr lang="nl-NL" sz="1350" b="1" i="1" dirty="0">
                <a:latin typeface="Arial" panose="020B0604020202020204" pitchFamily="34" charset="0"/>
                <a:cs typeface="Arial" panose="020B0604020202020204" pitchFamily="34" charset="0"/>
              </a:rPr>
              <a:t>Boek</a:t>
            </a:r>
            <a:br>
              <a:rPr lang="nl-NL" sz="1350" i="1" dirty="0">
                <a:latin typeface="Arial" panose="020B0604020202020204" pitchFamily="34" charset="0"/>
                <a:cs typeface="Arial" panose="020B0604020202020204" pitchFamily="34" charset="0"/>
              </a:rPr>
            </a:br>
            <a:r>
              <a:rPr lang="nl-NL" sz="1350" dirty="0">
                <a:latin typeface="Arial" panose="020B0604020202020204" pitchFamily="34" charset="0"/>
                <a:cs typeface="Arial" panose="020B0604020202020204" pitchFamily="34" charset="0"/>
              </a:rPr>
              <a:t>Auteur, A. (jaar van uitgave). </a:t>
            </a:r>
            <a:r>
              <a:rPr lang="nl-NL" sz="1350" i="1" dirty="0">
                <a:latin typeface="Arial" panose="020B0604020202020204" pitchFamily="34" charset="0"/>
                <a:cs typeface="Arial" panose="020B0604020202020204" pitchFamily="34" charset="0"/>
              </a:rPr>
              <a:t>Titel van het boek</a:t>
            </a:r>
            <a:r>
              <a:rPr lang="nl-NL" sz="1350">
                <a:latin typeface="Arial" panose="020B0604020202020204" pitchFamily="34" charset="0"/>
                <a:cs typeface="Arial" panose="020B0604020202020204" pitchFamily="34" charset="0"/>
              </a:rPr>
              <a:t>. Uitgeverij</a:t>
            </a:r>
            <a:r>
              <a:rPr lang="nl-NL" sz="1350" dirty="0">
                <a:latin typeface="Arial" panose="020B0604020202020204" pitchFamily="34" charset="0"/>
                <a:cs typeface="Arial" panose="020B0604020202020204" pitchFamily="34" charset="0"/>
              </a:rPr>
              <a:t>.</a:t>
            </a:r>
          </a:p>
          <a:p>
            <a:r>
              <a:rPr lang="nl-NL" sz="1350" dirty="0"/>
              <a:t> </a:t>
            </a:r>
          </a:p>
        </p:txBody>
      </p:sp>
      <p:sp>
        <p:nvSpPr>
          <p:cNvPr id="6" name="Rechthoek 5"/>
          <p:cNvSpPr/>
          <p:nvPr/>
        </p:nvSpPr>
        <p:spPr>
          <a:xfrm>
            <a:off x="1413536" y="2911265"/>
            <a:ext cx="6285405" cy="923330"/>
          </a:xfrm>
          <a:prstGeom prst="rect">
            <a:avLst/>
          </a:prstGeom>
        </p:spPr>
        <p:txBody>
          <a:bodyPr wrap="square">
            <a:spAutoFit/>
          </a:bodyPr>
          <a:lstStyle/>
          <a:p>
            <a:r>
              <a:rPr lang="nl-NL" sz="1350" b="1" i="1" dirty="0">
                <a:latin typeface="Arial" panose="020B0604020202020204" pitchFamily="34" charset="0"/>
                <a:cs typeface="Arial" panose="020B0604020202020204" pitchFamily="34" charset="0"/>
              </a:rPr>
              <a:t>Tijdschriftartikel</a:t>
            </a:r>
            <a:br>
              <a:rPr lang="nl-NL" sz="1350" i="1" dirty="0">
                <a:latin typeface="Arial" panose="020B0604020202020204" pitchFamily="34" charset="0"/>
                <a:cs typeface="Arial" panose="020B0604020202020204" pitchFamily="34" charset="0"/>
              </a:rPr>
            </a:br>
            <a:r>
              <a:rPr lang="nl-NL" sz="1350" dirty="0">
                <a:latin typeface="Arial" panose="020B0604020202020204" pitchFamily="34" charset="0"/>
                <a:cs typeface="Arial" panose="020B0604020202020204" pitchFamily="34" charset="0"/>
              </a:rPr>
              <a:t>Auteur, A. (jaar van uitgave). Titel van het artikel. </a:t>
            </a:r>
            <a:r>
              <a:rPr lang="nl-NL" sz="1350" i="1" dirty="0">
                <a:latin typeface="Arial" panose="020B0604020202020204" pitchFamily="34" charset="0"/>
                <a:cs typeface="Arial" panose="020B0604020202020204" pitchFamily="34" charset="0"/>
              </a:rPr>
              <a:t>Naam tijdschrift, </a:t>
            </a:r>
            <a:r>
              <a:rPr lang="nl-NL" sz="1350" dirty="0">
                <a:latin typeface="Arial" panose="020B0604020202020204" pitchFamily="34" charset="0"/>
                <a:cs typeface="Arial" panose="020B0604020202020204" pitchFamily="34" charset="0"/>
              </a:rPr>
              <a:t>jaargang (nummer), xx-xx.</a:t>
            </a:r>
            <a:br>
              <a:rPr lang="nl-NL" sz="1350" dirty="0">
                <a:latin typeface="Arial" panose="020B0604020202020204" pitchFamily="34" charset="0"/>
                <a:cs typeface="Arial" panose="020B0604020202020204" pitchFamily="34" charset="0"/>
              </a:rPr>
            </a:br>
            <a:endParaRPr lang="nl-NL" sz="1350" dirty="0">
              <a:latin typeface="Arial" panose="020B0604020202020204" pitchFamily="34" charset="0"/>
              <a:cs typeface="Arial" panose="020B0604020202020204" pitchFamily="34" charset="0"/>
            </a:endParaRPr>
          </a:p>
        </p:txBody>
      </p:sp>
      <p:sp>
        <p:nvSpPr>
          <p:cNvPr id="7" name="Rechthoek 6"/>
          <p:cNvSpPr/>
          <p:nvPr/>
        </p:nvSpPr>
        <p:spPr>
          <a:xfrm>
            <a:off x="1439033" y="4000727"/>
            <a:ext cx="6210690" cy="715581"/>
          </a:xfrm>
          <a:prstGeom prst="rect">
            <a:avLst/>
          </a:prstGeom>
        </p:spPr>
        <p:txBody>
          <a:bodyPr wrap="square">
            <a:spAutoFit/>
          </a:bodyPr>
          <a:lstStyle/>
          <a:p>
            <a:r>
              <a:rPr lang="nl-NL" sz="1350" b="1" i="1" dirty="0">
                <a:latin typeface="Arial" panose="020B0604020202020204" pitchFamily="34" charset="0"/>
                <a:cs typeface="Arial" panose="020B0604020202020204" pitchFamily="34" charset="0"/>
              </a:rPr>
              <a:t>Internetbronnen (websites, weblogs, sociale media, databanken)</a:t>
            </a:r>
            <a:br>
              <a:rPr lang="nl-NL" sz="1350" i="1" dirty="0">
                <a:latin typeface="Arial" panose="020B0604020202020204" pitchFamily="34" charset="0"/>
                <a:cs typeface="Arial" panose="020B0604020202020204" pitchFamily="34" charset="0"/>
              </a:rPr>
            </a:br>
            <a:r>
              <a:rPr lang="nl-NL" sz="1350" dirty="0">
                <a:latin typeface="Arial" panose="020B0604020202020204" pitchFamily="34" charset="0"/>
                <a:cs typeface="Arial" panose="020B0604020202020204" pitchFamily="34" charset="0"/>
              </a:rPr>
              <a:t>Auteur, A. (jaar van uitgave).</a:t>
            </a:r>
            <a:r>
              <a:rPr lang="nl-NL" sz="1350" i="1" dirty="0">
                <a:latin typeface="Arial" panose="020B0604020202020204" pitchFamily="34" charset="0"/>
                <a:cs typeface="Arial" panose="020B0604020202020204" pitchFamily="34" charset="0"/>
              </a:rPr>
              <a:t>Titel van het document</a:t>
            </a:r>
            <a:r>
              <a:rPr lang="nl-NL" sz="1350" dirty="0">
                <a:latin typeface="Arial" panose="020B0604020202020204" pitchFamily="34" charset="0"/>
                <a:cs typeface="Arial" panose="020B0604020202020204" pitchFamily="34" charset="0"/>
              </a:rPr>
              <a:t>. Naam van de website. Geraadpleegd op dag maand jaar, van http://url</a:t>
            </a:r>
          </a:p>
        </p:txBody>
      </p:sp>
      <p:sp>
        <p:nvSpPr>
          <p:cNvPr id="3" name="Tijdelijke aanduiding voor dianummer 2"/>
          <p:cNvSpPr>
            <a:spLocks noGrp="1"/>
          </p:cNvSpPr>
          <p:nvPr>
            <p:ph type="sldNum" sz="quarter" idx="12"/>
          </p:nvPr>
        </p:nvSpPr>
        <p:spPr/>
        <p:txBody>
          <a:bodyPr/>
          <a:lstStyle/>
          <a:p>
            <a:fld id="{C6149A4C-FF88-4BD5-9F00-E822CED6800F}" type="slidenum">
              <a:rPr lang="nl-NL" smtClean="0"/>
              <a:t>37</a:t>
            </a:fld>
            <a:endParaRPr lang="nl-NL"/>
          </a:p>
        </p:txBody>
      </p:sp>
      <p:pic>
        <p:nvPicPr>
          <p:cNvPr id="8" name="Afbeelding 7"/>
          <p:cNvPicPr>
            <a:picLocks noChangeAspect="1"/>
          </p:cNvPicPr>
          <p:nvPr/>
        </p:nvPicPr>
        <p:blipFill>
          <a:blip r:embed="rId3"/>
          <a:stretch>
            <a:fillRect/>
          </a:stretch>
        </p:blipFill>
        <p:spPr>
          <a:xfrm>
            <a:off x="1666562" y="1003438"/>
            <a:ext cx="5828328" cy="1026114"/>
          </a:xfrm>
          <a:prstGeom prst="rect">
            <a:avLst/>
          </a:prstGeom>
        </p:spPr>
      </p:pic>
    </p:spTree>
    <p:extLst>
      <p:ext uri="{BB962C8B-B14F-4D97-AF65-F5344CB8AC3E}">
        <p14:creationId xmlns:p14="http://schemas.microsoft.com/office/powerpoint/2010/main" val="36295961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a:t>Meerdere auteurs? (p. 14 boekje)</a:t>
            </a:r>
          </a:p>
        </p:txBody>
      </p:sp>
      <p:pic>
        <p:nvPicPr>
          <p:cNvPr id="4" name="Tijdelijke aanduiding voor inhoud 3"/>
          <p:cNvPicPr>
            <a:picLocks noGrp="1" noChangeAspect="1"/>
          </p:cNvPicPr>
          <p:nvPr>
            <p:ph idx="1"/>
          </p:nvPr>
        </p:nvPicPr>
        <p:blipFill>
          <a:blip r:embed="rId2"/>
          <a:stretch>
            <a:fillRect/>
          </a:stretch>
        </p:blipFill>
        <p:spPr>
          <a:xfrm>
            <a:off x="2495260" y="1376930"/>
            <a:ext cx="4153480" cy="3248478"/>
          </a:xfrm>
          <a:prstGeom prst="rect">
            <a:avLst/>
          </a:prstGeom>
        </p:spPr>
      </p:pic>
    </p:spTree>
    <p:extLst>
      <p:ext uri="{BB962C8B-B14F-4D97-AF65-F5344CB8AC3E}">
        <p14:creationId xmlns:p14="http://schemas.microsoft.com/office/powerpoint/2010/main" val="3374512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71874" y="953728"/>
            <a:ext cx="7243476" cy="3687097"/>
          </a:xfrm>
        </p:spPr>
        <p:txBody>
          <a:bodyPr>
            <a:normAutofit fontScale="85000" lnSpcReduction="20000"/>
          </a:bodyPr>
          <a:lstStyle/>
          <a:p>
            <a:pPr marL="0" indent="0">
              <a:buNone/>
            </a:pPr>
            <a:endParaRPr lang="nl-NL" sz="2600" b="1" dirty="0">
              <a:solidFill>
                <a:srgbClr val="7030A0"/>
              </a:solidFill>
            </a:endParaRPr>
          </a:p>
          <a:p>
            <a:pPr marL="0" indent="0">
              <a:buNone/>
            </a:pPr>
            <a:r>
              <a:rPr lang="nl-NL" sz="2800" dirty="0"/>
              <a:t>Hoe wordt in de tekst verwezen naar een bron waarin een andere bron genoemd wordt?</a:t>
            </a:r>
          </a:p>
          <a:p>
            <a:pPr marL="0" indent="0">
              <a:buNone/>
            </a:pPr>
            <a:endParaRPr lang="nl-NL" b="1" dirty="0">
              <a:solidFill>
                <a:srgbClr val="7030A0"/>
              </a:solidFill>
            </a:endParaRPr>
          </a:p>
          <a:p>
            <a:pPr marL="0" indent="0">
              <a:buNone/>
            </a:pPr>
            <a:r>
              <a:rPr lang="nl-NL" sz="1350" b="1" dirty="0"/>
              <a:t>		</a:t>
            </a:r>
            <a:r>
              <a:rPr lang="nl-NL" sz="1500" b="1" dirty="0"/>
              <a:t>Parafrase: </a:t>
            </a:r>
          </a:p>
          <a:p>
            <a:pPr marL="0" indent="0">
              <a:buNone/>
            </a:pPr>
            <a:r>
              <a:rPr lang="nl-NL" sz="1500" dirty="0"/>
              <a:t>		In de tekst wordt verwezen naar de bron waarin de </a:t>
            </a:r>
          </a:p>
          <a:p>
            <a:pPr marL="0" indent="0">
              <a:buNone/>
            </a:pPr>
            <a:r>
              <a:rPr lang="nl-NL" sz="1500" dirty="0"/>
              <a:t>		informatie gevonden is.</a:t>
            </a:r>
          </a:p>
          <a:p>
            <a:pPr marL="0" indent="0">
              <a:buNone/>
            </a:pPr>
            <a:endParaRPr lang="nl-NL" sz="1500" b="1" dirty="0"/>
          </a:p>
          <a:p>
            <a:pPr marL="0" indent="0">
              <a:buNone/>
            </a:pPr>
            <a:r>
              <a:rPr lang="nl-NL" sz="1500" b="1" dirty="0"/>
              <a:t>		Bronnenlijst:</a:t>
            </a:r>
            <a:br>
              <a:rPr lang="nl-NL" sz="1500" b="1" dirty="0"/>
            </a:br>
            <a:br>
              <a:rPr lang="nl-NL" sz="1500" b="1" dirty="0"/>
            </a:br>
            <a:r>
              <a:rPr lang="nl-NL" sz="1500" b="1" dirty="0"/>
              <a:t>		</a:t>
            </a:r>
            <a:r>
              <a:rPr lang="nl-NL" sz="1500" dirty="0"/>
              <a:t>In de bronnenlijst wordt alleen de titel opgenomen die</a:t>
            </a:r>
            <a:br>
              <a:rPr lang="nl-NL" sz="1500" dirty="0"/>
            </a:br>
            <a:r>
              <a:rPr lang="nl-NL" sz="1500" dirty="0"/>
              <a:t> 		geraadpleegd is.</a:t>
            </a:r>
          </a:p>
          <a:p>
            <a:pPr marL="0" indent="0">
              <a:buNone/>
            </a:pPr>
            <a:r>
              <a:rPr lang="nl-NL" sz="1500" b="1" dirty="0"/>
              <a:t>		Voorbeeld:</a:t>
            </a:r>
          </a:p>
          <a:p>
            <a:pPr marL="0" indent="0">
              <a:buNone/>
            </a:pPr>
            <a:r>
              <a:rPr lang="nl-NL" sz="1500" dirty="0"/>
              <a:t>		Volgens </a:t>
            </a:r>
            <a:r>
              <a:rPr lang="nl-NL" sz="1500" dirty="0" err="1"/>
              <a:t>Mecheler</a:t>
            </a:r>
            <a:r>
              <a:rPr lang="nl-NL" sz="1500" dirty="0"/>
              <a:t> (in Berk, 2011) kan een kind van drie jaar zonder 				steunwielen fietsen…</a:t>
            </a:r>
          </a:p>
        </p:txBody>
      </p:sp>
      <p:sp>
        <p:nvSpPr>
          <p:cNvPr id="2" name="Tijdelijke aanduiding voor dianummer 1"/>
          <p:cNvSpPr>
            <a:spLocks noGrp="1"/>
          </p:cNvSpPr>
          <p:nvPr>
            <p:ph type="sldNum" sz="quarter" idx="12"/>
          </p:nvPr>
        </p:nvSpPr>
        <p:spPr/>
        <p:txBody>
          <a:bodyPr/>
          <a:lstStyle/>
          <a:p>
            <a:fld id="{C6149A4C-FF88-4BD5-9F00-E822CED6800F}" type="slidenum">
              <a:rPr lang="nl-NL" smtClean="0"/>
              <a:t>39</a:t>
            </a:fld>
            <a:endParaRPr lang="nl-NL"/>
          </a:p>
        </p:txBody>
      </p:sp>
    </p:spTree>
    <p:extLst>
      <p:ext uri="{BB962C8B-B14F-4D97-AF65-F5344CB8AC3E}">
        <p14:creationId xmlns:p14="http://schemas.microsoft.com/office/powerpoint/2010/main" val="2268604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1524476" y="1255871"/>
            <a:ext cx="6112193" cy="3326130"/>
          </a:xfrm>
        </p:spPr>
        <p:txBody>
          <a:bodyPr vert="horz" lIns="0" tIns="0" rIns="0" bIns="0" rtlCol="0">
            <a:normAutofit/>
          </a:bodyPr>
          <a:lstStyle/>
          <a:p>
            <a:pPr algn="l" eaLnBrk="1" hangingPunct="1">
              <a:lnSpc>
                <a:spcPct val="95000"/>
              </a:lnSpc>
              <a:spcBef>
                <a:spcPct val="0"/>
              </a:spcBef>
            </a:pPr>
            <a:endParaRPr lang="en-US" altLang="nl-NL" sz="2430" b="1" dirty="0">
              <a:solidFill>
                <a:srgbClr val="333399"/>
              </a:solidFill>
              <a:latin typeface="Arial" panose="020B0604020202020204" pitchFamily="34" charset="0"/>
            </a:endParaRPr>
          </a:p>
          <a:p>
            <a:pPr algn="l" eaLnBrk="1" hangingPunct="1">
              <a:lnSpc>
                <a:spcPct val="95000"/>
              </a:lnSpc>
              <a:spcBef>
                <a:spcPct val="0"/>
              </a:spcBef>
              <a:buClr>
                <a:srgbClr val="333399"/>
              </a:buClr>
            </a:pPr>
            <a:endParaRPr lang="en-US" altLang="nl-NL" sz="2430" b="1" dirty="0">
              <a:solidFill>
                <a:srgbClr val="333399"/>
              </a:solidFill>
              <a:latin typeface="Arial" panose="020B0604020202020204" pitchFamily="34" charset="0"/>
            </a:endParaRPr>
          </a:p>
        </p:txBody>
      </p:sp>
      <p:sp>
        <p:nvSpPr>
          <p:cNvPr id="8195"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60">
                <a:solidFill>
                  <a:schemeClr val="tx1"/>
                </a:solidFill>
                <a:latin typeface="Times New Roman" panose="02020603050405020304" pitchFamily="18" charset="0"/>
              </a:defRPr>
            </a:lvl1pPr>
            <a:lvl2pPr marL="501491" indent="-192881">
              <a:spcBef>
                <a:spcPct val="20000"/>
              </a:spcBef>
              <a:buChar char="–"/>
              <a:defRPr sz="1890">
                <a:solidFill>
                  <a:schemeClr val="tx1"/>
                </a:solidFill>
                <a:latin typeface="Times New Roman" panose="02020603050405020304" pitchFamily="18" charset="0"/>
              </a:defRPr>
            </a:lvl2pPr>
            <a:lvl3pPr marL="771525" indent="-154305">
              <a:spcBef>
                <a:spcPct val="20000"/>
              </a:spcBef>
              <a:buChar char="•"/>
              <a:defRPr sz="1620">
                <a:solidFill>
                  <a:schemeClr val="tx1"/>
                </a:solidFill>
                <a:latin typeface="Times New Roman" panose="02020603050405020304" pitchFamily="18" charset="0"/>
              </a:defRPr>
            </a:lvl3pPr>
            <a:lvl4pPr marL="1080135" indent="-154305">
              <a:spcBef>
                <a:spcPct val="20000"/>
              </a:spcBef>
              <a:buChar char="–"/>
              <a:defRPr sz="1350">
                <a:solidFill>
                  <a:schemeClr val="tx1"/>
                </a:solidFill>
                <a:latin typeface="Times New Roman" panose="02020603050405020304" pitchFamily="18" charset="0"/>
              </a:defRPr>
            </a:lvl4pPr>
            <a:lvl5pPr marL="1388745" indent="-154305">
              <a:spcBef>
                <a:spcPct val="20000"/>
              </a:spcBef>
              <a:buChar char="»"/>
              <a:defRPr sz="1350">
                <a:solidFill>
                  <a:schemeClr val="tx1"/>
                </a:solidFill>
                <a:latin typeface="Times New Roman" panose="02020603050405020304" pitchFamily="18" charset="0"/>
              </a:defRPr>
            </a:lvl5pPr>
            <a:lvl6pPr marL="1697355" indent="-154305" eaLnBrk="0" fontAlgn="base" hangingPunct="0">
              <a:spcBef>
                <a:spcPct val="20000"/>
              </a:spcBef>
              <a:spcAft>
                <a:spcPct val="0"/>
              </a:spcAft>
              <a:buChar char="»"/>
              <a:defRPr sz="1350">
                <a:solidFill>
                  <a:schemeClr val="tx1"/>
                </a:solidFill>
                <a:latin typeface="Times New Roman" panose="02020603050405020304" pitchFamily="18" charset="0"/>
              </a:defRPr>
            </a:lvl6pPr>
            <a:lvl7pPr marL="2005965" indent="-154305" eaLnBrk="0" fontAlgn="base" hangingPunct="0">
              <a:spcBef>
                <a:spcPct val="20000"/>
              </a:spcBef>
              <a:spcAft>
                <a:spcPct val="0"/>
              </a:spcAft>
              <a:buChar char="»"/>
              <a:defRPr sz="1350">
                <a:solidFill>
                  <a:schemeClr val="tx1"/>
                </a:solidFill>
                <a:latin typeface="Times New Roman" panose="02020603050405020304" pitchFamily="18" charset="0"/>
              </a:defRPr>
            </a:lvl7pPr>
            <a:lvl8pPr marL="2314575" indent="-154305" eaLnBrk="0" fontAlgn="base" hangingPunct="0">
              <a:spcBef>
                <a:spcPct val="20000"/>
              </a:spcBef>
              <a:spcAft>
                <a:spcPct val="0"/>
              </a:spcAft>
              <a:buChar char="»"/>
              <a:defRPr sz="1350">
                <a:solidFill>
                  <a:schemeClr val="tx1"/>
                </a:solidFill>
                <a:latin typeface="Times New Roman" panose="02020603050405020304" pitchFamily="18" charset="0"/>
              </a:defRPr>
            </a:lvl8pPr>
            <a:lvl9pPr marL="2623185" indent="-154305" eaLnBrk="0" fontAlgn="base" hangingPunct="0">
              <a:spcBef>
                <a:spcPct val="20000"/>
              </a:spcBef>
              <a:spcAft>
                <a:spcPct val="0"/>
              </a:spcAft>
              <a:buChar char="»"/>
              <a:defRPr sz="1350">
                <a:solidFill>
                  <a:schemeClr val="tx1"/>
                </a:solidFill>
                <a:latin typeface="Times New Roman" panose="02020603050405020304" pitchFamily="18" charset="0"/>
              </a:defRPr>
            </a:lvl9pPr>
          </a:lstStyle>
          <a:p>
            <a:pPr>
              <a:spcBef>
                <a:spcPct val="0"/>
              </a:spcBef>
              <a:buFontTx/>
              <a:buNone/>
            </a:pPr>
            <a:fld id="{40DC9764-C3A2-4767-875F-AFE243811777}" type="slidenum">
              <a:rPr lang="en-US" altLang="nl-NL" sz="945"/>
              <a:pPr>
                <a:spcBef>
                  <a:spcPct val="0"/>
                </a:spcBef>
                <a:buFontTx/>
                <a:buNone/>
              </a:pPr>
              <a:t>4</a:t>
            </a:fld>
            <a:endParaRPr lang="en-US" altLang="nl-NL" sz="945"/>
          </a:p>
        </p:txBody>
      </p:sp>
      <p:sp>
        <p:nvSpPr>
          <p:cNvPr id="8196" name="Text Box 5"/>
          <p:cNvSpPr txBox="1">
            <a:spLocks noChangeArrowheads="1"/>
          </p:cNvSpPr>
          <p:nvPr/>
        </p:nvSpPr>
        <p:spPr bwMode="auto">
          <a:xfrm>
            <a:off x="3158610" y="2250282"/>
            <a:ext cx="4321611" cy="1855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indent="-3429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5000"/>
              </a:lnSpc>
              <a:spcBef>
                <a:spcPct val="0"/>
              </a:spcBef>
              <a:buFontTx/>
              <a:buNone/>
            </a:pPr>
            <a:endParaRPr lang="en-US" altLang="nl-NL" sz="2430" b="1">
              <a:solidFill>
                <a:srgbClr val="333399"/>
              </a:solidFill>
              <a:latin typeface="Arial" panose="020B0604020202020204" pitchFamily="34" charset="0"/>
            </a:endParaRPr>
          </a:p>
          <a:p>
            <a:pPr lvl="1" eaLnBrk="1" hangingPunct="1">
              <a:lnSpc>
                <a:spcPct val="95000"/>
              </a:lnSpc>
              <a:spcBef>
                <a:spcPct val="0"/>
              </a:spcBef>
              <a:buClr>
                <a:srgbClr val="333399"/>
              </a:buClr>
              <a:buFontTx/>
              <a:buAutoNum type="arabicPeriod"/>
            </a:pPr>
            <a:r>
              <a:rPr lang="en-US" altLang="nl-NL" sz="1620">
                <a:latin typeface="Arial" panose="020B0604020202020204" pitchFamily="34" charset="0"/>
              </a:rPr>
              <a:t> Wat zoek ik?</a:t>
            </a:r>
          </a:p>
          <a:p>
            <a:pPr lvl="1" eaLnBrk="1" hangingPunct="1">
              <a:lnSpc>
                <a:spcPct val="95000"/>
              </a:lnSpc>
              <a:spcBef>
                <a:spcPct val="0"/>
              </a:spcBef>
              <a:buClr>
                <a:srgbClr val="333399"/>
              </a:buClr>
              <a:buFontTx/>
              <a:buAutoNum type="arabicPeriod"/>
            </a:pPr>
            <a:r>
              <a:rPr lang="en-US" altLang="nl-NL" sz="1620">
                <a:latin typeface="Arial" panose="020B0604020202020204" pitchFamily="34" charset="0"/>
              </a:rPr>
              <a:t> Waar en hoe zoek ik? </a:t>
            </a:r>
          </a:p>
          <a:p>
            <a:pPr lvl="1" eaLnBrk="1" hangingPunct="1">
              <a:lnSpc>
                <a:spcPct val="95000"/>
              </a:lnSpc>
              <a:spcBef>
                <a:spcPct val="0"/>
              </a:spcBef>
              <a:buClr>
                <a:srgbClr val="333399"/>
              </a:buClr>
              <a:buFontTx/>
              <a:buAutoNum type="arabicPeriod"/>
            </a:pPr>
            <a:r>
              <a:rPr lang="en-US" altLang="nl-NL" sz="1620">
                <a:latin typeface="Arial" panose="020B0604020202020204" pitchFamily="34" charset="0"/>
              </a:rPr>
              <a:t> Wat heb ik gevonden?</a:t>
            </a:r>
          </a:p>
          <a:p>
            <a:pPr lvl="1" eaLnBrk="1" hangingPunct="1">
              <a:lnSpc>
                <a:spcPct val="95000"/>
              </a:lnSpc>
              <a:spcBef>
                <a:spcPct val="0"/>
              </a:spcBef>
              <a:buClr>
                <a:srgbClr val="333399"/>
              </a:buClr>
              <a:buFontTx/>
              <a:buAutoNum type="arabicPeriod"/>
            </a:pPr>
            <a:r>
              <a:rPr lang="en-US" altLang="nl-NL" sz="1620">
                <a:latin typeface="Arial" panose="020B0604020202020204" pitchFamily="34" charset="0"/>
              </a:rPr>
              <a:t> Wat doe ik ermee?</a:t>
            </a:r>
          </a:p>
          <a:p>
            <a:pPr eaLnBrk="1" hangingPunct="1">
              <a:lnSpc>
                <a:spcPct val="95000"/>
              </a:lnSpc>
              <a:spcBef>
                <a:spcPct val="0"/>
              </a:spcBef>
              <a:buFontTx/>
              <a:buNone/>
            </a:pPr>
            <a:endParaRPr lang="en-US" altLang="nl-NL" sz="1350">
              <a:solidFill>
                <a:srgbClr val="333399"/>
              </a:solidFill>
              <a:latin typeface="Arial" panose="020B0604020202020204" pitchFamily="34" charset="0"/>
            </a:endParaRPr>
          </a:p>
          <a:p>
            <a:pPr eaLnBrk="1" hangingPunct="1">
              <a:lnSpc>
                <a:spcPct val="95000"/>
              </a:lnSpc>
              <a:spcBef>
                <a:spcPct val="0"/>
              </a:spcBef>
              <a:buFontTx/>
              <a:buNone/>
            </a:pPr>
            <a:endParaRPr lang="en-US" altLang="nl-NL" sz="2430" b="1">
              <a:solidFill>
                <a:srgbClr val="333399"/>
              </a:solidFill>
              <a:latin typeface="Arial" panose="020B0604020202020204" pitchFamily="34" charset="0"/>
            </a:endParaRP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415" y="93227"/>
            <a:ext cx="6858000" cy="7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580385"/>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18271" y="78658"/>
            <a:ext cx="4319498" cy="825911"/>
          </a:xfrm>
        </p:spPr>
        <p:txBody>
          <a:bodyPr>
            <a:normAutofit/>
          </a:bodyPr>
          <a:lstStyle/>
          <a:p>
            <a:pPr algn="l"/>
            <a:r>
              <a:rPr lang="nl-NL" sz="2400" dirty="0"/>
              <a:t>Voorvoegsels </a:t>
            </a:r>
          </a:p>
        </p:txBody>
      </p:sp>
      <p:sp>
        <p:nvSpPr>
          <p:cNvPr id="3" name="Tijdelijke aanduiding voor inhoud 2"/>
          <p:cNvSpPr>
            <a:spLocks noGrp="1"/>
          </p:cNvSpPr>
          <p:nvPr>
            <p:ph idx="1"/>
          </p:nvPr>
        </p:nvSpPr>
        <p:spPr>
          <a:xfrm>
            <a:off x="2101225" y="1628473"/>
            <a:ext cx="4785350" cy="2651280"/>
          </a:xfrm>
        </p:spPr>
        <p:txBody>
          <a:bodyPr>
            <a:normAutofit fontScale="70000" lnSpcReduction="20000"/>
          </a:bodyPr>
          <a:lstStyle/>
          <a:p>
            <a:pPr marL="0" indent="0">
              <a:buNone/>
            </a:pPr>
            <a:r>
              <a:rPr lang="nl-NL" b="1" dirty="0"/>
              <a:t>Bronnenlijst</a:t>
            </a:r>
          </a:p>
          <a:p>
            <a:pPr marL="0" indent="0">
              <a:buNone/>
            </a:pPr>
            <a:r>
              <a:rPr lang="nl-NL" dirty="0"/>
              <a:t>- Alfabetiseren op voorvoegsel</a:t>
            </a:r>
          </a:p>
          <a:p>
            <a:pPr marL="0" indent="0">
              <a:buNone/>
            </a:pPr>
            <a:r>
              <a:rPr lang="nl-NL" dirty="0"/>
              <a:t>- Voorvoegsels met  hoofdletter</a:t>
            </a:r>
          </a:p>
          <a:p>
            <a:pPr marL="0" indent="0">
              <a:buNone/>
            </a:pPr>
            <a:endParaRPr lang="nl-NL" dirty="0"/>
          </a:p>
          <a:p>
            <a:r>
              <a:rPr lang="nl-NL" dirty="0"/>
              <a:t>Van der Linden, G. (2011)</a:t>
            </a:r>
          </a:p>
          <a:p>
            <a:r>
              <a:rPr lang="nl-NL" dirty="0"/>
              <a:t>Van der Linden, G. &amp; Van der Velde, J. (2013)</a:t>
            </a:r>
          </a:p>
          <a:p>
            <a:pPr marL="0" indent="0">
              <a:buNone/>
            </a:pPr>
            <a:endParaRPr lang="nl-NL" dirty="0"/>
          </a:p>
          <a:p>
            <a:pPr marL="0" indent="0">
              <a:buNone/>
            </a:pPr>
            <a:r>
              <a:rPr lang="nl-NL" b="1" dirty="0"/>
              <a:t>Parafrase  </a:t>
            </a:r>
          </a:p>
          <a:p>
            <a:r>
              <a:rPr lang="nl-NL" dirty="0"/>
              <a:t>Van der Linden (2013) geeft aan dat ...</a:t>
            </a:r>
          </a:p>
          <a:p>
            <a:r>
              <a:rPr lang="nl-NL" dirty="0"/>
              <a:t>Zoals in Van der Linden en Van der Velde (2013) …</a:t>
            </a:r>
            <a:endParaRPr lang="nl-NL" b="1" dirty="0"/>
          </a:p>
          <a:p>
            <a:endParaRPr lang="nl-NL" dirty="0"/>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40</a:t>
            </a:fld>
            <a:endParaRPr lang="nl-NL"/>
          </a:p>
        </p:txBody>
      </p:sp>
    </p:spTree>
    <p:extLst>
      <p:ext uri="{BB962C8B-B14F-4D97-AF65-F5344CB8AC3E}">
        <p14:creationId xmlns:p14="http://schemas.microsoft.com/office/powerpoint/2010/main" val="41521469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70907" y="65649"/>
            <a:ext cx="5744443" cy="819254"/>
          </a:xfrm>
        </p:spPr>
        <p:txBody>
          <a:bodyPr>
            <a:normAutofit/>
          </a:bodyPr>
          <a:lstStyle/>
          <a:p>
            <a:r>
              <a:rPr lang="nl-NL" sz="2400" dirty="0"/>
              <a:t>Persoonlijke communicatie</a:t>
            </a:r>
          </a:p>
        </p:txBody>
      </p:sp>
      <p:sp>
        <p:nvSpPr>
          <p:cNvPr id="3" name="Tijdelijke aanduiding voor inhoud 2"/>
          <p:cNvSpPr>
            <a:spLocks noGrp="1"/>
          </p:cNvSpPr>
          <p:nvPr>
            <p:ph idx="1"/>
          </p:nvPr>
        </p:nvSpPr>
        <p:spPr/>
        <p:txBody>
          <a:bodyPr>
            <a:noAutofit/>
          </a:bodyPr>
          <a:lstStyle/>
          <a:p>
            <a:pPr marL="0" indent="0">
              <a:buNone/>
            </a:pPr>
            <a:r>
              <a:rPr lang="nl-NL" sz="1800" dirty="0"/>
              <a:t>In een </a:t>
            </a:r>
            <a:r>
              <a:rPr lang="nl-NL" sz="1800" b="1" dirty="0"/>
              <a:t>literatuurlijst</a:t>
            </a:r>
            <a:r>
              <a:rPr lang="nl-NL" sz="1800" dirty="0"/>
              <a:t> staan alleen </a:t>
            </a:r>
            <a:r>
              <a:rPr lang="nl-NL" sz="1800" i="1" dirty="0"/>
              <a:t>verwijzingen die door de lezer kunnen worden geraadpleegd</a:t>
            </a:r>
            <a:r>
              <a:rPr lang="nl-NL" sz="1800" dirty="0"/>
              <a:t>, daarom worden interviews, e-mails, persoonlijke gesprekken, lessen, workshops, etc. niet genoemd. Er kan wel naar verwezen worden </a:t>
            </a:r>
            <a:r>
              <a:rPr lang="nl-NL" sz="1800" b="1" dirty="0"/>
              <a:t>in de tekst</a:t>
            </a:r>
            <a:r>
              <a:rPr lang="nl-NL" sz="1800" dirty="0"/>
              <a:t>.</a:t>
            </a:r>
          </a:p>
          <a:p>
            <a:pPr marL="0" indent="0">
              <a:buNone/>
            </a:pPr>
            <a:endParaRPr lang="nl-NL" sz="1800" dirty="0"/>
          </a:p>
          <a:p>
            <a:pPr marL="0" indent="0">
              <a:buNone/>
            </a:pPr>
            <a:endParaRPr lang="nl-NL" sz="1800" dirty="0"/>
          </a:p>
          <a:p>
            <a:pPr marL="0" indent="0">
              <a:buNone/>
            </a:pPr>
            <a:r>
              <a:rPr lang="nl-NL" sz="1800" b="1" dirty="0"/>
              <a:t>Voorbeeld:</a:t>
            </a:r>
          </a:p>
          <a:p>
            <a:pPr marL="0" indent="0">
              <a:buNone/>
            </a:pPr>
            <a:r>
              <a:rPr lang="nl-NL" sz="1800" dirty="0"/>
              <a:t>…maar dit is niet het geval (J. Jansen, persoonlijke communicatie, 30 november 2009) en zal… </a:t>
            </a:r>
          </a:p>
          <a:p>
            <a:pPr marL="0" indent="0">
              <a:buNone/>
            </a:pPr>
            <a:r>
              <a:rPr lang="nl-NL" sz="1800" dirty="0">
                <a:solidFill>
                  <a:srgbClr val="002060"/>
                </a:solidFill>
              </a:rPr>
              <a:t> </a:t>
            </a:r>
          </a:p>
        </p:txBody>
      </p:sp>
      <p:sp>
        <p:nvSpPr>
          <p:cNvPr id="4" name="Tijdelijke aanduiding voor dianummer 3"/>
          <p:cNvSpPr>
            <a:spLocks noGrp="1"/>
          </p:cNvSpPr>
          <p:nvPr>
            <p:ph type="sldNum" sz="quarter" idx="12"/>
          </p:nvPr>
        </p:nvSpPr>
        <p:spPr/>
        <p:txBody>
          <a:bodyPr/>
          <a:lstStyle/>
          <a:p>
            <a:fld id="{C6149A4C-FF88-4BD5-9F00-E822CED6800F}" type="slidenum">
              <a:rPr lang="nl-NL" smtClean="0"/>
              <a:t>41</a:t>
            </a:fld>
            <a:endParaRPr lang="nl-NL"/>
          </a:p>
        </p:txBody>
      </p:sp>
    </p:spTree>
    <p:extLst>
      <p:ext uri="{BB962C8B-B14F-4D97-AF65-F5344CB8AC3E}">
        <p14:creationId xmlns:p14="http://schemas.microsoft.com/office/powerpoint/2010/main" val="223974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2507226" y="0"/>
            <a:ext cx="5836673" cy="1307690"/>
          </a:xfrm>
        </p:spPr>
        <p:txBody>
          <a:bodyPr>
            <a:noAutofit/>
          </a:bodyPr>
          <a:lstStyle/>
          <a:p>
            <a:br>
              <a:rPr lang="nl-NL" sz="2400" cap="none" dirty="0"/>
            </a:br>
            <a:br>
              <a:rPr lang="nl-NL" sz="2400" dirty="0"/>
            </a:br>
            <a:br>
              <a:rPr lang="nl-NL" sz="2400" dirty="0"/>
            </a:br>
            <a:r>
              <a:rPr lang="nl-NL" sz="2400" cap="none" dirty="0"/>
              <a:t>Tabellen en figuren</a:t>
            </a:r>
            <a:br>
              <a:rPr lang="nl-NL" sz="2400" cap="none" dirty="0"/>
            </a:br>
            <a:br>
              <a:rPr lang="nl-NL" sz="2400" dirty="0"/>
            </a:br>
            <a:endParaRPr lang="nl-NL" sz="2400" cap="none" dirty="0"/>
          </a:p>
        </p:txBody>
      </p:sp>
      <p:sp>
        <p:nvSpPr>
          <p:cNvPr id="7" name="Tekstvak 1"/>
          <p:cNvSpPr txBox="1"/>
          <p:nvPr/>
        </p:nvSpPr>
        <p:spPr>
          <a:xfrm>
            <a:off x="1753891" y="966124"/>
            <a:ext cx="5471525" cy="4270400"/>
          </a:xfrm>
          <a:prstGeom prst="rect">
            <a:avLst/>
          </a:prstGeom>
          <a:noFill/>
        </p:spPr>
        <p:txBody>
          <a:bodyPr wrap="square" rtlCol="0">
            <a:spAutoFit/>
          </a:bodyPr>
          <a:lstStyle/>
          <a:p>
            <a:endParaRPr lang="nl-NL" sz="1400" dirty="0">
              <a:latin typeface="Arial" panose="020B0604020202020204" pitchFamily="34" charset="0"/>
              <a:cs typeface="Arial" panose="020B0604020202020204" pitchFamily="34" charset="0"/>
            </a:endParaRPr>
          </a:p>
          <a:p>
            <a:r>
              <a:rPr lang="nl-NL" sz="1400" dirty="0">
                <a:latin typeface="Arial" panose="020B0604020202020204" pitchFamily="34" charset="0"/>
                <a:cs typeface="Arial" panose="020B0604020202020204" pitchFamily="34" charset="0"/>
              </a:rPr>
              <a:t>Geef naast het nummer van de figuur een korte omschrijving, meest logisch is om de beschrijving van de site over te nemen. Daarachter komen de gegevens en weblink van de afbeelding.</a:t>
            </a:r>
          </a:p>
          <a:p>
            <a:endParaRPr lang="nl-NL" sz="1400" dirty="0">
              <a:latin typeface="Arial" panose="020B0604020202020204" pitchFamily="34" charset="0"/>
              <a:cs typeface="Arial" panose="020B0604020202020204" pitchFamily="34" charset="0"/>
            </a:endParaRPr>
          </a:p>
          <a:p>
            <a:r>
              <a:rPr lang="nl-NL" sz="1000" dirty="0">
                <a:latin typeface="Arial" panose="020B0604020202020204" pitchFamily="34" charset="0"/>
                <a:cs typeface="Arial" panose="020B0604020202020204" pitchFamily="34" charset="0"/>
              </a:rPr>
              <a:t>Afbeelding 1</a:t>
            </a:r>
          </a:p>
          <a:p>
            <a:endParaRPr lang="nl-NL" sz="1400" dirty="0">
              <a:latin typeface="Arial" panose="020B0604020202020204" pitchFamily="34" charset="0"/>
              <a:cs typeface="Arial" panose="020B0604020202020204" pitchFamily="34" charset="0"/>
            </a:endParaRPr>
          </a:p>
          <a:p>
            <a:r>
              <a:rPr lang="nl-NL" sz="1000" i="1" dirty="0">
                <a:latin typeface="Arial" panose="020B0604020202020204" pitchFamily="34" charset="0"/>
                <a:cs typeface="Arial" panose="020B0604020202020204" pitchFamily="34" charset="0"/>
              </a:rPr>
              <a:t>Online winkelen 2015</a:t>
            </a: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endParaRPr lang="nl-NL" sz="1200" dirty="0">
              <a:latin typeface="Arial" panose="020B0604020202020204" pitchFamily="34" charset="0"/>
              <a:cs typeface="Arial" panose="020B0604020202020204" pitchFamily="34" charset="0"/>
            </a:endParaRPr>
          </a:p>
          <a:p>
            <a:endParaRPr lang="nl-NL" sz="1400" i="1" dirty="0">
              <a:latin typeface="Arial" panose="020B0604020202020204" pitchFamily="34" charset="0"/>
              <a:cs typeface="Arial" panose="020B0604020202020204" pitchFamily="34" charset="0"/>
            </a:endParaRPr>
          </a:p>
          <a:p>
            <a:endParaRPr lang="nl-NL" sz="1400" i="1" dirty="0">
              <a:latin typeface="Arial" panose="020B0604020202020204" pitchFamily="34" charset="0"/>
              <a:cs typeface="Arial" panose="020B0604020202020204" pitchFamily="34" charset="0"/>
            </a:endParaRPr>
          </a:p>
          <a:p>
            <a:endParaRPr lang="nl-NL" sz="1400" i="1" dirty="0">
              <a:latin typeface="Arial" panose="020B0604020202020204" pitchFamily="34" charset="0"/>
              <a:cs typeface="Arial" panose="020B0604020202020204" pitchFamily="34" charset="0"/>
            </a:endParaRPr>
          </a:p>
          <a:p>
            <a:endParaRPr lang="nl-NL" sz="1000" i="1" dirty="0">
              <a:latin typeface="Arial" panose="020B0604020202020204" pitchFamily="34" charset="0"/>
              <a:cs typeface="Arial" panose="020B0604020202020204" pitchFamily="34" charset="0"/>
            </a:endParaRPr>
          </a:p>
          <a:p>
            <a:r>
              <a:rPr lang="nl-NL" sz="1000" i="1" dirty="0">
                <a:latin typeface="Arial" panose="020B0604020202020204" pitchFamily="34" charset="0"/>
                <a:cs typeface="Arial" panose="020B0604020202020204" pitchFamily="34" charset="0"/>
              </a:rPr>
              <a:t>Opmerking</a:t>
            </a:r>
            <a:r>
              <a:rPr lang="nl-NL" sz="1000" dirty="0">
                <a:latin typeface="Arial" panose="020B0604020202020204" pitchFamily="34" charset="0"/>
                <a:cs typeface="Arial" panose="020B0604020202020204" pitchFamily="34" charset="0"/>
              </a:rPr>
              <a:t>. Online winkelen 2015. Overgenomen uit "Meer Nederlanders shoppen online" van CBS, 2016 (</a:t>
            </a:r>
            <a:r>
              <a:rPr lang="nl-NL" sz="1000" u="sng" dirty="0">
                <a:latin typeface="Arial" panose="020B0604020202020204" pitchFamily="34" charset="0"/>
                <a:cs typeface="Arial" panose="020B0604020202020204" pitchFamily="34" charset="0"/>
              </a:rPr>
              <a:t>https://www.cbs.nl/nl-nl/nieuws/2016/24/meer-nederlanders-shoppen-online</a:t>
            </a:r>
            <a:r>
              <a:rPr lang="nl-NL" sz="1000" dirty="0">
                <a:latin typeface="Arial" panose="020B0604020202020204" pitchFamily="34" charset="0"/>
                <a:cs typeface="Arial" panose="020B0604020202020204" pitchFamily="34" charset="0"/>
              </a:rPr>
              <a:t>). Copyright 2016, CBS. </a:t>
            </a:r>
          </a:p>
          <a:p>
            <a:endParaRPr lang="nl-NL" sz="1350" dirty="0"/>
          </a:p>
        </p:txBody>
      </p:sp>
      <p:pic>
        <p:nvPicPr>
          <p:cNvPr id="8" name="Afbeelding 7"/>
          <p:cNvPicPr>
            <a:picLocks noChangeAspect="1"/>
          </p:cNvPicPr>
          <p:nvPr/>
        </p:nvPicPr>
        <p:blipFill>
          <a:blip r:embed="rId4"/>
          <a:stretch>
            <a:fillRect/>
          </a:stretch>
        </p:blipFill>
        <p:spPr>
          <a:xfrm>
            <a:off x="1753891" y="2598278"/>
            <a:ext cx="3358229" cy="1668374"/>
          </a:xfrm>
          <a:prstGeom prst="rect">
            <a:avLst/>
          </a:prstGeom>
        </p:spPr>
      </p:pic>
    </p:spTree>
    <p:custDataLst>
      <p:tags r:id="rId1"/>
    </p:custDataLst>
    <p:extLst>
      <p:ext uri="{BB962C8B-B14F-4D97-AF65-F5344CB8AC3E}">
        <p14:creationId xmlns:p14="http://schemas.microsoft.com/office/powerpoint/2010/main" val="3207468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228" y="1611630"/>
            <a:ext cx="2587824" cy="1853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2192571" y="107899"/>
            <a:ext cx="5486400" cy="762953"/>
          </a:xfrm>
        </p:spPr>
        <p:txBody>
          <a:bodyPr>
            <a:normAutofit fontScale="90000"/>
          </a:bodyPr>
          <a:lstStyle/>
          <a:p>
            <a:pPr>
              <a:defRPr/>
            </a:pPr>
            <a:br>
              <a:rPr lang="nl-NL" b="1" dirty="0">
                <a:solidFill>
                  <a:srgbClr val="002060"/>
                </a:solidFill>
              </a:rPr>
            </a:br>
            <a:r>
              <a:rPr lang="nl-NL" b="1" dirty="0">
                <a:latin typeface="Arial" panose="020B0604020202020204" pitchFamily="34" charset="0"/>
                <a:cs typeface="Arial" panose="020B0604020202020204" pitchFamily="34" charset="0"/>
              </a:rPr>
              <a:t>Literatuurhelpdesk Moller</a:t>
            </a:r>
          </a:p>
        </p:txBody>
      </p:sp>
      <p:sp>
        <p:nvSpPr>
          <p:cNvPr id="43012" name="Tekstvak 4"/>
          <p:cNvSpPr txBox="1">
            <a:spLocks noChangeArrowheads="1"/>
          </p:cNvSpPr>
          <p:nvPr/>
        </p:nvSpPr>
        <p:spPr bwMode="auto">
          <a:xfrm>
            <a:off x="4188381" y="2315647"/>
            <a:ext cx="3311128" cy="87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59" tIns="30480" rIns="60959" bIns="3048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nl-NL" altLang="nl-NL" sz="2640" b="1" dirty="0">
                <a:solidFill>
                  <a:srgbClr val="7030A0"/>
                </a:solidFill>
              </a:rPr>
              <a:t>Jullie zoeken,</a:t>
            </a:r>
          </a:p>
          <a:p>
            <a:pPr eaLnBrk="1" hangingPunct="1">
              <a:spcBef>
                <a:spcPct val="0"/>
              </a:spcBef>
              <a:buFontTx/>
              <a:buNone/>
              <a:defRPr/>
            </a:pPr>
            <a:r>
              <a:rPr lang="nl-NL" altLang="nl-NL" sz="2640" b="1" dirty="0">
                <a:solidFill>
                  <a:srgbClr val="7030A0"/>
                </a:solidFill>
              </a:rPr>
              <a:t>wij ondersteunen </a:t>
            </a:r>
          </a:p>
        </p:txBody>
      </p:sp>
      <p:sp>
        <p:nvSpPr>
          <p:cNvPr id="39941" name="Tekstvak 5"/>
          <p:cNvSpPr txBox="1">
            <a:spLocks noChangeArrowheads="1"/>
          </p:cNvSpPr>
          <p:nvPr/>
        </p:nvSpPr>
        <p:spPr bwMode="auto">
          <a:xfrm>
            <a:off x="2290644" y="3964781"/>
            <a:ext cx="4248745" cy="35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59" tIns="30480" rIns="60959" bIns="3048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1890" b="1">
                <a:latin typeface="Arial" panose="020B0604020202020204" pitchFamily="34" charset="0"/>
                <a:hlinkClick r:id="rId3"/>
              </a:rPr>
              <a:t>literatuurhelpdeskmoller@fontys.nl</a:t>
            </a:r>
            <a:r>
              <a:rPr lang="nl-NL" altLang="nl-NL" sz="1620" b="1"/>
              <a:t> </a:t>
            </a:r>
          </a:p>
        </p:txBody>
      </p:sp>
    </p:spTree>
    <p:extLst>
      <p:ext uri="{BB962C8B-B14F-4D97-AF65-F5344CB8AC3E}">
        <p14:creationId xmlns:p14="http://schemas.microsoft.com/office/powerpoint/2010/main" val="1737123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inhoud 2"/>
          <p:cNvSpPr>
            <a:spLocks noGrp="1"/>
          </p:cNvSpPr>
          <p:nvPr>
            <p:ph idx="1"/>
          </p:nvPr>
        </p:nvSpPr>
        <p:spPr>
          <a:xfrm>
            <a:off x="1428036" y="1920240"/>
            <a:ext cx="4443770" cy="2128123"/>
          </a:xfrm>
        </p:spPr>
        <p:txBody>
          <a:bodyPr>
            <a:normAutofit lnSpcReduction="10000"/>
          </a:bodyPr>
          <a:lstStyle/>
          <a:p>
            <a:pPr marL="0" indent="0">
              <a:buNone/>
            </a:pPr>
            <a:r>
              <a:rPr lang="nl-NL" altLang="nl-NL" sz="1620" dirty="0">
                <a:latin typeface="Arial" panose="020B0604020202020204" pitchFamily="34" charset="0"/>
                <a:cs typeface="Arial" panose="020B0604020202020204" pitchFamily="34" charset="0"/>
              </a:rPr>
              <a:t>Wat ga ik onderzoeken?</a:t>
            </a:r>
          </a:p>
          <a:p>
            <a:pPr marL="0" indent="0">
              <a:buNone/>
            </a:pPr>
            <a:r>
              <a:rPr lang="nl-NL" altLang="nl-NL" sz="1620" dirty="0">
                <a:latin typeface="Arial" panose="020B0604020202020204" pitchFamily="34" charset="0"/>
                <a:cs typeface="Arial" panose="020B0604020202020204" pitchFamily="34" charset="0"/>
              </a:rPr>
              <a:t>Wat voor soort informatie heb ik nodig? </a:t>
            </a:r>
          </a:p>
          <a:p>
            <a:pPr marL="0" indent="0">
              <a:buNone/>
            </a:pPr>
            <a:r>
              <a:rPr lang="nl-NL" altLang="nl-NL" sz="1620" dirty="0">
                <a:latin typeface="Arial" panose="020B0604020202020204" pitchFamily="34" charset="0"/>
                <a:cs typeface="Arial" panose="020B0604020202020204" pitchFamily="34" charset="0"/>
              </a:rPr>
              <a:t>Wat weet ik al?</a:t>
            </a:r>
          </a:p>
          <a:p>
            <a:pPr marL="0" indent="0">
              <a:buNone/>
            </a:pPr>
            <a:r>
              <a:rPr lang="nl-NL" altLang="nl-NL" sz="1620" dirty="0">
                <a:latin typeface="Arial" panose="020B0604020202020204" pitchFamily="34" charset="0"/>
                <a:cs typeface="Arial" panose="020B0604020202020204" pitchFamily="34" charset="0"/>
              </a:rPr>
              <a:t>Wat moet ik weten?</a:t>
            </a:r>
          </a:p>
          <a:p>
            <a:pPr marL="0" indent="0">
              <a:buNone/>
            </a:pPr>
            <a:r>
              <a:rPr lang="nl-NL" altLang="nl-NL" sz="1620" dirty="0">
                <a:latin typeface="Arial" panose="020B0604020202020204" pitchFamily="34" charset="0"/>
                <a:cs typeface="Arial" panose="020B0604020202020204" pitchFamily="34" charset="0"/>
              </a:rPr>
              <a:t>Hoeveel informatie heb ik nodig?</a:t>
            </a:r>
          </a:p>
          <a:p>
            <a:pPr marL="0" indent="0">
              <a:buNone/>
            </a:pPr>
            <a:r>
              <a:rPr lang="nl-NL" altLang="nl-NL" sz="1620" dirty="0">
                <a:latin typeface="Arial" panose="020B0604020202020204" pitchFamily="34" charset="0"/>
                <a:cs typeface="Arial" panose="020B0604020202020204" pitchFamily="34" charset="0"/>
              </a:rPr>
              <a:t>Hoe ga ik uitzoeken wat ik wil weten?</a:t>
            </a:r>
          </a:p>
          <a:p>
            <a:pPr marL="0" indent="0">
              <a:buNone/>
            </a:pPr>
            <a:r>
              <a:rPr lang="nl-NL" altLang="nl-NL" sz="1620" dirty="0">
                <a:latin typeface="Arial" panose="020B0604020202020204" pitchFamily="34" charset="0"/>
                <a:cs typeface="Arial" panose="020B0604020202020204" pitchFamily="34" charset="0"/>
              </a:rPr>
              <a:t>Voor wie is de informatie bedoeld?</a:t>
            </a:r>
          </a:p>
        </p:txBody>
      </p:sp>
      <p:sp>
        <p:nvSpPr>
          <p:cNvPr id="4" name="AutoShape 4" descr="Afbeeldingsresultaat voor questions"/>
          <p:cNvSpPr>
            <a:spLocks noChangeAspect="1" noChangeArrowheads="1"/>
          </p:cNvSpPr>
          <p:nvPr/>
        </p:nvSpPr>
        <p:spPr bwMode="auto">
          <a:xfrm>
            <a:off x="1259801" y="-108228"/>
            <a:ext cx="228242" cy="228243"/>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a:defRPr/>
            </a:pPr>
            <a:endParaRPr lang="nl-NL" sz="1800"/>
          </a:p>
        </p:txBody>
      </p:sp>
      <p:sp>
        <p:nvSpPr>
          <p:cNvPr id="5" name="AutoShape 6" descr="Afbeeldingsresultaat voor questions"/>
          <p:cNvSpPr>
            <a:spLocks noChangeAspect="1" noChangeArrowheads="1"/>
          </p:cNvSpPr>
          <p:nvPr/>
        </p:nvSpPr>
        <p:spPr bwMode="auto">
          <a:xfrm>
            <a:off x="1374458" y="6429"/>
            <a:ext cx="228243" cy="228243"/>
          </a:xfrm>
          <a:prstGeom prst="rect">
            <a:avLst/>
          </a:prstGeom>
          <a:noFill/>
          <a:extLst>
            <a:ext uri="{909E8E84-426E-40DD-AFC4-6F175D3DCCD1}">
              <a14:hiddenFill xmlns:a14="http://schemas.microsoft.com/office/drawing/2010/main">
                <a:solidFill>
                  <a:srgbClr val="FFFFFF"/>
                </a:solidFill>
              </a14:hiddenFill>
            </a:ext>
          </a:extLst>
        </p:spPr>
        <p:txBody>
          <a:bodyPr lIns="68580" tIns="34290" rIns="68580" bIns="34290"/>
          <a:lstStyle/>
          <a:p>
            <a:pPr>
              <a:defRPr/>
            </a:pPr>
            <a:endParaRPr lang="nl-NL" sz="1800"/>
          </a:p>
        </p:txBody>
      </p:sp>
      <p:pic>
        <p:nvPicPr>
          <p:cNvPr id="1024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8467" y="126445"/>
            <a:ext cx="6858000" cy="7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PIJL-OMLAAG 4"/>
          <p:cNvSpPr>
            <a:spLocks noChangeArrowheads="1"/>
          </p:cNvSpPr>
          <p:nvPr/>
        </p:nvSpPr>
        <p:spPr bwMode="auto">
          <a:xfrm rot="10800000">
            <a:off x="2296650" y="669460"/>
            <a:ext cx="400764" cy="629007"/>
          </a:xfrm>
          <a:prstGeom prst="downArrow">
            <a:avLst>
              <a:gd name="adj1" fmla="val 50000"/>
              <a:gd name="adj2" fmla="val 49941"/>
            </a:avLst>
          </a:prstGeom>
          <a:solidFill>
            <a:schemeClr val="accent1"/>
          </a:solidFill>
          <a:ln w="9525" algn="ctr">
            <a:solidFill>
              <a:schemeClr val="accent1"/>
            </a:solidFill>
            <a:round/>
            <a:headEnd/>
            <a:tailEnd/>
          </a:ln>
        </p:spPr>
        <p:txBody>
          <a:bodyPr wrap="none" lIns="68579" tIns="34289" rIns="68579" bIns="34289"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620"/>
          </a:p>
        </p:txBody>
      </p:sp>
    </p:spTree>
    <p:extLst>
      <p:ext uri="{BB962C8B-B14F-4D97-AF65-F5344CB8AC3E}">
        <p14:creationId xmlns:p14="http://schemas.microsoft.com/office/powerpoint/2010/main" val="4247106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1"/>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920">
                <a:solidFill>
                  <a:schemeClr val="tx1"/>
                </a:solidFill>
                <a:latin typeface="Arial" panose="020B0604020202020204" pitchFamily="34" charset="0"/>
              </a:defRPr>
            </a:lvl1pPr>
            <a:lvl2pPr marL="445775" indent="-171452">
              <a:spcBef>
                <a:spcPct val="20000"/>
              </a:spcBef>
              <a:buChar char="–"/>
              <a:defRPr sz="1680">
                <a:solidFill>
                  <a:schemeClr val="tx1"/>
                </a:solidFill>
                <a:latin typeface="Arial" panose="020B0604020202020204" pitchFamily="34" charset="0"/>
              </a:defRPr>
            </a:lvl2pPr>
            <a:lvl3pPr marL="685809" indent="-137162">
              <a:spcBef>
                <a:spcPct val="20000"/>
              </a:spcBef>
              <a:buChar char="•"/>
              <a:defRPr sz="1440">
                <a:solidFill>
                  <a:schemeClr val="tx1"/>
                </a:solidFill>
                <a:latin typeface="Arial" panose="020B0604020202020204" pitchFamily="34" charset="0"/>
              </a:defRPr>
            </a:lvl3pPr>
            <a:lvl4pPr marL="960132" indent="-137162">
              <a:spcBef>
                <a:spcPct val="20000"/>
              </a:spcBef>
              <a:buChar char="–"/>
              <a:defRPr sz="1200">
                <a:solidFill>
                  <a:schemeClr val="tx1"/>
                </a:solidFill>
                <a:latin typeface="Arial" panose="020B0604020202020204" pitchFamily="34" charset="0"/>
              </a:defRPr>
            </a:lvl4pPr>
            <a:lvl5pPr marL="1234456" indent="-137162">
              <a:spcBef>
                <a:spcPct val="20000"/>
              </a:spcBef>
              <a:buChar char="»"/>
              <a:defRPr sz="1200">
                <a:solidFill>
                  <a:schemeClr val="tx1"/>
                </a:solidFill>
                <a:latin typeface="Arial" panose="020B0604020202020204" pitchFamily="34" charset="0"/>
              </a:defRPr>
            </a:lvl5pPr>
            <a:lvl6pPr marL="1508779" indent="-137162" eaLnBrk="0" fontAlgn="base" hangingPunct="0">
              <a:spcBef>
                <a:spcPct val="20000"/>
              </a:spcBef>
              <a:spcAft>
                <a:spcPct val="0"/>
              </a:spcAft>
              <a:buChar char="»"/>
              <a:defRPr sz="1200">
                <a:solidFill>
                  <a:schemeClr val="tx1"/>
                </a:solidFill>
                <a:latin typeface="Arial" panose="020B0604020202020204" pitchFamily="34" charset="0"/>
              </a:defRPr>
            </a:lvl6pPr>
            <a:lvl7pPr marL="1783102" indent="-137162" eaLnBrk="0" fontAlgn="base" hangingPunct="0">
              <a:spcBef>
                <a:spcPct val="20000"/>
              </a:spcBef>
              <a:spcAft>
                <a:spcPct val="0"/>
              </a:spcAft>
              <a:buChar char="»"/>
              <a:defRPr sz="1200">
                <a:solidFill>
                  <a:schemeClr val="tx1"/>
                </a:solidFill>
                <a:latin typeface="Arial" panose="020B0604020202020204" pitchFamily="34" charset="0"/>
              </a:defRPr>
            </a:lvl7pPr>
            <a:lvl8pPr marL="2057426" indent="-137162" eaLnBrk="0" fontAlgn="base" hangingPunct="0">
              <a:spcBef>
                <a:spcPct val="20000"/>
              </a:spcBef>
              <a:spcAft>
                <a:spcPct val="0"/>
              </a:spcAft>
              <a:buChar char="»"/>
              <a:defRPr sz="1200">
                <a:solidFill>
                  <a:schemeClr val="tx1"/>
                </a:solidFill>
                <a:latin typeface="Arial" panose="020B0604020202020204" pitchFamily="34" charset="0"/>
              </a:defRPr>
            </a:lvl8pPr>
            <a:lvl9pPr marL="2331749" indent="-137162" eaLnBrk="0" fontAlgn="base" hangingPunct="0">
              <a:spcBef>
                <a:spcPct val="20000"/>
              </a:spcBef>
              <a:spcAft>
                <a:spcPct val="0"/>
              </a:spcAft>
              <a:buChar char="»"/>
              <a:defRPr sz="1200">
                <a:solidFill>
                  <a:schemeClr val="tx1"/>
                </a:solidFill>
                <a:latin typeface="Arial" panose="020B0604020202020204" pitchFamily="34" charset="0"/>
              </a:defRPr>
            </a:lvl9pPr>
          </a:lstStyle>
          <a:p>
            <a:pPr>
              <a:spcBef>
                <a:spcPct val="0"/>
              </a:spcBef>
              <a:buFontTx/>
              <a:buNone/>
              <a:defRPr/>
            </a:pPr>
            <a:fld id="{251B1B1F-3C0B-408B-B0AA-AA3B7884A7B1}" type="slidenum">
              <a:rPr lang="nl-NL" altLang="nl-NL" sz="840">
                <a:ea typeface="ＭＳ Ｐゴシック" panose="020B0600070205080204" pitchFamily="34" charset="-128"/>
              </a:rPr>
              <a:pPr>
                <a:spcBef>
                  <a:spcPct val="0"/>
                </a:spcBef>
                <a:buFontTx/>
                <a:buNone/>
                <a:defRPr/>
              </a:pPr>
              <a:t>6</a:t>
            </a:fld>
            <a:endParaRPr lang="nl-NL" altLang="nl-NL" sz="840">
              <a:ea typeface="ＭＳ Ｐゴシック" panose="020B0600070205080204" pitchFamily="34" charset="-128"/>
            </a:endParaRPr>
          </a:p>
        </p:txBody>
      </p:sp>
      <p:sp>
        <p:nvSpPr>
          <p:cNvPr id="11267" name="Rectangle 3"/>
          <p:cNvSpPr>
            <a:spLocks noGrp="1" noChangeArrowheads="1"/>
          </p:cNvSpPr>
          <p:nvPr>
            <p:ph type="body" idx="4294967295"/>
          </p:nvPr>
        </p:nvSpPr>
        <p:spPr>
          <a:xfrm>
            <a:off x="1513999" y="1791610"/>
            <a:ext cx="6134485" cy="1764275"/>
          </a:xfrm>
        </p:spPr>
        <p:txBody>
          <a:bodyPr>
            <a:normAutofit fontScale="25000" lnSpcReduction="20000"/>
          </a:bodyPr>
          <a:lstStyle/>
          <a:p>
            <a:pPr>
              <a:buFont typeface="Wingdings" pitchFamily="2" charset="2"/>
              <a:buNone/>
              <a:defRPr/>
            </a:pPr>
            <a:br>
              <a:rPr lang="nl-NL" sz="6200" dirty="0">
                <a:latin typeface="Arial" panose="020B0604020202020204" pitchFamily="34" charset="0"/>
                <a:cs typeface="Arial" panose="020B0604020202020204" pitchFamily="34" charset="0"/>
              </a:rPr>
            </a:br>
            <a:r>
              <a:rPr lang="nl-NL" sz="6200" dirty="0">
                <a:solidFill>
                  <a:srgbClr val="000099"/>
                </a:solidFill>
                <a:latin typeface="Arial" panose="020B0604020202020204" pitchFamily="34" charset="0"/>
                <a:cs typeface="Arial" panose="020B0604020202020204" pitchFamily="34" charset="0"/>
              </a:rPr>
              <a:t>   </a:t>
            </a:r>
            <a:endParaRPr lang="nl-NL" sz="6200" b="1" dirty="0">
              <a:latin typeface="Arial" panose="020B0604020202020204" pitchFamily="34" charset="0"/>
              <a:cs typeface="Arial" panose="020B0604020202020204" pitchFamily="34" charset="0"/>
            </a:endParaRPr>
          </a:p>
          <a:p>
            <a:pPr marL="0" indent="0">
              <a:buNone/>
              <a:defRPr/>
            </a:pPr>
            <a:r>
              <a:rPr lang="nl-NL" sz="6200" b="1" dirty="0">
                <a:latin typeface="Arial" panose="020B0604020202020204" pitchFamily="34" charset="0"/>
                <a:cs typeface="Arial" panose="020B0604020202020204" pitchFamily="34" charset="0"/>
              </a:rPr>
              <a:t>      </a:t>
            </a:r>
            <a:r>
              <a:rPr lang="nl-NL" sz="6200" dirty="0">
                <a:latin typeface="Arial" panose="020B0604020202020204" pitchFamily="34" charset="0"/>
                <a:cs typeface="Arial" panose="020B0604020202020204" pitchFamily="34" charset="0"/>
              </a:rPr>
              <a:t>- periode</a:t>
            </a:r>
          </a:p>
          <a:p>
            <a:pPr marL="0" indent="0">
              <a:buNone/>
              <a:defRPr/>
            </a:pPr>
            <a:r>
              <a:rPr lang="nl-NL" sz="6200" dirty="0">
                <a:latin typeface="Arial" panose="020B0604020202020204" pitchFamily="34" charset="0"/>
                <a:cs typeface="Arial" panose="020B0604020202020204" pitchFamily="34" charset="0"/>
              </a:rPr>
              <a:t>      - taal</a:t>
            </a:r>
          </a:p>
          <a:p>
            <a:pPr marL="0" indent="0">
              <a:buNone/>
              <a:defRPr/>
            </a:pPr>
            <a:r>
              <a:rPr lang="nl-NL" sz="6200" dirty="0">
                <a:latin typeface="Arial" panose="020B0604020202020204" pitchFamily="34" charset="0"/>
                <a:cs typeface="Arial" panose="020B0604020202020204" pitchFamily="34" charset="0"/>
              </a:rPr>
              <a:t>      - type document</a:t>
            </a:r>
          </a:p>
          <a:p>
            <a:pPr marL="0" indent="0">
              <a:buNone/>
              <a:defRPr/>
            </a:pPr>
            <a:r>
              <a:rPr lang="nl-NL" sz="6200" dirty="0">
                <a:latin typeface="Arial" panose="020B0604020202020204" pitchFamily="34" charset="0"/>
                <a:cs typeface="Arial" panose="020B0604020202020204" pitchFamily="34" charset="0"/>
              </a:rPr>
              <a:t>      - niveau</a:t>
            </a:r>
          </a:p>
          <a:p>
            <a:pPr marL="0" indent="0">
              <a:buNone/>
              <a:defRPr/>
            </a:pPr>
            <a:endParaRPr lang="nl-NL" sz="6200" dirty="0">
              <a:latin typeface="Arial" panose="020B0604020202020204" pitchFamily="34" charset="0"/>
              <a:cs typeface="Arial" panose="020B0604020202020204" pitchFamily="34" charset="0"/>
            </a:endParaRPr>
          </a:p>
          <a:p>
            <a:pPr marL="0" indent="0">
              <a:buNone/>
              <a:defRPr/>
            </a:pPr>
            <a:r>
              <a:rPr lang="nl-NL" sz="6200" dirty="0">
                <a:latin typeface="Arial" panose="020B0604020202020204" pitchFamily="34" charset="0"/>
                <a:cs typeface="Arial" panose="020B0604020202020204" pitchFamily="34" charset="0"/>
              </a:rPr>
              <a:t>Dan weet je ook beter wat je níet zoekt</a:t>
            </a:r>
            <a:r>
              <a:rPr lang="nl-NL" sz="1680" dirty="0">
                <a:latin typeface="Arial" panose="020B0604020202020204" pitchFamily="34" charset="0"/>
                <a:cs typeface="Arial" panose="020B0604020202020204" pitchFamily="34" charset="0"/>
              </a:rPr>
              <a:t>!</a:t>
            </a:r>
          </a:p>
          <a:p>
            <a:pPr marL="0" indent="0">
              <a:buNone/>
              <a:defRPr/>
            </a:pPr>
            <a:endParaRPr lang="nl-NL" sz="1680" dirty="0">
              <a:latin typeface="Arial" panose="020B0604020202020204" pitchFamily="34" charset="0"/>
              <a:cs typeface="Arial" panose="020B0604020202020204" pitchFamily="34" charset="0"/>
            </a:endParaRPr>
          </a:p>
          <a:p>
            <a:pPr marL="0" indent="0">
              <a:buNone/>
              <a:defRPr/>
            </a:pPr>
            <a:endParaRPr lang="nl-NL" sz="1680" dirty="0">
              <a:latin typeface="Arial" panose="020B0604020202020204" pitchFamily="34" charset="0"/>
              <a:cs typeface="Arial" panose="020B0604020202020204" pitchFamily="34" charset="0"/>
            </a:endParaRPr>
          </a:p>
          <a:p>
            <a:pPr marL="0" indent="0">
              <a:buNone/>
              <a:defRPr/>
            </a:pPr>
            <a:r>
              <a:rPr lang="nl-NL" sz="1680" b="1" dirty="0">
                <a:latin typeface="Arial" panose="020B0604020202020204" pitchFamily="34" charset="0"/>
                <a:cs typeface="Arial" panose="020B0604020202020204" pitchFamily="34" charset="0"/>
              </a:rPr>
              <a:t>      </a:t>
            </a:r>
          </a:p>
          <a:p>
            <a:pPr marL="0" indent="0">
              <a:buNone/>
              <a:defRPr/>
            </a:pPr>
            <a:endParaRPr lang="nl-NL" sz="1860" dirty="0"/>
          </a:p>
          <a:p>
            <a:pPr>
              <a:buFont typeface="Wingdings" pitchFamily="2" charset="2"/>
              <a:buNone/>
              <a:defRPr/>
            </a:pPr>
            <a:endParaRPr lang="nl-NL" sz="1860" dirty="0"/>
          </a:p>
          <a:p>
            <a:pPr>
              <a:buFont typeface="Wingdings" pitchFamily="2" charset="2"/>
              <a:buNone/>
              <a:defRPr/>
            </a:pPr>
            <a:endParaRPr lang="nl-NL" sz="1860" dirty="0"/>
          </a:p>
        </p:txBody>
      </p:sp>
      <p:pic>
        <p:nvPicPr>
          <p:cNvPr id="11268" name="Picture 7"/>
          <p:cNvPicPr>
            <a:picLocks noGrp="1" noChangeAspect="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a:xfrm>
            <a:off x="2006679" y="65029"/>
            <a:ext cx="6608326" cy="691157"/>
          </a:xfrm>
        </p:spPr>
      </p:pic>
      <p:sp>
        <p:nvSpPr>
          <p:cNvPr id="16389" name="PIJL-OMLAAG 4"/>
          <p:cNvSpPr>
            <a:spLocks noChangeArrowheads="1"/>
          </p:cNvSpPr>
          <p:nvPr/>
        </p:nvSpPr>
        <p:spPr bwMode="auto">
          <a:xfrm rot="10800000">
            <a:off x="2006679" y="507385"/>
            <a:ext cx="355759" cy="558284"/>
          </a:xfrm>
          <a:prstGeom prst="downArrow">
            <a:avLst>
              <a:gd name="adj1" fmla="val 50000"/>
              <a:gd name="adj2" fmla="val 49856"/>
            </a:avLst>
          </a:prstGeom>
          <a:solidFill>
            <a:schemeClr val="accent1"/>
          </a:solidFill>
          <a:ln w="9525" algn="ctr">
            <a:solidFill>
              <a:schemeClr val="tx1"/>
            </a:solidFill>
            <a:round/>
            <a:headEnd/>
            <a:tailEnd/>
          </a:ln>
        </p:spPr>
        <p:txBody>
          <a:bodyPr rot="10800000" wrap="none" lIns="60959" tIns="30480" rIns="60959" bIns="30480"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nl-NL" altLang="nl-NL" sz="1440">
              <a:latin typeface="Times New Roman" panose="02020603050405020304" pitchFamily="18" charset="0"/>
            </a:endParaRPr>
          </a:p>
        </p:txBody>
      </p:sp>
      <p:sp>
        <p:nvSpPr>
          <p:cNvPr id="11270" name="Rechthoek 1"/>
          <p:cNvSpPr>
            <a:spLocks noChangeArrowheads="1"/>
          </p:cNvSpPr>
          <p:nvPr/>
        </p:nvSpPr>
        <p:spPr bwMode="auto">
          <a:xfrm>
            <a:off x="1590913" y="1076921"/>
            <a:ext cx="2504979"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0959" tIns="30480" rIns="60959" bIns="3048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160" b="1">
                <a:solidFill>
                  <a:srgbClr val="7030A0"/>
                </a:solidFill>
                <a:latin typeface="Arial" panose="020B0604020202020204" pitchFamily="34" charset="0"/>
              </a:rPr>
              <a:t>Weet wat je zoekt:</a:t>
            </a:r>
            <a:endParaRPr lang="nl-NL" altLang="nl-NL" sz="2160">
              <a:solidFill>
                <a:srgbClr val="7030A0"/>
              </a:solidFill>
              <a:latin typeface="Arial" panose="020B0604020202020204" pitchFamily="34" charset="0"/>
            </a:endParaRPr>
          </a:p>
        </p:txBody>
      </p:sp>
    </p:spTree>
    <p:extLst>
      <p:ext uri="{BB962C8B-B14F-4D97-AF65-F5344CB8AC3E}">
        <p14:creationId xmlns:p14="http://schemas.microsoft.com/office/powerpoint/2010/main" val="566782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60">
                <a:solidFill>
                  <a:schemeClr val="tx1"/>
                </a:solidFill>
                <a:latin typeface="Times New Roman" panose="02020603050405020304" pitchFamily="18" charset="0"/>
              </a:defRPr>
            </a:lvl1pPr>
            <a:lvl2pPr marL="500420" indent="-191810">
              <a:spcBef>
                <a:spcPct val="20000"/>
              </a:spcBef>
              <a:buChar char="–"/>
              <a:defRPr sz="1890">
                <a:solidFill>
                  <a:schemeClr val="tx1"/>
                </a:solidFill>
                <a:latin typeface="Times New Roman" panose="02020603050405020304" pitchFamily="18" charset="0"/>
              </a:defRPr>
            </a:lvl2pPr>
            <a:lvl3pPr marL="770454" indent="-153234">
              <a:spcBef>
                <a:spcPct val="20000"/>
              </a:spcBef>
              <a:buChar char="•"/>
              <a:defRPr sz="1620">
                <a:solidFill>
                  <a:schemeClr val="tx1"/>
                </a:solidFill>
                <a:latin typeface="Times New Roman" panose="02020603050405020304" pitchFamily="18" charset="0"/>
              </a:defRPr>
            </a:lvl3pPr>
            <a:lvl4pPr marL="1079064" indent="-153234">
              <a:spcBef>
                <a:spcPct val="20000"/>
              </a:spcBef>
              <a:buChar char="–"/>
              <a:defRPr sz="1350">
                <a:solidFill>
                  <a:schemeClr val="tx1"/>
                </a:solidFill>
                <a:latin typeface="Times New Roman" panose="02020603050405020304" pitchFamily="18" charset="0"/>
              </a:defRPr>
            </a:lvl4pPr>
            <a:lvl5pPr marL="1387674" indent="-153234">
              <a:spcBef>
                <a:spcPct val="20000"/>
              </a:spcBef>
              <a:buChar char="»"/>
              <a:defRPr sz="1350">
                <a:solidFill>
                  <a:schemeClr val="tx1"/>
                </a:solidFill>
                <a:latin typeface="Times New Roman" panose="02020603050405020304" pitchFamily="18" charset="0"/>
              </a:defRPr>
            </a:lvl5pPr>
            <a:lvl6pPr marL="1696284" indent="-153234" eaLnBrk="0" fontAlgn="base" hangingPunct="0">
              <a:spcBef>
                <a:spcPct val="20000"/>
              </a:spcBef>
              <a:spcAft>
                <a:spcPct val="0"/>
              </a:spcAft>
              <a:buChar char="»"/>
              <a:defRPr sz="1350">
                <a:solidFill>
                  <a:schemeClr val="tx1"/>
                </a:solidFill>
                <a:latin typeface="Times New Roman" panose="02020603050405020304" pitchFamily="18" charset="0"/>
              </a:defRPr>
            </a:lvl6pPr>
            <a:lvl7pPr marL="2004894" indent="-153234" eaLnBrk="0" fontAlgn="base" hangingPunct="0">
              <a:spcBef>
                <a:spcPct val="20000"/>
              </a:spcBef>
              <a:spcAft>
                <a:spcPct val="0"/>
              </a:spcAft>
              <a:buChar char="»"/>
              <a:defRPr sz="1350">
                <a:solidFill>
                  <a:schemeClr val="tx1"/>
                </a:solidFill>
                <a:latin typeface="Times New Roman" panose="02020603050405020304" pitchFamily="18" charset="0"/>
              </a:defRPr>
            </a:lvl7pPr>
            <a:lvl8pPr marL="2313504" indent="-153234" eaLnBrk="0" fontAlgn="base" hangingPunct="0">
              <a:spcBef>
                <a:spcPct val="20000"/>
              </a:spcBef>
              <a:spcAft>
                <a:spcPct val="0"/>
              </a:spcAft>
              <a:buChar char="»"/>
              <a:defRPr sz="1350">
                <a:solidFill>
                  <a:schemeClr val="tx1"/>
                </a:solidFill>
                <a:latin typeface="Times New Roman" panose="02020603050405020304" pitchFamily="18" charset="0"/>
              </a:defRPr>
            </a:lvl8pPr>
            <a:lvl9pPr marL="2622114" indent="-153234" eaLnBrk="0" fontAlgn="base" hangingPunct="0">
              <a:spcBef>
                <a:spcPct val="20000"/>
              </a:spcBef>
              <a:spcAft>
                <a:spcPct val="0"/>
              </a:spcAft>
              <a:buChar char="»"/>
              <a:defRPr sz="1350">
                <a:solidFill>
                  <a:schemeClr val="tx1"/>
                </a:solidFill>
                <a:latin typeface="Times New Roman" panose="02020603050405020304" pitchFamily="18" charset="0"/>
              </a:defRPr>
            </a:lvl9pPr>
          </a:lstStyle>
          <a:p>
            <a:pPr>
              <a:spcBef>
                <a:spcPct val="0"/>
              </a:spcBef>
              <a:buFontTx/>
              <a:buNone/>
            </a:pPr>
            <a:fld id="{286B7294-7A92-48A9-990D-65F31F9D7C37}" type="slidenum">
              <a:rPr lang="nl-NL" altLang="nl-NL" sz="945">
                <a:latin typeface="Arial" panose="020B0604020202020204" pitchFamily="34" charset="0"/>
                <a:ea typeface="ＭＳ Ｐゴシック" panose="020B0600070205080204" pitchFamily="34" charset="-128"/>
              </a:rPr>
              <a:pPr>
                <a:spcBef>
                  <a:spcPct val="0"/>
                </a:spcBef>
                <a:buFontTx/>
                <a:buNone/>
              </a:pPr>
              <a:t>7</a:t>
            </a:fld>
            <a:endParaRPr lang="nl-NL" altLang="nl-NL" sz="945">
              <a:latin typeface="Arial" panose="020B0604020202020204" pitchFamily="34" charset="0"/>
              <a:ea typeface="ＭＳ Ｐゴシック" panose="020B0600070205080204" pitchFamily="34" charset="-128"/>
            </a:endParaRPr>
          </a:p>
        </p:txBody>
      </p:sp>
      <p:pic>
        <p:nvPicPr>
          <p:cNvPr id="12291" name="Picture 7"/>
          <p:cNvPicPr>
            <a:picLocks noGrp="1" noChangeAspect="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a:xfrm>
            <a:off x="1885594" y="175948"/>
            <a:ext cx="6858000" cy="642938"/>
          </a:xfrm>
        </p:spPr>
      </p:pic>
      <p:sp>
        <p:nvSpPr>
          <p:cNvPr id="12292" name="PIJL-OMLAAG 4"/>
          <p:cNvSpPr>
            <a:spLocks noChangeArrowheads="1"/>
          </p:cNvSpPr>
          <p:nvPr/>
        </p:nvSpPr>
        <p:spPr bwMode="auto">
          <a:xfrm rot="10800000">
            <a:off x="2085976" y="747950"/>
            <a:ext cx="400764" cy="627936"/>
          </a:xfrm>
          <a:prstGeom prst="downArrow">
            <a:avLst>
              <a:gd name="adj1" fmla="val 50000"/>
              <a:gd name="adj2" fmla="val 49856"/>
            </a:avLst>
          </a:prstGeom>
          <a:solidFill>
            <a:schemeClr val="accent1"/>
          </a:solidFill>
          <a:ln w="9525" algn="ctr">
            <a:solidFill>
              <a:schemeClr val="accent1"/>
            </a:solidFill>
            <a:round/>
            <a:headEnd/>
            <a:tailEnd/>
          </a:ln>
        </p:spPr>
        <p:txBody>
          <a:bodyPr rot="10800000" wrap="none" lIns="68579" tIns="34289" rIns="68579" bIns="34289"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620"/>
          </a:p>
        </p:txBody>
      </p:sp>
      <p:sp>
        <p:nvSpPr>
          <p:cNvPr id="12293" name="Rechthoek 1"/>
          <p:cNvSpPr>
            <a:spLocks noChangeArrowheads="1"/>
          </p:cNvSpPr>
          <p:nvPr/>
        </p:nvSpPr>
        <p:spPr bwMode="auto">
          <a:xfrm>
            <a:off x="2484891" y="991195"/>
            <a:ext cx="2999858" cy="48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700" b="1" dirty="0">
                <a:solidFill>
                  <a:srgbClr val="000099"/>
                </a:solidFill>
                <a:latin typeface="Arial" panose="020B0604020202020204" pitchFamily="34" charset="0"/>
              </a:rPr>
              <a:t>   </a:t>
            </a:r>
            <a:r>
              <a:rPr lang="nl-NL" altLang="nl-NL" sz="2160" b="1" dirty="0">
                <a:solidFill>
                  <a:srgbClr val="7030A0"/>
                </a:solidFill>
                <a:latin typeface="Arial" panose="020B0604020202020204" pitchFamily="34" charset="0"/>
              </a:rPr>
              <a:t>Noteer zoektermen </a:t>
            </a:r>
            <a:endParaRPr lang="nl-NL" altLang="nl-NL" sz="2160" dirty="0">
              <a:solidFill>
                <a:srgbClr val="7030A0"/>
              </a:solidFill>
              <a:latin typeface="Arial" panose="020B0604020202020204" pitchFamily="34" charset="0"/>
            </a:endParaRPr>
          </a:p>
        </p:txBody>
      </p:sp>
      <p:sp>
        <p:nvSpPr>
          <p:cNvPr id="7" name="Rectangle 3"/>
          <p:cNvSpPr txBox="1">
            <a:spLocks noChangeArrowheads="1"/>
          </p:cNvSpPr>
          <p:nvPr/>
        </p:nvSpPr>
        <p:spPr bwMode="auto">
          <a:xfrm>
            <a:off x="1143000" y="991195"/>
            <a:ext cx="6515100" cy="38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itchFamily="2" charset="2"/>
              <a:buNone/>
              <a:defRPr/>
            </a:pPr>
            <a:br>
              <a:rPr lang="nl-NL" sz="2093" kern="0" dirty="0"/>
            </a:br>
            <a:r>
              <a:rPr lang="nl-NL" sz="2093" kern="0" dirty="0"/>
              <a:t>       </a:t>
            </a:r>
            <a:endParaRPr lang="nl-NL" sz="1890" kern="0" dirty="0">
              <a:solidFill>
                <a:srgbClr val="000099"/>
              </a:solidFill>
              <a:latin typeface="Arial" pitchFamily="34" charset="0"/>
              <a:cs typeface="Arial" pitchFamily="34" charset="0"/>
            </a:endParaRPr>
          </a:p>
          <a:p>
            <a:pPr marL="0" indent="0">
              <a:buNone/>
              <a:defRPr/>
            </a:pPr>
            <a:r>
              <a:rPr lang="nl-NL" sz="1890" kern="0" dirty="0">
                <a:solidFill>
                  <a:srgbClr val="000099"/>
                </a:solidFill>
                <a:latin typeface="Arial" pitchFamily="34" charset="0"/>
                <a:cs typeface="Arial" pitchFamily="34" charset="0"/>
              </a:rPr>
              <a:t>      	</a:t>
            </a:r>
            <a:r>
              <a:rPr lang="nl-NL" sz="1620" kern="0" dirty="0">
                <a:latin typeface="Arial" pitchFamily="34" charset="0"/>
                <a:cs typeface="Arial" pitchFamily="34" charset="0"/>
              </a:rPr>
              <a:t>coaching; coachtypen; coachfases ; coaches; </a:t>
            </a:r>
          </a:p>
          <a:p>
            <a:pPr marL="0" indent="0">
              <a:buNone/>
              <a:defRPr/>
            </a:pPr>
            <a:r>
              <a:rPr lang="en-US" sz="1620" kern="0" dirty="0">
                <a:latin typeface="Arial" pitchFamily="34" charset="0"/>
                <a:cs typeface="Arial" pitchFamily="34" charset="0"/>
              </a:rPr>
              <a:t>	teach; training; tutor; educate; </a:t>
            </a:r>
          </a:p>
          <a:p>
            <a:pPr marL="0" indent="0">
              <a:buNone/>
              <a:defRPr/>
            </a:pPr>
            <a:r>
              <a:rPr lang="en-US" sz="1620" kern="0" dirty="0">
                <a:latin typeface="Arial" pitchFamily="34" charset="0"/>
                <a:cs typeface="Arial" pitchFamily="34" charset="0"/>
              </a:rPr>
              <a:t>	mentoring; counseling </a:t>
            </a:r>
            <a:r>
              <a:rPr lang="nl-NL" sz="1620" kern="0" dirty="0">
                <a:latin typeface="Arial" pitchFamily="34" charset="0"/>
                <a:cs typeface="Arial" pitchFamily="34" charset="0"/>
              </a:rPr>
              <a:t>  </a:t>
            </a:r>
          </a:p>
          <a:p>
            <a:pPr marL="0" indent="0">
              <a:buNone/>
              <a:defRPr/>
            </a:pPr>
            <a:endParaRPr lang="nl-NL" sz="1620" kern="0" dirty="0">
              <a:latin typeface="Arial" pitchFamily="34" charset="0"/>
              <a:cs typeface="Arial" pitchFamily="34" charset="0"/>
            </a:endParaRPr>
          </a:p>
          <a:p>
            <a:pPr marL="0" indent="0">
              <a:buNone/>
              <a:defRPr/>
            </a:pPr>
            <a:r>
              <a:rPr lang="nl-NL" sz="1620" b="1" kern="0" dirty="0">
                <a:latin typeface="Arial" pitchFamily="34" charset="0"/>
                <a:cs typeface="Arial" pitchFamily="34" charset="0"/>
              </a:rPr>
              <a:t>      </a:t>
            </a:r>
          </a:p>
          <a:p>
            <a:pPr marL="0" indent="0">
              <a:buNone/>
              <a:defRPr/>
            </a:pPr>
            <a:endParaRPr lang="nl-NL" sz="1620" b="1" kern="0" dirty="0">
              <a:latin typeface="Arial" pitchFamily="34" charset="0"/>
              <a:cs typeface="Arial" pitchFamily="34" charset="0"/>
            </a:endParaRPr>
          </a:p>
          <a:p>
            <a:pPr marL="0" indent="0">
              <a:buNone/>
              <a:defRPr/>
            </a:pPr>
            <a:r>
              <a:rPr lang="nl-NL" sz="1620" b="1" kern="0" dirty="0">
                <a:latin typeface="Arial" pitchFamily="34" charset="0"/>
                <a:cs typeface="Arial" pitchFamily="34" charset="0"/>
              </a:rPr>
              <a:t>      Auteurs</a:t>
            </a:r>
            <a:endParaRPr lang="nl-NL" sz="1620" kern="0" dirty="0">
              <a:latin typeface="Arial" pitchFamily="34" charset="0"/>
              <a:cs typeface="Arial" pitchFamily="34" charset="0"/>
            </a:endParaRPr>
          </a:p>
          <a:p>
            <a:pPr marL="0" indent="0">
              <a:buNone/>
              <a:defRPr/>
            </a:pPr>
            <a:r>
              <a:rPr lang="nl-NL" sz="1620" b="1" kern="0" dirty="0">
                <a:latin typeface="Arial" pitchFamily="34" charset="0"/>
                <a:cs typeface="Arial" pitchFamily="34" charset="0"/>
              </a:rPr>
              <a:t>      Organisaties </a:t>
            </a:r>
            <a:br>
              <a:rPr lang="nl-NL" sz="1620" b="1" kern="0" dirty="0">
                <a:latin typeface="Arial" pitchFamily="34" charset="0"/>
                <a:cs typeface="Arial" pitchFamily="34" charset="0"/>
              </a:rPr>
            </a:br>
            <a:r>
              <a:rPr lang="nl-NL" sz="1620" b="1" kern="0" dirty="0">
                <a:latin typeface="Arial" pitchFamily="34" charset="0"/>
                <a:cs typeface="Arial" pitchFamily="34" charset="0"/>
              </a:rPr>
              <a:t>      LinkedIn </a:t>
            </a:r>
          </a:p>
          <a:p>
            <a:pPr marL="0" indent="0">
              <a:buNone/>
              <a:defRPr/>
            </a:pPr>
            <a:r>
              <a:rPr lang="nl-NL" sz="1620" b="1" kern="0" dirty="0">
                <a:latin typeface="Arial" pitchFamily="34" charset="0"/>
                <a:cs typeface="Arial" pitchFamily="34" charset="0"/>
              </a:rPr>
              <a:t>      Literatuur bij modules      </a:t>
            </a:r>
            <a:r>
              <a:rPr lang="nl-NL" sz="1620" kern="0" dirty="0">
                <a:latin typeface="Arial" pitchFamily="34" charset="0"/>
                <a:cs typeface="Arial" pitchFamily="34" charset="0"/>
              </a:rPr>
              <a:t>handboeken/tijdschriften </a:t>
            </a:r>
            <a:r>
              <a:rPr lang="nl-NL" sz="1890" kern="0" dirty="0">
                <a:latin typeface="Arial" pitchFamily="34" charset="0"/>
                <a:cs typeface="Arial" pitchFamily="34" charset="0"/>
              </a:rPr>
              <a:t>… </a:t>
            </a:r>
          </a:p>
          <a:p>
            <a:pPr>
              <a:buFont typeface="Wingdings" pitchFamily="2" charset="2"/>
              <a:buNone/>
              <a:defRPr/>
            </a:pPr>
            <a:endParaRPr lang="nl-NL" sz="2093" kern="0" dirty="0"/>
          </a:p>
          <a:p>
            <a:pPr>
              <a:buFont typeface="Wingdings" pitchFamily="2" charset="2"/>
              <a:buNone/>
              <a:defRPr/>
            </a:pPr>
            <a:endParaRPr lang="nl-NL" sz="2093" kern="0" dirty="0"/>
          </a:p>
        </p:txBody>
      </p:sp>
    </p:spTree>
    <p:extLst>
      <p:ext uri="{BB962C8B-B14F-4D97-AF65-F5344CB8AC3E}">
        <p14:creationId xmlns:p14="http://schemas.microsoft.com/office/powerpoint/2010/main" val="2066446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1"/>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60">
                <a:solidFill>
                  <a:schemeClr val="tx1"/>
                </a:solidFill>
                <a:latin typeface="Times New Roman" panose="02020603050405020304" pitchFamily="18" charset="0"/>
              </a:defRPr>
            </a:lvl1pPr>
            <a:lvl2pPr marL="500420" indent="-191810">
              <a:spcBef>
                <a:spcPct val="20000"/>
              </a:spcBef>
              <a:buChar char="–"/>
              <a:defRPr sz="1890">
                <a:solidFill>
                  <a:schemeClr val="tx1"/>
                </a:solidFill>
                <a:latin typeface="Times New Roman" panose="02020603050405020304" pitchFamily="18" charset="0"/>
              </a:defRPr>
            </a:lvl2pPr>
            <a:lvl3pPr marL="770454" indent="-153234">
              <a:spcBef>
                <a:spcPct val="20000"/>
              </a:spcBef>
              <a:buChar char="•"/>
              <a:defRPr sz="1620">
                <a:solidFill>
                  <a:schemeClr val="tx1"/>
                </a:solidFill>
                <a:latin typeface="Times New Roman" panose="02020603050405020304" pitchFamily="18" charset="0"/>
              </a:defRPr>
            </a:lvl3pPr>
            <a:lvl4pPr marL="1079064" indent="-153234">
              <a:spcBef>
                <a:spcPct val="20000"/>
              </a:spcBef>
              <a:buChar char="–"/>
              <a:defRPr sz="1350">
                <a:solidFill>
                  <a:schemeClr val="tx1"/>
                </a:solidFill>
                <a:latin typeface="Times New Roman" panose="02020603050405020304" pitchFamily="18" charset="0"/>
              </a:defRPr>
            </a:lvl4pPr>
            <a:lvl5pPr marL="1387674" indent="-153234">
              <a:spcBef>
                <a:spcPct val="20000"/>
              </a:spcBef>
              <a:buChar char="»"/>
              <a:defRPr sz="1350">
                <a:solidFill>
                  <a:schemeClr val="tx1"/>
                </a:solidFill>
                <a:latin typeface="Times New Roman" panose="02020603050405020304" pitchFamily="18" charset="0"/>
              </a:defRPr>
            </a:lvl5pPr>
            <a:lvl6pPr marL="1696284" indent="-153234" eaLnBrk="0" fontAlgn="base" hangingPunct="0">
              <a:spcBef>
                <a:spcPct val="20000"/>
              </a:spcBef>
              <a:spcAft>
                <a:spcPct val="0"/>
              </a:spcAft>
              <a:buChar char="»"/>
              <a:defRPr sz="1350">
                <a:solidFill>
                  <a:schemeClr val="tx1"/>
                </a:solidFill>
                <a:latin typeface="Times New Roman" panose="02020603050405020304" pitchFamily="18" charset="0"/>
              </a:defRPr>
            </a:lvl6pPr>
            <a:lvl7pPr marL="2004894" indent="-153234" eaLnBrk="0" fontAlgn="base" hangingPunct="0">
              <a:spcBef>
                <a:spcPct val="20000"/>
              </a:spcBef>
              <a:spcAft>
                <a:spcPct val="0"/>
              </a:spcAft>
              <a:buChar char="»"/>
              <a:defRPr sz="1350">
                <a:solidFill>
                  <a:schemeClr val="tx1"/>
                </a:solidFill>
                <a:latin typeface="Times New Roman" panose="02020603050405020304" pitchFamily="18" charset="0"/>
              </a:defRPr>
            </a:lvl7pPr>
            <a:lvl8pPr marL="2313504" indent="-153234" eaLnBrk="0" fontAlgn="base" hangingPunct="0">
              <a:spcBef>
                <a:spcPct val="20000"/>
              </a:spcBef>
              <a:spcAft>
                <a:spcPct val="0"/>
              </a:spcAft>
              <a:buChar char="»"/>
              <a:defRPr sz="1350">
                <a:solidFill>
                  <a:schemeClr val="tx1"/>
                </a:solidFill>
                <a:latin typeface="Times New Roman" panose="02020603050405020304" pitchFamily="18" charset="0"/>
              </a:defRPr>
            </a:lvl8pPr>
            <a:lvl9pPr marL="2622114" indent="-153234" eaLnBrk="0" fontAlgn="base" hangingPunct="0">
              <a:spcBef>
                <a:spcPct val="20000"/>
              </a:spcBef>
              <a:spcAft>
                <a:spcPct val="0"/>
              </a:spcAft>
              <a:buChar char="»"/>
              <a:defRPr sz="1350">
                <a:solidFill>
                  <a:schemeClr val="tx1"/>
                </a:solidFill>
                <a:latin typeface="Times New Roman" panose="02020603050405020304" pitchFamily="18" charset="0"/>
              </a:defRPr>
            </a:lvl9pPr>
          </a:lstStyle>
          <a:p>
            <a:pPr>
              <a:spcBef>
                <a:spcPct val="0"/>
              </a:spcBef>
              <a:buFontTx/>
              <a:buNone/>
            </a:pPr>
            <a:fld id="{95838298-527A-4520-8E3D-0AE11521E448}" type="slidenum">
              <a:rPr lang="nl-NL" altLang="nl-NL" sz="945">
                <a:latin typeface="Arial" panose="020B0604020202020204" pitchFamily="34" charset="0"/>
                <a:ea typeface="ＭＳ Ｐゴシック" panose="020B0600070205080204" pitchFamily="34" charset="-128"/>
              </a:rPr>
              <a:pPr>
                <a:spcBef>
                  <a:spcPct val="0"/>
                </a:spcBef>
                <a:buFontTx/>
                <a:buNone/>
              </a:pPr>
              <a:t>8</a:t>
            </a:fld>
            <a:endParaRPr lang="nl-NL" altLang="nl-NL" sz="945">
              <a:latin typeface="Arial" panose="020B0604020202020204" pitchFamily="34" charset="0"/>
              <a:ea typeface="ＭＳ Ｐゴシック" panose="020B0600070205080204" pitchFamily="34" charset="-128"/>
            </a:endParaRPr>
          </a:p>
        </p:txBody>
      </p:sp>
      <p:sp>
        <p:nvSpPr>
          <p:cNvPr id="11267" name="Rectangle 3"/>
          <p:cNvSpPr>
            <a:spLocks noGrp="1" noChangeArrowheads="1"/>
          </p:cNvSpPr>
          <p:nvPr>
            <p:ph type="body" idx="4294967295"/>
          </p:nvPr>
        </p:nvSpPr>
        <p:spPr>
          <a:xfrm>
            <a:off x="1143000" y="1352312"/>
            <a:ext cx="6515100" cy="384691"/>
          </a:xfrm>
        </p:spPr>
        <p:txBody>
          <a:bodyPr>
            <a:normAutofit fontScale="25000" lnSpcReduction="20000"/>
          </a:bodyPr>
          <a:lstStyle/>
          <a:p>
            <a:pPr>
              <a:buFont typeface="Wingdings" pitchFamily="2" charset="2"/>
              <a:buNone/>
              <a:defRPr/>
            </a:pPr>
            <a:r>
              <a:rPr lang="nl-NL" sz="6000" dirty="0">
                <a:latin typeface="Arial" pitchFamily="34" charset="0"/>
                <a:cs typeface="Arial" pitchFamily="34" charset="0"/>
              </a:rPr>
              <a:t>                         “</a:t>
            </a:r>
            <a:r>
              <a:rPr lang="nl-NL" sz="6000" b="1" dirty="0" err="1">
                <a:latin typeface="Arial" pitchFamily="34" charset="0"/>
                <a:cs typeface="Arial" pitchFamily="34" charset="0"/>
              </a:rPr>
              <a:t>behavior</a:t>
            </a:r>
            <a:r>
              <a:rPr lang="nl-NL" sz="6000" b="1" dirty="0">
                <a:latin typeface="Arial" pitchFamily="34" charset="0"/>
                <a:cs typeface="Arial" pitchFamily="34" charset="0"/>
              </a:rPr>
              <a:t> ….</a:t>
            </a:r>
            <a:r>
              <a:rPr lang="nl-NL" sz="6000" b="1" dirty="0" err="1">
                <a:latin typeface="Arial" pitchFamily="34" charset="0"/>
                <a:cs typeface="Arial" pitchFamily="34" charset="0"/>
              </a:rPr>
              <a:t>behaviour</a:t>
            </a:r>
            <a:r>
              <a:rPr lang="nl-NL" sz="6000" b="1" dirty="0">
                <a:latin typeface="Arial" pitchFamily="34" charset="0"/>
                <a:cs typeface="Arial" pitchFamily="34" charset="0"/>
              </a:rPr>
              <a:t> </a:t>
            </a:r>
            <a:endParaRPr lang="nl-NL" sz="6000" dirty="0"/>
          </a:p>
          <a:p>
            <a:pPr marL="0" indent="0">
              <a:buNone/>
              <a:defRPr/>
            </a:pPr>
            <a:endParaRPr lang="en-GB" sz="7200" dirty="0">
              <a:latin typeface="Arial" pitchFamily="34" charset="0"/>
              <a:cs typeface="Arial" pitchFamily="34" charset="0"/>
            </a:endParaRPr>
          </a:p>
          <a:p>
            <a:pPr marL="0" indent="0">
              <a:buNone/>
              <a:defRPr/>
            </a:pPr>
            <a:endParaRPr lang="en-GB" sz="7200" dirty="0">
              <a:latin typeface="Arial" pitchFamily="34" charset="0"/>
              <a:cs typeface="Arial" pitchFamily="34" charset="0"/>
            </a:endParaRPr>
          </a:p>
          <a:p>
            <a:pPr marL="0" indent="0">
              <a:buNone/>
              <a:defRPr/>
            </a:pPr>
            <a:r>
              <a:rPr lang="en-GB" sz="6480" dirty="0">
                <a:latin typeface="Arial" pitchFamily="34" charset="0"/>
                <a:cs typeface="Arial" pitchFamily="34" charset="0"/>
              </a:rPr>
              <a:t>“problem behaviour”   </a:t>
            </a:r>
            <a:r>
              <a:rPr lang="en-GB" sz="6480" dirty="0" err="1">
                <a:latin typeface="Arial" pitchFamily="34" charset="0"/>
                <a:cs typeface="Arial" pitchFamily="34" charset="0"/>
              </a:rPr>
              <a:t>behavior</a:t>
            </a:r>
            <a:r>
              <a:rPr lang="en-GB" sz="6480" dirty="0">
                <a:latin typeface="Arial" pitchFamily="34" charset="0"/>
                <a:cs typeface="Arial" pitchFamily="34" charset="0"/>
              </a:rPr>
              <a:t> analysis” “</a:t>
            </a:r>
            <a:r>
              <a:rPr lang="en-GB" sz="6480" dirty="0" err="1">
                <a:latin typeface="Arial" pitchFamily="34" charset="0"/>
                <a:cs typeface="Arial" pitchFamily="34" charset="0"/>
              </a:rPr>
              <a:t>behavioral</a:t>
            </a:r>
            <a:r>
              <a:rPr lang="en-GB" sz="6480" dirty="0">
                <a:latin typeface="Arial" pitchFamily="34" charset="0"/>
                <a:cs typeface="Arial" pitchFamily="34" charset="0"/>
              </a:rPr>
              <a:t> disorder”</a:t>
            </a:r>
          </a:p>
          <a:p>
            <a:pPr marL="0" indent="0">
              <a:buNone/>
              <a:defRPr/>
            </a:pPr>
            <a:r>
              <a:rPr lang="en-GB" sz="6480" dirty="0">
                <a:latin typeface="Arial" pitchFamily="34" charset="0"/>
                <a:cs typeface="Arial" pitchFamily="34" charset="0"/>
              </a:rPr>
              <a:t> </a:t>
            </a:r>
            <a:endParaRPr lang="nl-NL" sz="6480" dirty="0">
              <a:latin typeface="Arial" pitchFamily="34" charset="0"/>
              <a:cs typeface="Arial" pitchFamily="34" charset="0"/>
            </a:endParaRPr>
          </a:p>
          <a:p>
            <a:pPr marL="0" indent="0">
              <a:buNone/>
              <a:defRPr/>
            </a:pPr>
            <a:r>
              <a:rPr lang="en-GB" sz="6480" dirty="0">
                <a:latin typeface="Arial" pitchFamily="34" charset="0"/>
                <a:cs typeface="Arial" pitchFamily="34" charset="0"/>
              </a:rPr>
              <a:t>“</a:t>
            </a:r>
            <a:r>
              <a:rPr lang="en-GB" sz="6480" dirty="0" err="1">
                <a:latin typeface="Arial" pitchFamily="34" charset="0"/>
                <a:cs typeface="Arial" pitchFamily="34" charset="0"/>
              </a:rPr>
              <a:t>behavioral</a:t>
            </a:r>
            <a:r>
              <a:rPr lang="en-GB" sz="6480" dirty="0">
                <a:latin typeface="Arial" pitchFamily="34" charset="0"/>
                <a:cs typeface="Arial" pitchFamily="34" charset="0"/>
              </a:rPr>
              <a:t> intervention” 	“</a:t>
            </a:r>
            <a:r>
              <a:rPr lang="en-GB" sz="6480" dirty="0" err="1">
                <a:latin typeface="Arial" pitchFamily="34" charset="0"/>
                <a:cs typeface="Arial" pitchFamily="34" charset="0"/>
              </a:rPr>
              <a:t>behavioral</a:t>
            </a:r>
            <a:r>
              <a:rPr lang="en-GB" sz="6480" dirty="0">
                <a:latin typeface="Arial" pitchFamily="34" charset="0"/>
                <a:cs typeface="Arial" pitchFamily="34" charset="0"/>
              </a:rPr>
              <a:t> interventions” </a:t>
            </a:r>
          </a:p>
          <a:p>
            <a:pPr marL="0" indent="0">
              <a:buNone/>
              <a:defRPr/>
            </a:pPr>
            <a:r>
              <a:rPr lang="en-GB" sz="6480" dirty="0">
                <a:latin typeface="Arial" pitchFamily="34" charset="0"/>
                <a:cs typeface="Arial" pitchFamily="34" charset="0"/>
              </a:rPr>
              <a:t>     </a:t>
            </a:r>
            <a:endParaRPr lang="nl-NL" sz="6480" dirty="0">
              <a:latin typeface="Arial" pitchFamily="34" charset="0"/>
              <a:cs typeface="Arial" pitchFamily="34" charset="0"/>
            </a:endParaRPr>
          </a:p>
          <a:p>
            <a:pPr marL="0" indent="0">
              <a:buNone/>
              <a:defRPr/>
            </a:pPr>
            <a:r>
              <a:rPr lang="en-GB" sz="6480" dirty="0">
                <a:latin typeface="Arial" pitchFamily="34" charset="0"/>
                <a:cs typeface="Arial" pitchFamily="34" charset="0"/>
              </a:rPr>
              <a:t>“</a:t>
            </a:r>
            <a:r>
              <a:rPr lang="en-GB" sz="6480" dirty="0" err="1">
                <a:latin typeface="Arial" pitchFamily="34" charset="0"/>
                <a:cs typeface="Arial" pitchFamily="34" charset="0"/>
              </a:rPr>
              <a:t>behavior</a:t>
            </a:r>
            <a:r>
              <a:rPr lang="en-GB" sz="6480" dirty="0">
                <a:latin typeface="Arial" pitchFamily="34" charset="0"/>
                <a:cs typeface="Arial" pitchFamily="34" charset="0"/>
              </a:rPr>
              <a:t> problem” 	 	“behaviour problems” </a:t>
            </a:r>
          </a:p>
          <a:p>
            <a:pPr marL="0" indent="0">
              <a:buNone/>
              <a:defRPr/>
            </a:pPr>
            <a:br>
              <a:rPr lang="en-GB" sz="6480" dirty="0">
                <a:latin typeface="Arial" pitchFamily="34" charset="0"/>
                <a:cs typeface="Arial" pitchFamily="34" charset="0"/>
              </a:rPr>
            </a:br>
            <a:r>
              <a:rPr lang="en-GB" sz="6480" dirty="0">
                <a:latin typeface="Arial" pitchFamily="34" charset="0"/>
                <a:cs typeface="Arial" pitchFamily="34" charset="0"/>
              </a:rPr>
              <a:t>“</a:t>
            </a:r>
            <a:r>
              <a:rPr lang="en-GB" sz="6480" dirty="0" err="1">
                <a:latin typeface="Arial" pitchFamily="34" charset="0"/>
                <a:cs typeface="Arial" pitchFamily="34" charset="0"/>
              </a:rPr>
              <a:t>behavior</a:t>
            </a:r>
            <a:r>
              <a:rPr lang="en-GB" sz="6480" dirty="0">
                <a:latin typeface="Arial" pitchFamily="34" charset="0"/>
                <a:cs typeface="Arial" pitchFamily="34" charset="0"/>
              </a:rPr>
              <a:t> disorders”	 </a:t>
            </a:r>
            <a:r>
              <a:rPr lang="nl-NL" sz="6480" dirty="0">
                <a:latin typeface="Arial" pitchFamily="34" charset="0"/>
                <a:cs typeface="Arial" pitchFamily="34" charset="0"/>
              </a:rPr>
              <a:t>“</a:t>
            </a:r>
            <a:r>
              <a:rPr lang="nl-NL" sz="6480" dirty="0" err="1">
                <a:latin typeface="Arial" pitchFamily="34" charset="0"/>
                <a:cs typeface="Arial" pitchFamily="34" charset="0"/>
              </a:rPr>
              <a:t>behavior</a:t>
            </a:r>
            <a:r>
              <a:rPr lang="nl-NL" sz="6480" dirty="0">
                <a:latin typeface="Arial" pitchFamily="34" charset="0"/>
                <a:cs typeface="Arial" pitchFamily="34" charset="0"/>
              </a:rPr>
              <a:t> </a:t>
            </a:r>
            <a:r>
              <a:rPr lang="nl-NL" sz="6480" dirty="0" err="1">
                <a:latin typeface="Arial" pitchFamily="34" charset="0"/>
                <a:cs typeface="Arial" pitchFamily="34" charset="0"/>
              </a:rPr>
              <a:t>modification</a:t>
            </a:r>
            <a:r>
              <a:rPr lang="nl-NL" sz="6480" dirty="0">
                <a:latin typeface="Arial" pitchFamily="34" charset="0"/>
                <a:cs typeface="Arial" pitchFamily="34" charset="0"/>
              </a:rPr>
              <a:t> </a:t>
            </a:r>
            <a:r>
              <a:rPr lang="nl-NL" sz="6480" dirty="0" err="1">
                <a:latin typeface="Arial" pitchFamily="34" charset="0"/>
                <a:cs typeface="Arial" pitchFamily="34" charset="0"/>
              </a:rPr>
              <a:t>education</a:t>
            </a:r>
            <a:r>
              <a:rPr lang="nl-NL" sz="6480" dirty="0">
                <a:latin typeface="Arial" pitchFamily="34" charset="0"/>
                <a:cs typeface="Arial" pitchFamily="34" charset="0"/>
              </a:rPr>
              <a:t>” </a:t>
            </a:r>
          </a:p>
          <a:p>
            <a:pPr marL="0" indent="0">
              <a:buNone/>
              <a:defRPr/>
            </a:pPr>
            <a:endParaRPr lang="nl-NL" sz="6480" dirty="0">
              <a:latin typeface="Arial" pitchFamily="34" charset="0"/>
              <a:cs typeface="Arial" pitchFamily="34" charset="0"/>
            </a:endParaRPr>
          </a:p>
          <a:p>
            <a:pPr marL="0" indent="0">
              <a:buNone/>
              <a:defRPr/>
            </a:pPr>
            <a:endParaRPr lang="nl-NL" sz="6480" dirty="0">
              <a:latin typeface="Arial" pitchFamily="34" charset="0"/>
              <a:cs typeface="Arial" pitchFamily="34" charset="0"/>
            </a:endParaRPr>
          </a:p>
          <a:p>
            <a:pPr marL="0" indent="0">
              <a:buNone/>
              <a:defRPr/>
            </a:pPr>
            <a:endParaRPr lang="nl-NL" sz="6480" b="1" dirty="0">
              <a:latin typeface="Arial" pitchFamily="34" charset="0"/>
              <a:cs typeface="Arial" pitchFamily="34" charset="0"/>
            </a:endParaRPr>
          </a:p>
          <a:p>
            <a:pPr marL="0" indent="0">
              <a:buNone/>
              <a:defRPr/>
            </a:pPr>
            <a:r>
              <a:rPr lang="nl-NL" sz="1890" dirty="0"/>
              <a:t> </a:t>
            </a:r>
          </a:p>
          <a:p>
            <a:pPr>
              <a:buFont typeface="Wingdings" pitchFamily="2" charset="2"/>
              <a:buNone/>
              <a:defRPr/>
            </a:pPr>
            <a:endParaRPr lang="nl-NL" sz="2093" dirty="0"/>
          </a:p>
          <a:p>
            <a:pPr>
              <a:buFont typeface="Wingdings" pitchFamily="2" charset="2"/>
              <a:buNone/>
              <a:defRPr/>
            </a:pPr>
            <a:endParaRPr lang="nl-NL" sz="2093" dirty="0"/>
          </a:p>
        </p:txBody>
      </p:sp>
      <p:pic>
        <p:nvPicPr>
          <p:cNvPr id="13316" name="Picture 7"/>
          <p:cNvPicPr>
            <a:picLocks noGrp="1" noChangeAspect="1" noChangeArrowheads="1"/>
          </p:cNvPicPr>
          <p:nvPr>
            <p:ph type="title" idx="4294967295"/>
          </p:nvPr>
        </p:nvPicPr>
        <p:blipFill>
          <a:blip r:embed="rId2">
            <a:extLst>
              <a:ext uri="{28A0092B-C50C-407E-A947-70E740481C1C}">
                <a14:useLocalDpi xmlns:a14="http://schemas.microsoft.com/office/drawing/2010/main" val="0"/>
              </a:ext>
            </a:extLst>
          </a:blip>
          <a:srcRect/>
          <a:stretch>
            <a:fillRect/>
          </a:stretch>
        </p:blipFill>
        <p:spPr>
          <a:xfrm>
            <a:off x="1885594" y="128588"/>
            <a:ext cx="6858000" cy="642938"/>
          </a:xfrm>
        </p:spPr>
      </p:pic>
      <p:sp>
        <p:nvSpPr>
          <p:cNvPr id="13317" name="PIJL-OMLAAG 4"/>
          <p:cNvSpPr>
            <a:spLocks noChangeArrowheads="1"/>
          </p:cNvSpPr>
          <p:nvPr/>
        </p:nvSpPr>
        <p:spPr bwMode="auto">
          <a:xfrm rot="10800000">
            <a:off x="2167605" y="553998"/>
            <a:ext cx="400764" cy="627936"/>
          </a:xfrm>
          <a:prstGeom prst="downArrow">
            <a:avLst>
              <a:gd name="adj1" fmla="val 50000"/>
              <a:gd name="adj2" fmla="val 49856"/>
            </a:avLst>
          </a:prstGeom>
          <a:solidFill>
            <a:schemeClr val="accent1"/>
          </a:solidFill>
          <a:ln w="9525" algn="ctr">
            <a:solidFill>
              <a:schemeClr val="accent1"/>
            </a:solidFill>
            <a:round/>
            <a:headEnd/>
            <a:tailEnd/>
          </a:ln>
        </p:spPr>
        <p:txBody>
          <a:bodyPr rot="10800000" wrap="none" lIns="68579" tIns="34289" rIns="68579" bIns="34289"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NL" altLang="nl-NL" sz="1620"/>
          </a:p>
        </p:txBody>
      </p:sp>
      <p:sp>
        <p:nvSpPr>
          <p:cNvPr id="13318" name="Rechthoek 1"/>
          <p:cNvSpPr>
            <a:spLocks noChangeArrowheads="1"/>
          </p:cNvSpPr>
          <p:nvPr/>
        </p:nvSpPr>
        <p:spPr bwMode="auto">
          <a:xfrm>
            <a:off x="2870359" y="867966"/>
            <a:ext cx="1999584" cy="48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9" tIns="34289" rIns="68579" bIns="34289">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sz="2700" b="1">
                <a:solidFill>
                  <a:srgbClr val="000099"/>
                </a:solidFill>
                <a:latin typeface="Arial" panose="020B0604020202020204" pitchFamily="34" charset="0"/>
              </a:rPr>
              <a:t>   </a:t>
            </a:r>
            <a:r>
              <a:rPr lang="nl-NL" altLang="nl-NL" sz="2160" b="1">
                <a:solidFill>
                  <a:srgbClr val="7030A0"/>
                </a:solidFill>
                <a:latin typeface="Arial" panose="020B0604020202020204" pitchFamily="34" charset="0"/>
              </a:rPr>
              <a:t>Zoektermen</a:t>
            </a:r>
            <a:endParaRPr lang="nl-NL" altLang="nl-NL" sz="2160">
              <a:solidFill>
                <a:srgbClr val="7030A0"/>
              </a:solidFill>
              <a:latin typeface="Arial" panose="020B0604020202020204" pitchFamily="34" charset="0"/>
            </a:endParaRPr>
          </a:p>
        </p:txBody>
      </p:sp>
    </p:spTree>
    <p:extLst>
      <p:ext uri="{BB962C8B-B14F-4D97-AF65-F5344CB8AC3E}">
        <p14:creationId xmlns:p14="http://schemas.microsoft.com/office/powerpoint/2010/main" val="325389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a:xfrm>
            <a:off x="2343150" y="629484"/>
            <a:ext cx="6172200" cy="857250"/>
          </a:xfrm>
        </p:spPr>
        <p:txBody>
          <a:bodyPr>
            <a:normAutofit fontScale="90000"/>
          </a:bodyPr>
          <a:lstStyle/>
          <a:p>
            <a:pPr>
              <a:defRPr/>
            </a:pPr>
            <a:r>
              <a:rPr lang="en-GB" altLang="nl-NL" sz="3100" b="1" dirty="0" err="1"/>
              <a:t>Engelse</a:t>
            </a:r>
            <a:r>
              <a:rPr lang="en-GB" altLang="nl-NL" sz="3100" b="1" dirty="0"/>
              <a:t> </a:t>
            </a:r>
            <a:r>
              <a:rPr lang="en-GB" altLang="nl-NL" sz="3100" b="1" dirty="0" err="1"/>
              <a:t>trefwoorden</a:t>
            </a:r>
            <a:r>
              <a:rPr lang="en-GB" altLang="nl-NL" sz="3100" b="1" dirty="0"/>
              <a:t> </a:t>
            </a:r>
            <a:br>
              <a:rPr lang="en-GB" altLang="nl-NL" sz="3100" dirty="0"/>
            </a:br>
            <a:br>
              <a:rPr lang="en-GB" altLang="nl-NL" sz="3100" dirty="0"/>
            </a:br>
            <a:br>
              <a:rPr lang="en-GB" altLang="nl-NL" dirty="0">
                <a:solidFill>
                  <a:srgbClr val="000099"/>
                </a:solidFill>
                <a:latin typeface="Arial" panose="020B0604020202020204" pitchFamily="34" charset="0"/>
                <a:cs typeface="Arial" panose="020B0604020202020204" pitchFamily="34" charset="0"/>
              </a:rPr>
            </a:br>
            <a:endParaRPr lang="nl-NL" altLang="nl-NL" dirty="0"/>
          </a:p>
        </p:txBody>
      </p:sp>
      <p:sp>
        <p:nvSpPr>
          <p:cNvPr id="14339"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160">
                <a:solidFill>
                  <a:schemeClr val="tx1"/>
                </a:solidFill>
                <a:latin typeface="Times New Roman" panose="02020603050405020304" pitchFamily="18" charset="0"/>
              </a:defRPr>
            </a:lvl1pPr>
            <a:lvl2pPr marL="500420" indent="-191810">
              <a:spcBef>
                <a:spcPct val="20000"/>
              </a:spcBef>
              <a:buChar char="–"/>
              <a:defRPr sz="1890">
                <a:solidFill>
                  <a:schemeClr val="tx1"/>
                </a:solidFill>
                <a:latin typeface="Times New Roman" panose="02020603050405020304" pitchFamily="18" charset="0"/>
              </a:defRPr>
            </a:lvl2pPr>
            <a:lvl3pPr marL="770454" indent="-153234">
              <a:spcBef>
                <a:spcPct val="20000"/>
              </a:spcBef>
              <a:buChar char="•"/>
              <a:defRPr sz="1620">
                <a:solidFill>
                  <a:schemeClr val="tx1"/>
                </a:solidFill>
                <a:latin typeface="Times New Roman" panose="02020603050405020304" pitchFamily="18" charset="0"/>
              </a:defRPr>
            </a:lvl3pPr>
            <a:lvl4pPr marL="1079064" indent="-153234">
              <a:spcBef>
                <a:spcPct val="20000"/>
              </a:spcBef>
              <a:buChar char="–"/>
              <a:defRPr sz="1350">
                <a:solidFill>
                  <a:schemeClr val="tx1"/>
                </a:solidFill>
                <a:latin typeface="Times New Roman" panose="02020603050405020304" pitchFamily="18" charset="0"/>
              </a:defRPr>
            </a:lvl4pPr>
            <a:lvl5pPr marL="1387674" indent="-153234">
              <a:spcBef>
                <a:spcPct val="20000"/>
              </a:spcBef>
              <a:buChar char="»"/>
              <a:defRPr sz="1350">
                <a:solidFill>
                  <a:schemeClr val="tx1"/>
                </a:solidFill>
                <a:latin typeface="Times New Roman" panose="02020603050405020304" pitchFamily="18" charset="0"/>
              </a:defRPr>
            </a:lvl5pPr>
            <a:lvl6pPr marL="1696284" indent="-153234" eaLnBrk="0" fontAlgn="base" hangingPunct="0">
              <a:spcBef>
                <a:spcPct val="20000"/>
              </a:spcBef>
              <a:spcAft>
                <a:spcPct val="0"/>
              </a:spcAft>
              <a:buChar char="»"/>
              <a:defRPr sz="1350">
                <a:solidFill>
                  <a:schemeClr val="tx1"/>
                </a:solidFill>
                <a:latin typeface="Times New Roman" panose="02020603050405020304" pitchFamily="18" charset="0"/>
              </a:defRPr>
            </a:lvl6pPr>
            <a:lvl7pPr marL="2004894" indent="-153234" eaLnBrk="0" fontAlgn="base" hangingPunct="0">
              <a:spcBef>
                <a:spcPct val="20000"/>
              </a:spcBef>
              <a:spcAft>
                <a:spcPct val="0"/>
              </a:spcAft>
              <a:buChar char="»"/>
              <a:defRPr sz="1350">
                <a:solidFill>
                  <a:schemeClr val="tx1"/>
                </a:solidFill>
                <a:latin typeface="Times New Roman" panose="02020603050405020304" pitchFamily="18" charset="0"/>
              </a:defRPr>
            </a:lvl7pPr>
            <a:lvl8pPr marL="2313504" indent="-153234" eaLnBrk="0" fontAlgn="base" hangingPunct="0">
              <a:spcBef>
                <a:spcPct val="20000"/>
              </a:spcBef>
              <a:spcAft>
                <a:spcPct val="0"/>
              </a:spcAft>
              <a:buChar char="»"/>
              <a:defRPr sz="1350">
                <a:solidFill>
                  <a:schemeClr val="tx1"/>
                </a:solidFill>
                <a:latin typeface="Times New Roman" panose="02020603050405020304" pitchFamily="18" charset="0"/>
              </a:defRPr>
            </a:lvl8pPr>
            <a:lvl9pPr marL="2622114" indent="-153234" eaLnBrk="0" fontAlgn="base" hangingPunct="0">
              <a:spcBef>
                <a:spcPct val="20000"/>
              </a:spcBef>
              <a:spcAft>
                <a:spcPct val="0"/>
              </a:spcAft>
              <a:buChar char="»"/>
              <a:defRPr sz="1350">
                <a:solidFill>
                  <a:schemeClr val="tx1"/>
                </a:solidFill>
                <a:latin typeface="Times New Roman" panose="02020603050405020304" pitchFamily="18" charset="0"/>
              </a:defRPr>
            </a:lvl9pPr>
          </a:lstStyle>
          <a:p>
            <a:pPr>
              <a:spcBef>
                <a:spcPct val="0"/>
              </a:spcBef>
              <a:buFontTx/>
              <a:buNone/>
            </a:pPr>
            <a:fld id="{C007C8F4-7369-4698-BBEF-F911757D60EB}" type="slidenum">
              <a:rPr lang="en-US" altLang="nl-NL" sz="945"/>
              <a:pPr>
                <a:spcBef>
                  <a:spcPct val="0"/>
                </a:spcBef>
                <a:buFontTx/>
                <a:buNone/>
              </a:pPr>
              <a:t>9</a:t>
            </a:fld>
            <a:endParaRPr lang="en-US" altLang="nl-NL" sz="945"/>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882" y="1129265"/>
            <a:ext cx="6354366" cy="3050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1655207" y="4356657"/>
            <a:ext cx="3429000" cy="369332"/>
          </a:xfrm>
          <a:prstGeom prst="rect">
            <a:avLst/>
          </a:prstGeom>
        </p:spPr>
        <p:txBody>
          <a:bodyPr>
            <a:spAutoFit/>
          </a:bodyPr>
          <a:lstStyle/>
          <a:p>
            <a:pPr>
              <a:buFont typeface="Wingdings" pitchFamily="2" charset="2"/>
              <a:buNone/>
              <a:defRPr/>
            </a:pPr>
            <a:r>
              <a:rPr lang="nl-NL" sz="1800" kern="0" dirty="0">
                <a:latin typeface="Arial" pitchFamily="34" charset="0"/>
              </a:rPr>
              <a:t> </a:t>
            </a:r>
            <a:endParaRPr lang="nl-NL" sz="1800" dirty="0"/>
          </a:p>
        </p:txBody>
      </p:sp>
      <p:sp>
        <p:nvSpPr>
          <p:cNvPr id="4" name="Rechthoek 3"/>
          <p:cNvSpPr/>
          <p:nvPr/>
        </p:nvSpPr>
        <p:spPr>
          <a:xfrm>
            <a:off x="431413" y="3874056"/>
            <a:ext cx="3429000" cy="369332"/>
          </a:xfrm>
          <a:prstGeom prst="rect">
            <a:avLst/>
          </a:prstGeom>
        </p:spPr>
        <p:txBody>
          <a:bodyPr>
            <a:spAutoFit/>
          </a:bodyPr>
          <a:lstStyle/>
          <a:p>
            <a:pPr>
              <a:defRPr/>
            </a:pPr>
            <a:r>
              <a:rPr lang="nl-NL" sz="1800" dirty="0">
                <a:latin typeface="Arial" panose="020B0604020202020204" pitchFamily="34" charset="0"/>
                <a:hlinkClick r:id="rId3"/>
              </a:rPr>
              <a:t>Thesaurus.com </a:t>
            </a:r>
            <a:endParaRPr lang="nl-NL" sz="1800" dirty="0">
              <a:latin typeface="Arial" panose="020B0604020202020204" pitchFamily="34" charset="0"/>
            </a:endParaRPr>
          </a:p>
        </p:txBody>
      </p:sp>
      <p:sp>
        <p:nvSpPr>
          <p:cNvPr id="5" name="Tekstvak 4"/>
          <p:cNvSpPr txBox="1"/>
          <p:nvPr/>
        </p:nvSpPr>
        <p:spPr>
          <a:xfrm>
            <a:off x="1259801" y="4243388"/>
            <a:ext cx="184731" cy="369332"/>
          </a:xfrm>
          <a:prstGeom prst="rect">
            <a:avLst/>
          </a:prstGeom>
          <a:noFill/>
        </p:spPr>
        <p:txBody>
          <a:bodyPr wrap="none">
            <a:spAutoFit/>
          </a:bodyPr>
          <a:lstStyle/>
          <a:p>
            <a:pPr>
              <a:defRPr/>
            </a:pPr>
            <a:endParaRPr lang="nl-NL" sz="1800" dirty="0">
              <a:latin typeface="Arial" panose="020B0604020202020204" pitchFamily="34" charset="0"/>
            </a:endParaRPr>
          </a:p>
        </p:txBody>
      </p:sp>
      <p:sp>
        <p:nvSpPr>
          <p:cNvPr id="9" name="Tekstvak 8"/>
          <p:cNvSpPr txBox="1"/>
          <p:nvPr/>
        </p:nvSpPr>
        <p:spPr>
          <a:xfrm>
            <a:off x="369401" y="4294899"/>
            <a:ext cx="1776512" cy="646331"/>
          </a:xfrm>
          <a:prstGeom prst="rect">
            <a:avLst/>
          </a:prstGeom>
          <a:noFill/>
        </p:spPr>
        <p:txBody>
          <a:bodyPr wrap="none">
            <a:spAutoFit/>
          </a:bodyPr>
          <a:lstStyle/>
          <a:p>
            <a:pPr>
              <a:defRPr/>
            </a:pPr>
            <a:r>
              <a:rPr lang="nl-NL" sz="1800" b="1" u="sng" dirty="0">
                <a:hlinkClick r:id="rId4"/>
              </a:rPr>
              <a:t> </a:t>
            </a:r>
            <a:r>
              <a:rPr lang="nl-NL" sz="1800" dirty="0">
                <a:latin typeface="Arial" panose="020B0604020202020204" pitchFamily="34" charset="0"/>
                <a:hlinkClick r:id="rId4"/>
              </a:rPr>
              <a:t>www.linguee.nl</a:t>
            </a:r>
            <a:endParaRPr lang="nl-NL" sz="1800" dirty="0">
              <a:latin typeface="Arial" panose="020B0604020202020204" pitchFamily="34" charset="0"/>
            </a:endParaRPr>
          </a:p>
          <a:p>
            <a:pPr>
              <a:defRPr/>
            </a:pPr>
            <a:endParaRPr lang="nl-NL" sz="1800" dirty="0"/>
          </a:p>
        </p:txBody>
      </p:sp>
    </p:spTree>
    <p:extLst>
      <p:ext uri="{BB962C8B-B14F-4D97-AF65-F5344CB8AC3E}">
        <p14:creationId xmlns:p14="http://schemas.microsoft.com/office/powerpoint/2010/main" val="20080362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IEWOFFICEVERSIE" val="2016.1.4.18779"/>
</p:tagLst>
</file>

<file path=ppt/tags/tag2.xml><?xml version="1.0" encoding="utf-8"?>
<p:tagLst xmlns:a="http://schemas.openxmlformats.org/drawingml/2006/main" xmlns:r="http://schemas.openxmlformats.org/officeDocument/2006/relationships" xmlns:p="http://schemas.openxmlformats.org/presentationml/2006/main">
  <p:tag name="VIEWOFFICEVERSIE" val="2016.1.4.18779"/>
</p:tagLst>
</file>

<file path=ppt/tags/tag3.xml><?xml version="1.0" encoding="utf-8"?>
<p:tagLst xmlns:a="http://schemas.openxmlformats.org/drawingml/2006/main" xmlns:r="http://schemas.openxmlformats.org/officeDocument/2006/relationships" xmlns:p="http://schemas.openxmlformats.org/presentationml/2006/main">
  <p:tag name="VIEWOFFICEVERSIE" val="2016.1.4.18779"/>
</p:tagLst>
</file>

<file path=ppt/tags/tag4.xml><?xml version="1.0" encoding="utf-8"?>
<p:tagLst xmlns:a="http://schemas.openxmlformats.org/drawingml/2006/main" xmlns:r="http://schemas.openxmlformats.org/officeDocument/2006/relationships" xmlns:p="http://schemas.openxmlformats.org/presentationml/2006/main">
  <p:tag name="VIEWOFFICEVERSIE" val="2016.1.4.18779"/>
</p:tagLst>
</file>

<file path=ppt/tags/tag5.xml><?xml version="1.0" encoding="utf-8"?>
<p:tagLst xmlns:a="http://schemas.openxmlformats.org/drawingml/2006/main" xmlns:r="http://schemas.openxmlformats.org/officeDocument/2006/relationships" xmlns:p="http://schemas.openxmlformats.org/presentationml/2006/main">
  <p:tag name="VIEWOFFICEVERSIE" val="2016.1.4.18779"/>
</p:tagLst>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algn="l">
          <a:defRPr sz="2400" b="1" dirty="0">
            <a:solidFill>
              <a:srgbClr val="663366"/>
            </a:solidFill>
            <a:latin typeface="Arial" panose="020B0604020202020204" pitchFamily="34" charset="0"/>
            <a:cs typeface="Arial" panose="020B0604020202020204" pitchFamily="34"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1226E69C3B58419FE7586DFF5A9C50" ma:contentTypeVersion="0" ma:contentTypeDescription="Een nieuw document maken." ma:contentTypeScope="" ma:versionID="0b5765e3294c8133fd3c13da3656194f">
  <xsd:schema xmlns:xsd="http://www.w3.org/2001/XMLSchema" xmlns:xs="http://www.w3.org/2001/XMLSchema" xmlns:p="http://schemas.microsoft.com/office/2006/metadata/properties" xmlns:ns2="156c0861-0784-4a3d-ac88-778b2f64c3e1" targetNamespace="http://schemas.microsoft.com/office/2006/metadata/properties" ma:root="true" ma:fieldsID="fe2d6d7e5ccfbd4fd3693d7fa9762484" ns2:_="">
    <xsd:import namespace="156c0861-0784-4a3d-ac88-778b2f64c3e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6c0861-0784-4a3d-ac88-778b2f64c3e1"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156c0861-0784-4a3d-ac88-778b2f64c3e1">CUHAW3YNXYKH-3156-834</_dlc_DocId>
    <_dlc_DocIdUrl xmlns="156c0861-0784-4a3d-ac88-778b2f64c3e1">
      <Url>https://connect.fontys.nl/instituten/flot/sw/flotmedewerkers/Team Mediatheek/_layouts/15/DocIdRedir.aspx?ID=CUHAW3YNXYKH-3156-834</Url>
      <Description>CUHAW3YNXYKH-3156-834</Description>
    </_dlc_DocIdUrl>
  </documentManagement>
</p:properties>
</file>

<file path=customXml/itemProps1.xml><?xml version="1.0" encoding="utf-8"?>
<ds:datastoreItem xmlns:ds="http://schemas.openxmlformats.org/officeDocument/2006/customXml" ds:itemID="{1407903D-2663-49A1-AD12-C72889A67082}">
  <ds:schemaRefs>
    <ds:schemaRef ds:uri="http://schemas.microsoft.com/sharepoint/v3/contenttype/forms"/>
  </ds:schemaRefs>
</ds:datastoreItem>
</file>

<file path=customXml/itemProps2.xml><?xml version="1.0" encoding="utf-8"?>
<ds:datastoreItem xmlns:ds="http://schemas.openxmlformats.org/officeDocument/2006/customXml" ds:itemID="{5A718453-3C84-4876-9D37-D2EFBE4A4E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6c0861-0784-4a3d-ac88-778b2f64c3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C284C6-3EA8-4CAF-BD85-5606D6A0A852}">
  <ds:schemaRefs>
    <ds:schemaRef ds:uri="http://schemas.microsoft.com/sharepoint/events"/>
  </ds:schemaRefs>
</ds:datastoreItem>
</file>

<file path=customXml/itemProps4.xml><?xml version="1.0" encoding="utf-8"?>
<ds:datastoreItem xmlns:ds="http://schemas.openxmlformats.org/officeDocument/2006/customXml" ds:itemID="{8B93461C-FE4D-4009-A7A5-D12A750FECF7}">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156c0861-0784-4a3d-ac88-778b2f64c3e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37</TotalTime>
  <Words>1864</Words>
  <Application>Microsoft Office PowerPoint</Application>
  <PresentationFormat>Diavoorstelling (16:9)</PresentationFormat>
  <Paragraphs>364</Paragraphs>
  <Slides>43</Slides>
  <Notes>20</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43</vt:i4>
      </vt:variant>
    </vt:vector>
  </HeadingPairs>
  <TitlesOfParts>
    <vt:vector size="49" baseType="lpstr">
      <vt:lpstr>Arial</vt:lpstr>
      <vt:lpstr>Calibri</vt:lpstr>
      <vt:lpstr>Times New Roman</vt:lpstr>
      <vt:lpstr>Wingdings</vt:lpstr>
      <vt:lpstr>Kantoorthema</vt:lpstr>
      <vt:lpstr>1_Kantoorthema</vt:lpstr>
      <vt:lpstr>Informatievaardigheden TP</vt:lpstr>
      <vt:lpstr>PowerPoint-presentatie</vt:lpstr>
      <vt:lpstr>PowerPoint-presentatie</vt:lpstr>
      <vt:lpstr>PowerPoint-presentatie</vt:lpstr>
      <vt:lpstr>PowerPoint-presentatie</vt:lpstr>
      <vt:lpstr>PowerPoint-presentatie</vt:lpstr>
      <vt:lpstr>PowerPoint-presentatie</vt:lpstr>
      <vt:lpstr>PowerPoint-presentatie</vt:lpstr>
      <vt:lpstr>Engelse trefwoorden    </vt:lpstr>
      <vt:lpstr>Zoekwoorden: blijf variëren </vt:lpstr>
      <vt:lpstr>PowerPoint-presentatie</vt:lpstr>
      <vt:lpstr>PowerPoint-presentatie</vt:lpstr>
      <vt:lpstr>Het diepe web </vt:lpstr>
      <vt:lpstr>PowerPoint-presentatie</vt:lpstr>
      <vt:lpstr>Zoekresultaten vastleggen</vt:lpstr>
      <vt:lpstr>PowerPoint-presentatie</vt:lpstr>
      <vt:lpstr>PowerPoint-presentatie</vt:lpstr>
      <vt:lpstr>PowerPoint-presentatie</vt:lpstr>
      <vt:lpstr>PowerPoint-presentatie</vt:lpstr>
      <vt:lpstr>https://fontys.nl/Moller/Opleidingen/Toegepaste-Psychologie.htm  </vt:lpstr>
      <vt:lpstr>Waar  zoek je naar Internationale wetenschappelijke literatuur?  PsycARTiCLES </vt:lpstr>
      <vt:lpstr>SAGE journals</vt:lpstr>
      <vt:lpstr>Coachlink </vt:lpstr>
      <vt:lpstr>PowerPoint-presentatie</vt:lpstr>
      <vt:lpstr>HBO Kennisbank</vt:lpstr>
      <vt:lpstr>PowerPoint-presentatie</vt:lpstr>
      <vt:lpstr>PowerPoint-presentatie</vt:lpstr>
      <vt:lpstr>APA 7th EDITION   </vt:lpstr>
      <vt:lpstr>Waarom APA? </vt:lpstr>
      <vt:lpstr>     APA-richtlijnen uitgelegd</vt:lpstr>
      <vt:lpstr>PowerPoint-presentatie</vt:lpstr>
      <vt:lpstr>1.Bepaal soort bron </vt:lpstr>
      <vt:lpstr> </vt:lpstr>
      <vt:lpstr>      Tekst citeren (een stukje van de tekst letterlijk overnemen) </vt:lpstr>
      <vt:lpstr>Parafraseren   (in eigen woorden weergeven) </vt:lpstr>
      <vt:lpstr>                       3. Literatuurlijst </vt:lpstr>
      <vt:lpstr>Voorbeelden bronnenlijst </vt:lpstr>
      <vt:lpstr>Meerdere auteurs? (p. 14 boekje)</vt:lpstr>
      <vt:lpstr>PowerPoint-presentatie</vt:lpstr>
      <vt:lpstr>Voorvoegsels </vt:lpstr>
      <vt:lpstr>Persoonlijke communicatie</vt:lpstr>
      <vt:lpstr>   Tabellen en figuren  </vt:lpstr>
      <vt:lpstr> Literatuurhelpdesk Moller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Vincent</dc:creator>
  <cp:lastModifiedBy>Jos Knubben</cp:lastModifiedBy>
  <cp:revision>68</cp:revision>
  <dcterms:created xsi:type="dcterms:W3CDTF">2018-11-07T16:00:23Z</dcterms:created>
  <dcterms:modified xsi:type="dcterms:W3CDTF">2021-09-30T07:39:11Z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0x010100651226E69C3B58419FE7586DFF5A9C50</vt:lpwstr>
  </property>
  <property fmtid="{D5CDD505-2E9C-101B-9397-08002B2CF9AE}" pid="3" name="_dlc_DocIdItemGuid">
    <vt:lpwstr>ca7dcd58-9ac8-42c0-9ad6-3602672de915</vt:lpwstr>
  </property>
</Properties>
</file>