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14"/>
  </p:notesMasterIdLst>
  <p:handoutMasterIdLst>
    <p:handoutMasterId r:id="rId15"/>
  </p:handoutMasterIdLst>
  <p:sldIdLst>
    <p:sldId id="293" r:id="rId5"/>
    <p:sldId id="298" r:id="rId6"/>
    <p:sldId id="295" r:id="rId7"/>
    <p:sldId id="261" r:id="rId8"/>
    <p:sldId id="296" r:id="rId9"/>
    <p:sldId id="297" r:id="rId10"/>
    <p:sldId id="262" r:id="rId11"/>
    <p:sldId id="300" r:id="rId12"/>
    <p:sldId id="301" r:id="rId13"/>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FA01C-CD74-7845-B021-672224978863}">
          <p14:sldIdLst/>
        </p14:section>
        <p14:section name="Titelblad" id="{D1F76B3F-649D-FC44-94A7-44991C91A21E}">
          <p14:sldIdLst>
            <p14:sldId id="293"/>
          </p14:sldIdLst>
        </p14:section>
        <p14:section name="Voorblad" id="{97379956-3CDE-ED48-9E51-F6C755702701}">
          <p14:sldIdLst>
            <p14:sldId id="298"/>
            <p14:sldId id="295"/>
            <p14:sldId id="261"/>
            <p14:sldId id="296"/>
            <p14:sldId id="297"/>
            <p14:sldId id="262"/>
            <p14:sldId id="300"/>
            <p14:sldId id="301"/>
          </p14:sldIdLst>
        </p14:section>
        <p14:section name="Slotpagina" id="{DCF6B1C8-8F8D-CA43-BF58-CD235A34CF77}">
          <p14:sldIdLst/>
        </p14:section>
      </p14:sectionLst>
    </p:ext>
    <p:ext uri="{EFAFB233-063F-42B5-8137-9DF3F51BA10A}">
      <p15:sldGuideLst xmlns:p15="http://schemas.microsoft.com/office/powerpoint/2012/main">
        <p15:guide id="1" orient="horz" pos="1008" userDrawn="1">
          <p15:clr>
            <a:srgbClr val="A4A3A4"/>
          </p15:clr>
        </p15:guide>
        <p15:guide id="2" pos="7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6007E"/>
    <a:srgbClr val="663366"/>
    <a:srgbClr val="FFFFFF"/>
    <a:srgbClr val="65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74" autoAdjust="0"/>
  </p:normalViewPr>
  <p:slideViewPr>
    <p:cSldViewPr snapToGrid="0" snapToObjects="1">
      <p:cViewPr varScale="1">
        <p:scale>
          <a:sx n="97" d="100"/>
          <a:sy n="97" d="100"/>
        </p:scale>
        <p:origin x="588" y="78"/>
      </p:cViewPr>
      <p:guideLst>
        <p:guide orient="horz" pos="1008"/>
        <p:guide pos="7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Vos-Beckers" userId="767acb9b-f668-429f-b52e-bf151984a7b0" providerId="ADAL" clId="{36AEA4E1-89E1-CD4F-8C0A-4F0CD5FBA63B}"/>
    <pc:docChg chg="custSel modSld modMainMaster">
      <pc:chgData name="Bianca Vos-Beckers" userId="767acb9b-f668-429f-b52e-bf151984a7b0" providerId="ADAL" clId="{36AEA4E1-89E1-CD4F-8C0A-4F0CD5FBA63B}" dt="2021-05-19T12:28:36.654" v="6" actId="478"/>
      <pc:docMkLst>
        <pc:docMk/>
      </pc:docMkLst>
      <pc:sldChg chg="addSp delSp modSp mod">
        <pc:chgData name="Bianca Vos-Beckers" userId="767acb9b-f668-429f-b52e-bf151984a7b0" providerId="ADAL" clId="{36AEA4E1-89E1-CD4F-8C0A-4F0CD5FBA63B}" dt="2021-05-19T12:28:36.654" v="6" actId="478"/>
        <pc:sldMkLst>
          <pc:docMk/>
          <pc:sldMk cId="1385064971" sldId="293"/>
        </pc:sldMkLst>
        <pc:spChg chg="add del mod">
          <ac:chgData name="Bianca Vos-Beckers" userId="767acb9b-f668-429f-b52e-bf151984a7b0" providerId="ADAL" clId="{36AEA4E1-89E1-CD4F-8C0A-4F0CD5FBA63B}" dt="2021-05-19T12:23:40.744" v="2" actId="478"/>
          <ac:spMkLst>
            <pc:docMk/>
            <pc:sldMk cId="1385064971" sldId="293"/>
            <ac:spMk id="3" creationId="{7DAE26B7-9448-1D4C-91EE-9166F60D2D63}"/>
          </ac:spMkLst>
        </pc:spChg>
        <pc:spChg chg="add del mod">
          <ac:chgData name="Bianca Vos-Beckers" userId="767acb9b-f668-429f-b52e-bf151984a7b0" providerId="ADAL" clId="{36AEA4E1-89E1-CD4F-8C0A-4F0CD5FBA63B}" dt="2021-05-19T12:28:36.654" v="6" actId="478"/>
          <ac:spMkLst>
            <pc:docMk/>
            <pc:sldMk cId="1385064971" sldId="293"/>
            <ac:spMk id="5" creationId="{74809D95-3932-8845-AD23-3B379A42A086}"/>
          </ac:spMkLst>
        </pc:spChg>
      </pc:sldChg>
      <pc:sldMasterChg chg="modSp">
        <pc:chgData name="Bianca Vos-Beckers" userId="767acb9b-f668-429f-b52e-bf151984a7b0" providerId="ADAL" clId="{36AEA4E1-89E1-CD4F-8C0A-4F0CD5FBA63B}" dt="2021-05-19T12:27:14.998" v="4" actId="16037"/>
        <pc:sldMasterMkLst>
          <pc:docMk/>
          <pc:sldMasterMk cId="3299562382" sldId="2147483821"/>
        </pc:sldMasterMkLst>
        <pc:spChg chg="mod">
          <ac:chgData name="Bianca Vos-Beckers" userId="767acb9b-f668-429f-b52e-bf151984a7b0" providerId="ADAL" clId="{36AEA4E1-89E1-CD4F-8C0A-4F0CD5FBA63B}" dt="2021-05-19T12:24:49.916" v="3" actId="2711"/>
          <ac:spMkLst>
            <pc:docMk/>
            <pc:sldMasterMk cId="3299562382" sldId="2147483821"/>
            <ac:spMk id="2" creationId="{00000000-0000-0000-0000-000000000000}"/>
          </ac:spMkLst>
        </pc:spChg>
        <pc:spChg chg="mod">
          <ac:chgData name="Bianca Vos-Beckers" userId="767acb9b-f668-429f-b52e-bf151984a7b0" providerId="ADAL" clId="{36AEA4E1-89E1-CD4F-8C0A-4F0CD5FBA63B}" dt="2021-05-19T12:27:14.998" v="4" actId="16037"/>
          <ac:spMkLst>
            <pc:docMk/>
            <pc:sldMasterMk cId="3299562382" sldId="2147483821"/>
            <ac:spMk id="3" creationId="{00000000-0000-0000-0000-000000000000}"/>
          </ac:spMkLst>
        </pc:spChg>
      </pc:sldMasterChg>
    </pc:docChg>
  </pc:docChgLst>
  <pc:docChgLst>
    <pc:chgData name="Bianca Vos-Beckers" userId="767acb9b-f668-429f-b52e-bf151984a7b0" providerId="ADAL" clId="{B6344864-74A6-4B49-B6F8-BF81E28E4907}"/>
    <pc:docChg chg="modMainMaster">
      <pc:chgData name="Bianca Vos-Beckers" userId="767acb9b-f668-429f-b52e-bf151984a7b0" providerId="ADAL" clId="{B6344864-74A6-4B49-B6F8-BF81E28E4907}" dt="2021-06-10T06:27:17.119" v="6" actId="1076"/>
      <pc:docMkLst>
        <pc:docMk/>
      </pc:docMkLst>
      <pc:sldMasterChg chg="modSldLayout">
        <pc:chgData name="Bianca Vos-Beckers" userId="767acb9b-f668-429f-b52e-bf151984a7b0" providerId="ADAL" clId="{B6344864-74A6-4B49-B6F8-BF81E28E4907}" dt="2021-06-10T06:27:17.119" v="6" actId="1076"/>
        <pc:sldMasterMkLst>
          <pc:docMk/>
          <pc:sldMasterMk cId="3299562382" sldId="2147483821"/>
        </pc:sldMasterMkLst>
        <pc:sldLayoutChg chg="modSp mod">
          <pc:chgData name="Bianca Vos-Beckers" userId="767acb9b-f668-429f-b52e-bf151984a7b0" providerId="ADAL" clId="{B6344864-74A6-4B49-B6F8-BF81E28E4907}" dt="2021-06-10T06:26:13.892" v="3" actId="1076"/>
          <pc:sldLayoutMkLst>
            <pc:docMk/>
            <pc:sldMasterMk cId="3299562382" sldId="2147483821"/>
            <pc:sldLayoutMk cId="274206542" sldId="2147483858"/>
          </pc:sldLayoutMkLst>
          <pc:picChg chg="mod">
            <ac:chgData name="Bianca Vos-Beckers" userId="767acb9b-f668-429f-b52e-bf151984a7b0" providerId="ADAL" clId="{B6344864-74A6-4B49-B6F8-BF81E28E4907}" dt="2021-06-10T06:26:13.892" v="3" actId="1076"/>
            <ac:picMkLst>
              <pc:docMk/>
              <pc:sldMasterMk cId="3299562382" sldId="2147483821"/>
              <pc:sldLayoutMk cId="274206542" sldId="2147483858"/>
              <ac:picMk id="7" creationId="{E9DCE907-6FE3-5043-979C-0F06E4E9AA48}"/>
            </ac:picMkLst>
          </pc:picChg>
        </pc:sldLayoutChg>
        <pc:sldLayoutChg chg="modSp mod">
          <pc:chgData name="Bianca Vos-Beckers" userId="767acb9b-f668-429f-b52e-bf151984a7b0" providerId="ADAL" clId="{B6344864-74A6-4B49-B6F8-BF81E28E4907}" dt="2021-06-10T06:26:55.095" v="5" actId="1076"/>
          <pc:sldLayoutMkLst>
            <pc:docMk/>
            <pc:sldMasterMk cId="3299562382" sldId="2147483821"/>
            <pc:sldLayoutMk cId="3737434158" sldId="2147483871"/>
          </pc:sldLayoutMkLst>
          <pc:picChg chg="mod">
            <ac:chgData name="Bianca Vos-Beckers" userId="767acb9b-f668-429f-b52e-bf151984a7b0" providerId="ADAL" clId="{B6344864-74A6-4B49-B6F8-BF81E28E4907}" dt="2021-06-10T06:26:55.095" v="5" actId="1076"/>
            <ac:picMkLst>
              <pc:docMk/>
              <pc:sldMasterMk cId="3299562382" sldId="2147483821"/>
              <pc:sldLayoutMk cId="3737434158" sldId="2147483871"/>
              <ac:picMk id="6" creationId="{F72AD303-BDFF-934F-9145-CB4C92C73CB3}"/>
            </ac:picMkLst>
          </pc:picChg>
        </pc:sldLayoutChg>
        <pc:sldLayoutChg chg="modSp mod">
          <pc:chgData name="Bianca Vos-Beckers" userId="767acb9b-f668-429f-b52e-bf151984a7b0" providerId="ADAL" clId="{B6344864-74A6-4B49-B6F8-BF81E28E4907}" dt="2021-06-10T06:26:45.159" v="4" actId="1076"/>
          <pc:sldLayoutMkLst>
            <pc:docMk/>
            <pc:sldMasterMk cId="3299562382" sldId="2147483821"/>
            <pc:sldLayoutMk cId="3775236614" sldId="2147483872"/>
          </pc:sldLayoutMkLst>
          <pc:picChg chg="mod">
            <ac:chgData name="Bianca Vos-Beckers" userId="767acb9b-f668-429f-b52e-bf151984a7b0" providerId="ADAL" clId="{B6344864-74A6-4B49-B6F8-BF81E28E4907}" dt="2021-06-10T06:26:45.159" v="4" actId="1076"/>
            <ac:picMkLst>
              <pc:docMk/>
              <pc:sldMasterMk cId="3299562382" sldId="2147483821"/>
              <pc:sldLayoutMk cId="3775236614" sldId="2147483872"/>
              <ac:picMk id="6" creationId="{8F7D3028-9F69-4644-A249-2E8432A5DE9C}"/>
            </ac:picMkLst>
          </pc:picChg>
        </pc:sldLayoutChg>
        <pc:sldLayoutChg chg="modSp mod">
          <pc:chgData name="Bianca Vos-Beckers" userId="767acb9b-f668-429f-b52e-bf151984a7b0" providerId="ADAL" clId="{B6344864-74A6-4B49-B6F8-BF81E28E4907}" dt="2021-06-10T06:27:17.119" v="6" actId="1076"/>
          <pc:sldLayoutMkLst>
            <pc:docMk/>
            <pc:sldMasterMk cId="3299562382" sldId="2147483821"/>
            <pc:sldLayoutMk cId="3178633478" sldId="2147483873"/>
          </pc:sldLayoutMkLst>
          <pc:picChg chg="mod">
            <ac:chgData name="Bianca Vos-Beckers" userId="767acb9b-f668-429f-b52e-bf151984a7b0" providerId="ADAL" clId="{B6344864-74A6-4B49-B6F8-BF81E28E4907}" dt="2021-06-10T06:27:17.119" v="6" actId="1076"/>
            <ac:picMkLst>
              <pc:docMk/>
              <pc:sldMasterMk cId="3299562382" sldId="2147483821"/>
              <pc:sldLayoutMk cId="3178633478" sldId="2147483873"/>
              <ac:picMk id="7" creationId="{6F667120-90A3-E741-801D-CCE9CA950AB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rPr lang="nl-NL"/>
              <a:t>29-4-2022</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rPr/>
              <a:t>‹nr.›</a:t>
            </a:fld>
            <a:endParaRPr lang="nl-NL" dirty="0"/>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29-4-2022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dirty="0"/>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0F246EA-2CA6-A949-8C74-EFA4609F5646}"/>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84548843-C499-E245-95D4-C33008F15DE1}"/>
              </a:ext>
            </a:extLst>
          </p:cNvPr>
          <p:cNvSpPr>
            <a:spLocks noGrp="1"/>
          </p:cNvSpPr>
          <p:nvPr>
            <p:ph type="title" hasCustomPrompt="1"/>
          </p:nvPr>
        </p:nvSpPr>
        <p:spPr>
          <a:xfrm>
            <a:off x="212400" y="1400400"/>
            <a:ext cx="8722800" cy="85680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sp>
        <p:nvSpPr>
          <p:cNvPr id="10" name="Tijdelijke aanduiding voor inhoud 1">
            <a:extLst>
              <a:ext uri="{FF2B5EF4-FFF2-40B4-BE49-F238E27FC236}">
                <a16:creationId xmlns:a16="http://schemas.microsoft.com/office/drawing/2014/main" id="{C3A00F72-3AB5-E14B-B4B6-C3FE088A9D7C}"/>
              </a:ext>
            </a:extLst>
          </p:cNvPr>
          <p:cNvSpPr>
            <a:spLocks noGrp="1"/>
          </p:cNvSpPr>
          <p:nvPr>
            <p:ph idx="1"/>
          </p:nvPr>
        </p:nvSpPr>
        <p:spPr>
          <a:xfrm>
            <a:off x="212400" y="2331719"/>
            <a:ext cx="8722799" cy="1743013"/>
          </a:xfrm>
        </p:spPr>
        <p:txBody>
          <a:bodyPr/>
          <a:lstStyle>
            <a:lvl1pPr>
              <a:buFontTx/>
              <a:buNone/>
              <a:defRPr sz="1800" baseline="0">
                <a:solidFill>
                  <a:schemeClr val="bg1"/>
                </a:solidFill>
              </a:defRPr>
            </a:lvl1pPr>
          </a:lstStyle>
          <a:p>
            <a:pPr lvl="0"/>
            <a:r>
              <a:rPr lang="nl-NL" smtClean="0"/>
              <a:t>Tekststijl van het model bewerken</a:t>
            </a:r>
          </a:p>
        </p:txBody>
      </p:sp>
      <p:pic>
        <p:nvPicPr>
          <p:cNvPr id="11" name="Afbeelding 10">
            <a:extLst>
              <a:ext uri="{FF2B5EF4-FFF2-40B4-BE49-F238E27FC236}">
                <a16:creationId xmlns:a16="http://schemas.microsoft.com/office/drawing/2014/main" id="{F10A5C45-3525-4B49-ADF7-2EF353ADB3E4}"/>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F72AD303-BDFF-934F-9145-CB4C92C73CB3}"/>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374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otpagin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8A9C812-2E58-0645-A293-BECF92250576}"/>
              </a:ext>
            </a:extLst>
          </p:cNvPr>
          <p:cNvSpPr/>
          <p:nvPr userDrawn="1"/>
        </p:nvSpPr>
        <p:spPr>
          <a:xfrm>
            <a:off x="0" y="0"/>
            <a:ext cx="9144000" cy="4089600"/>
          </a:xfrm>
          <a:prstGeom prst="rect">
            <a:avLst/>
          </a:prstGeom>
          <a:solidFill>
            <a:srgbClr val="66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1">
            <a:extLst>
              <a:ext uri="{FF2B5EF4-FFF2-40B4-BE49-F238E27FC236}">
                <a16:creationId xmlns:a16="http://schemas.microsoft.com/office/drawing/2014/main" id="{E6F7F96C-6BFF-6F43-9987-44ED1DB5F462}"/>
              </a:ext>
            </a:extLst>
          </p:cNvPr>
          <p:cNvSpPr>
            <a:spLocks noGrp="1"/>
          </p:cNvSpPr>
          <p:nvPr>
            <p:ph idx="1"/>
          </p:nvPr>
        </p:nvSpPr>
        <p:spPr>
          <a:xfrm>
            <a:off x="212400" y="1200151"/>
            <a:ext cx="8722799" cy="2874582"/>
          </a:xfrm>
        </p:spPr>
        <p:txBody>
          <a:bodyPr/>
          <a:lstStyle>
            <a:lvl1pPr>
              <a:buFontTx/>
              <a:buNone/>
              <a:defRPr>
                <a:solidFill>
                  <a:schemeClr val="bg1"/>
                </a:solidFill>
              </a:defRPr>
            </a:lvl1pPr>
          </a:lstStyle>
          <a:p>
            <a:pPr lvl="0"/>
            <a:r>
              <a:rPr lang="nl-NL" smtClean="0"/>
              <a:t>Tekststijl van het model bewerken</a:t>
            </a:r>
          </a:p>
        </p:txBody>
      </p:sp>
      <p:sp>
        <p:nvSpPr>
          <p:cNvPr id="24" name="Tijdelijke aanduiding voor inhoud 2">
            <a:extLst>
              <a:ext uri="{FF2B5EF4-FFF2-40B4-BE49-F238E27FC236}">
                <a16:creationId xmlns:a16="http://schemas.microsoft.com/office/drawing/2014/main" id="{FC0CC26D-4375-804A-A98F-81E6E01505AC}"/>
              </a:ext>
            </a:extLst>
          </p:cNvPr>
          <p:cNvSpPr txBox="1">
            <a:spLocks/>
          </p:cNvSpPr>
          <p:nvPr userDrawn="1"/>
        </p:nvSpPr>
        <p:spPr>
          <a:xfrm>
            <a:off x="2769607" y="4236031"/>
            <a:ext cx="6183880" cy="746170"/>
          </a:xfrm>
          <a:prstGeom prst="rect">
            <a:avLst/>
          </a:prstGeom>
        </p:spPr>
        <p:txBody>
          <a:bodyPr anchor="ctr" anchorCtr="0">
            <a:normAutofit/>
          </a:bodyPr>
          <a:lstStyle>
            <a:lvl1pPr marL="0" indent="0" algn="l" defTabSz="457200" rtl="0" eaLnBrk="1" latinLnBrk="0" hangingPunct="1">
              <a:spcBef>
                <a:spcPct val="20000"/>
              </a:spcBef>
              <a:buFontTx/>
              <a:buNone/>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nl-NL" dirty="0"/>
          </a:p>
        </p:txBody>
      </p:sp>
      <p:sp>
        <p:nvSpPr>
          <p:cNvPr id="10" name="Tijdelijke aanduiding voor inhoud 3">
            <a:extLst>
              <a:ext uri="{FF2B5EF4-FFF2-40B4-BE49-F238E27FC236}">
                <a16:creationId xmlns:a16="http://schemas.microsoft.com/office/drawing/2014/main" id="{CFDF3A75-0FAB-4F4F-9617-610FEDF2CE7A}"/>
              </a:ext>
            </a:extLst>
          </p:cNvPr>
          <p:cNvSpPr>
            <a:spLocks noGrp="1"/>
          </p:cNvSpPr>
          <p:nvPr>
            <p:ph sz="half" idx="2" hasCustomPrompt="1"/>
          </p:nvPr>
        </p:nvSpPr>
        <p:spPr>
          <a:xfrm>
            <a:off x="3443591" y="4272566"/>
            <a:ext cx="5509896" cy="673100"/>
          </a:xfrm>
        </p:spPr>
        <p:txBody>
          <a:bodyPr anchor="ctr" anchorCtr="0">
            <a:normAutofit/>
          </a:bodyPr>
          <a:lstStyle>
            <a:lvl1pPr marL="0" indent="0">
              <a:buFontTx/>
              <a:buNone/>
              <a:defRPr sz="1200">
                <a:latin typeface="Arial"/>
                <a:cs typeface="Arial"/>
              </a:defRPr>
            </a:lvl1pPr>
            <a:lvl2pPr marL="457200" indent="0">
              <a:buFontTx/>
              <a:buNone/>
              <a:defRPr sz="12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Gegevens afzender (denk aan: naam, contactgegevens, opleiding, enz.)</a:t>
            </a:r>
          </a:p>
        </p:txBody>
      </p:sp>
      <p:pic>
        <p:nvPicPr>
          <p:cNvPr id="7" name="Afbeelding 6">
            <a:extLst>
              <a:ext uri="{FF2B5EF4-FFF2-40B4-BE49-F238E27FC236}">
                <a16:creationId xmlns:a16="http://schemas.microsoft.com/office/drawing/2014/main" id="{6F667120-90A3-E741-801D-CCE9CA950AB2}"/>
              </a:ext>
            </a:extLst>
          </p:cNvPr>
          <p:cNvPicPr>
            <a:picLocks noChangeAspect="1"/>
          </p:cNvPicPr>
          <p:nvPr userDrawn="1"/>
        </p:nvPicPr>
        <p:blipFill>
          <a:blip r:embed="rId2"/>
          <a:srcRect/>
          <a:stretch/>
        </p:blipFill>
        <p:spPr>
          <a:xfrm>
            <a:off x="864000" y="4269391"/>
            <a:ext cx="1082675" cy="676275"/>
          </a:xfrm>
          <a:prstGeom prst="rect">
            <a:avLst/>
          </a:prstGeom>
        </p:spPr>
      </p:pic>
    </p:spTree>
    <p:extLst>
      <p:ext uri="{BB962C8B-B14F-4D97-AF65-F5344CB8AC3E}">
        <p14:creationId xmlns:p14="http://schemas.microsoft.com/office/powerpoint/2010/main" val="31786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3">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308C1A-2923-C64E-B68B-9EEA862187A2}"/>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651403BA-E744-2547-B84E-67A9F03F502F}"/>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pic>
        <p:nvPicPr>
          <p:cNvPr id="5" name="Afbeelding 4">
            <a:extLst>
              <a:ext uri="{FF2B5EF4-FFF2-40B4-BE49-F238E27FC236}">
                <a16:creationId xmlns:a16="http://schemas.microsoft.com/office/drawing/2014/main" id="{F28BE7C8-DFA0-BF4B-B29B-CB6594498ADF}"/>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8F7D3028-9F69-4644-A249-2E8432A5DE9C}"/>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752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fot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485B2E-A8FA-EE4D-AC7A-FBA782AF405D}"/>
              </a:ext>
            </a:extLst>
          </p:cNvPr>
          <p:cNvPicPr>
            <a:picLocks noChangeAspect="1"/>
          </p:cNvPicPr>
          <p:nvPr userDrawn="1"/>
        </p:nvPicPr>
        <p:blipFill>
          <a:blip r:embed="rId2"/>
          <a:srcRect/>
          <a:stretch/>
        </p:blipFill>
        <p:spPr>
          <a:xfrm>
            <a:off x="1" y="0"/>
            <a:ext cx="9143998" cy="5143499"/>
          </a:xfrm>
          <a:prstGeom prst="rect">
            <a:avLst/>
          </a:prstGeom>
        </p:spPr>
      </p:pic>
      <p:sp>
        <p:nvSpPr>
          <p:cNvPr id="4" name="Tijdelijke aanduiding voor afbeelding 4">
            <a:extLst>
              <a:ext uri="{FF2B5EF4-FFF2-40B4-BE49-F238E27FC236}">
                <a16:creationId xmlns:a16="http://schemas.microsoft.com/office/drawing/2014/main" id="{8AEE0225-7956-3A4F-8287-786BC27D76DD}"/>
              </a:ext>
            </a:extLst>
          </p:cNvPr>
          <p:cNvSpPr>
            <a:spLocks noGrp="1"/>
          </p:cNvSpPr>
          <p:nvPr>
            <p:ph type="pic" sz="quarter" idx="10" hasCustomPrompt="1"/>
          </p:nvPr>
        </p:nvSpPr>
        <p:spPr>
          <a:xfrm>
            <a:off x="0" y="1051200"/>
            <a:ext cx="9144000" cy="4107600"/>
          </a:xfrm>
          <a:blipFill>
            <a:blip r:embed="rId3"/>
            <a:stretch>
              <a:fillRect/>
            </a:stretch>
          </a:blipFill>
        </p:spPr>
        <p:txBody>
          <a:bodyPr tIns="1188000" anchor="t" anchorCtr="0"/>
          <a:lstStyle>
            <a:lvl1pPr algn="ctr">
              <a:defRPr>
                <a:solidFill>
                  <a:srgbClr val="663366"/>
                </a:solidFill>
              </a:defRPr>
            </a:lvl1pPr>
          </a:lstStyle>
          <a:p>
            <a:r>
              <a:rPr lang="nl-NL" dirty="0"/>
              <a:t>Eigen voorblad maken: klik op het pictogram hieronder en voeg een eigen afbeelding toe</a:t>
            </a:r>
          </a:p>
        </p:txBody>
      </p:sp>
    </p:spTree>
    <p:extLst>
      <p:ext uri="{BB962C8B-B14F-4D97-AF65-F5344CB8AC3E}">
        <p14:creationId xmlns:p14="http://schemas.microsoft.com/office/powerpoint/2010/main" val="2742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smtClean="0"/>
              <a:t>Klik om de stijl te bewerken</a:t>
            </a:r>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12"/>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32" r:id="rId4"/>
    <p:sldLayoutId id="2147483834" r:id="rId5"/>
    <p:sldLayoutId id="2147483833" r:id="rId6"/>
    <p:sldLayoutId id="2147483823" r:id="rId7"/>
    <p:sldLayoutId id="2147483825" r:id="rId8"/>
    <p:sldLayoutId id="2147483830" r:id="rId9"/>
    <p:sldLayoutId id="2147483873" r:id="rId10"/>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e.kuiper@fontys.n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F0111-0BF8-8649-9589-62F20F859285}"/>
              </a:ext>
            </a:extLst>
          </p:cNvPr>
          <p:cNvSpPr>
            <a:spLocks noGrp="1"/>
          </p:cNvSpPr>
          <p:nvPr>
            <p:ph type="title"/>
          </p:nvPr>
        </p:nvSpPr>
        <p:spPr>
          <a:xfrm>
            <a:off x="212400" y="1400400"/>
            <a:ext cx="8722800" cy="856800"/>
          </a:xfrm>
        </p:spPr>
        <p:txBody>
          <a:bodyPr/>
          <a:lstStyle/>
          <a:p>
            <a:r>
              <a:rPr lang="nl-NL" dirty="0" smtClean="0"/>
              <a:t>Schakelmodule</a:t>
            </a:r>
            <a:endParaRPr lang="nl-NL" dirty="0"/>
          </a:p>
        </p:txBody>
      </p:sp>
      <p:sp>
        <p:nvSpPr>
          <p:cNvPr id="6" name="Tijdelijke aanduiding voor inhoud 5">
            <a:extLst>
              <a:ext uri="{FF2B5EF4-FFF2-40B4-BE49-F238E27FC236}">
                <a16:creationId xmlns:a16="http://schemas.microsoft.com/office/drawing/2014/main" id="{46BA08F7-426B-E842-B4C0-336E00AFC444}"/>
              </a:ext>
            </a:extLst>
          </p:cNvPr>
          <p:cNvSpPr>
            <a:spLocks noGrp="1"/>
          </p:cNvSpPr>
          <p:nvPr>
            <p:ph idx="1"/>
          </p:nvPr>
        </p:nvSpPr>
        <p:spPr/>
        <p:txBody>
          <a:bodyPr/>
          <a:lstStyle/>
          <a:p>
            <a:r>
              <a:rPr lang="nl-NL" dirty="0" smtClean="0"/>
              <a:t>Onderzoeksresultaten studiejaar 2019-2020 en 2020-2021</a:t>
            </a:r>
            <a:endParaRPr lang="nl-NL" dirty="0"/>
          </a:p>
        </p:txBody>
      </p:sp>
      <p:cxnSp>
        <p:nvCxnSpPr>
          <p:cNvPr id="4" name="Rechte verbindingslijn 3">
            <a:extLst>
              <a:ext uri="{FF2B5EF4-FFF2-40B4-BE49-F238E27FC236}">
                <a16:creationId xmlns:a16="http://schemas.microsoft.com/office/drawing/2014/main" id="{44D83DC2-2CB7-934A-8DC2-34F209686690}"/>
              </a:ext>
            </a:extLst>
          </p:cNvPr>
          <p:cNvCxnSpPr/>
          <p:nvPr/>
        </p:nvCxnSpPr>
        <p:spPr>
          <a:xfrm>
            <a:off x="212400" y="2247922"/>
            <a:ext cx="8722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06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CD658550-F646-574F-8B3E-843B7E5018A7}"/>
              </a:ext>
            </a:extLst>
          </p:cNvPr>
          <p:cNvSpPr txBox="1">
            <a:spLocks/>
          </p:cNvSpPr>
          <p:nvPr/>
        </p:nvSpPr>
        <p:spPr>
          <a:xfrm>
            <a:off x="1265471" y="1607102"/>
            <a:ext cx="7440929" cy="2534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2000" dirty="0" smtClean="0"/>
              <a:t>Twee afgenomen vragenlijsten per studiejaar:</a:t>
            </a:r>
          </a:p>
          <a:p>
            <a:pPr lvl="1">
              <a:buFont typeface="Arial" panose="020B0604020202020204" pitchFamily="34" charset="0"/>
              <a:buChar char="∙"/>
            </a:pPr>
            <a:r>
              <a:rPr lang="nl-NL" sz="1700" dirty="0" smtClean="0"/>
              <a:t>Voormeting: afgenomen voor de start van de schakelmodules</a:t>
            </a:r>
          </a:p>
          <a:p>
            <a:pPr lvl="1">
              <a:buFont typeface="Arial" panose="020B0604020202020204" pitchFamily="34" charset="0"/>
              <a:buChar char="∙"/>
            </a:pPr>
            <a:r>
              <a:rPr lang="nl-NL" sz="1700" dirty="0" smtClean="0"/>
              <a:t>Nameting: afgenomen na laatste </a:t>
            </a:r>
            <a:r>
              <a:rPr lang="nl-NL" sz="1700" dirty="0" err="1" smtClean="0"/>
              <a:t>schakelmodule</a:t>
            </a:r>
            <a:r>
              <a:rPr lang="nl-NL" sz="1700" dirty="0" smtClean="0"/>
              <a:t> bijeenkomst</a:t>
            </a:r>
          </a:p>
          <a:p>
            <a:pPr marL="357188" lvl="1" indent="-357188">
              <a:buFont typeface="Arial" panose="020B0604020202020204" pitchFamily="34" charset="0"/>
              <a:buChar char="•"/>
            </a:pPr>
            <a:r>
              <a:rPr lang="nl-NL" dirty="0" smtClean="0">
                <a:latin typeface="Arial"/>
                <a:cs typeface="Arial"/>
              </a:rPr>
              <a:t>Respons:</a:t>
            </a:r>
          </a:p>
          <a:p>
            <a:pPr marL="357188" lvl="1" indent="-357188">
              <a:buFont typeface="Arial" panose="020B0604020202020204" pitchFamily="34" charset="0"/>
              <a:buChar char="•"/>
            </a:pPr>
            <a:endParaRPr lang="nl-NL" dirty="0" smtClean="0">
              <a:latin typeface="Arial"/>
              <a:cs typeface="Arial"/>
            </a:endParaRPr>
          </a:p>
          <a:p>
            <a:pPr marL="357188" lvl="1" indent="-357188">
              <a:buFont typeface="Arial" panose="020B0604020202020204" pitchFamily="34" charset="0"/>
              <a:buChar char="•"/>
            </a:pPr>
            <a:endParaRPr lang="nl-NL" dirty="0">
              <a:latin typeface="Arial"/>
              <a:cs typeface="Arial"/>
            </a:endParaRPr>
          </a:p>
        </p:txBody>
      </p:sp>
      <p:sp>
        <p:nvSpPr>
          <p:cNvPr id="5" name="Titel 3">
            <a:extLst>
              <a:ext uri="{FF2B5EF4-FFF2-40B4-BE49-F238E27FC236}">
                <a16:creationId xmlns:a16="http://schemas.microsoft.com/office/drawing/2014/main" id="{78E33FE8-CD88-324D-9EA4-10607F20531E}"/>
              </a:ext>
            </a:extLst>
          </p:cNvPr>
          <p:cNvSpPr>
            <a:spLocks noGrp="1"/>
          </p:cNvSpPr>
          <p:nvPr>
            <p:ph type="title"/>
          </p:nvPr>
        </p:nvSpPr>
        <p:spPr>
          <a:xfrm>
            <a:off x="1168618" y="96200"/>
            <a:ext cx="7440928" cy="857250"/>
          </a:xfrm>
        </p:spPr>
        <p:txBody>
          <a:bodyPr/>
          <a:lstStyle/>
          <a:p>
            <a:r>
              <a:rPr lang="nl-NL" dirty="0" smtClean="0">
                <a:solidFill>
                  <a:schemeClr val="bg1"/>
                </a:solidFill>
              </a:rPr>
              <a:t>Methode en respons</a:t>
            </a:r>
            <a:endParaRPr lang="nl-NL" dirty="0">
              <a:solidFill>
                <a:schemeClr val="bg1"/>
              </a:solidFill>
            </a:endParaRPr>
          </a:p>
        </p:txBody>
      </p:sp>
      <p:pic>
        <p:nvPicPr>
          <p:cNvPr id="8" name="Afbeelding 7"/>
          <p:cNvPicPr>
            <a:picLocks noChangeAspect="1"/>
          </p:cNvPicPr>
          <p:nvPr/>
        </p:nvPicPr>
        <p:blipFill>
          <a:blip r:embed="rId2"/>
          <a:stretch>
            <a:fillRect/>
          </a:stretch>
        </p:blipFill>
        <p:spPr>
          <a:xfrm>
            <a:off x="1730113" y="3052928"/>
            <a:ext cx="3552825" cy="771525"/>
          </a:xfrm>
          <a:prstGeom prst="rect">
            <a:avLst/>
          </a:prstGeom>
        </p:spPr>
      </p:pic>
    </p:spTree>
    <p:extLst>
      <p:ext uri="{BB962C8B-B14F-4D97-AF65-F5344CB8AC3E}">
        <p14:creationId xmlns:p14="http://schemas.microsoft.com/office/powerpoint/2010/main" val="2562076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t="9181" b="23045"/>
          <a:stretch/>
        </p:blipFill>
        <p:spPr>
          <a:xfrm>
            <a:off x="0" y="1033668"/>
            <a:ext cx="9139830" cy="4102875"/>
          </a:xfrm>
          <a:prstGeom prst="rect">
            <a:avLst/>
          </a:prstGeom>
        </p:spPr>
      </p:pic>
      <p:sp>
        <p:nvSpPr>
          <p:cNvPr id="3" name="Titel 3">
            <a:extLst>
              <a:ext uri="{FF2B5EF4-FFF2-40B4-BE49-F238E27FC236}">
                <a16:creationId xmlns:a16="http://schemas.microsoft.com/office/drawing/2014/main" id="{78E33FE8-CD88-324D-9EA4-10607F20531E}"/>
              </a:ext>
            </a:extLst>
          </p:cNvPr>
          <p:cNvSpPr txBox="1">
            <a:spLocks/>
          </p:cNvSpPr>
          <p:nvPr/>
        </p:nvSpPr>
        <p:spPr>
          <a:xfrm>
            <a:off x="1168618" y="251840"/>
            <a:ext cx="7440928" cy="857250"/>
          </a:xfrm>
          <a:prstGeom prst="rect">
            <a:avLst/>
          </a:prstGeom>
        </p:spPr>
        <p:txBody>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r>
              <a:rPr lang="nl-NL" dirty="0" smtClean="0">
                <a:solidFill>
                  <a:srgbClr val="653366"/>
                </a:solidFill>
              </a:rPr>
              <a:t>Uitkomsten</a:t>
            </a:r>
            <a:endParaRPr lang="nl-NL" dirty="0">
              <a:solidFill>
                <a:srgbClr val="653366"/>
              </a:solidFill>
            </a:endParaRPr>
          </a:p>
        </p:txBody>
      </p:sp>
      <p:sp>
        <p:nvSpPr>
          <p:cNvPr id="9" name="Bijschrift met afgeronde rechthoek 8"/>
          <p:cNvSpPr/>
          <p:nvPr/>
        </p:nvSpPr>
        <p:spPr>
          <a:xfrm>
            <a:off x="596348" y="1455089"/>
            <a:ext cx="4222142" cy="1184744"/>
          </a:xfrm>
          <a:prstGeom prst="wedgeRoundRectCallout">
            <a:avLst>
              <a:gd name="adj1" fmla="val -34957"/>
              <a:gd name="adj2" fmla="val 80621"/>
              <a:gd name="adj3" fmla="val 16667"/>
            </a:avLst>
          </a:prstGeom>
          <a:solidFill>
            <a:srgbClr val="FFFFFF">
              <a:alpha val="50196"/>
            </a:srgbClr>
          </a:solidFill>
          <a:ln w="19050">
            <a:solidFill>
              <a:srgbClr val="E6007E"/>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300" i="1" dirty="0">
                <a:solidFill>
                  <a:srgbClr val="663366"/>
                </a:solidFill>
              </a:rPr>
              <a:t>"Ik had mij vooral aangemeld omdat ik heel erg twijfelde tussen twee opleidingen. Ik hoopte dat ik door middel van deze module antwoorden op mijn vragen kon krijgen, en die heb ik ook gekregen</a:t>
            </a:r>
            <a:r>
              <a:rPr lang="nl-NL" sz="1300" i="1" dirty="0" smtClean="0">
                <a:solidFill>
                  <a:srgbClr val="663366"/>
                </a:solidFill>
              </a:rPr>
              <a:t>"</a:t>
            </a:r>
            <a:endParaRPr lang="nl-NL" sz="1300" i="1" dirty="0">
              <a:solidFill>
                <a:srgbClr val="663366"/>
              </a:solidFill>
            </a:endParaRPr>
          </a:p>
        </p:txBody>
      </p:sp>
    </p:spTree>
    <p:extLst>
      <p:ext uri="{BB962C8B-B14F-4D97-AF65-F5344CB8AC3E}">
        <p14:creationId xmlns:p14="http://schemas.microsoft.com/office/powerpoint/2010/main" val="3686152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4540195" y="1041621"/>
            <a:ext cx="4603805" cy="4101879"/>
          </a:xfrm>
          <a:prstGeom prst="rect">
            <a:avLst/>
          </a:prstGeom>
          <a:solidFill>
            <a:srgbClr val="66336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168618" y="96200"/>
            <a:ext cx="7440928" cy="857250"/>
          </a:xfrm>
        </p:spPr>
        <p:txBody>
          <a:bodyPr/>
          <a:lstStyle/>
          <a:p>
            <a:r>
              <a:rPr lang="nl-NL" dirty="0" smtClean="0">
                <a:solidFill>
                  <a:schemeClr val="bg1"/>
                </a:solidFill>
              </a:rPr>
              <a:t>Doel deelname</a:t>
            </a:r>
            <a:endParaRPr lang="nl-NL" dirty="0">
              <a:solidFill>
                <a:schemeClr val="bg1"/>
              </a:solidFill>
            </a:endParaRPr>
          </a:p>
        </p:txBody>
      </p:sp>
      <p:sp>
        <p:nvSpPr>
          <p:cNvPr id="5" name="Tijdelijke aanduiding voor inhoud 4">
            <a:extLst>
              <a:ext uri="{FF2B5EF4-FFF2-40B4-BE49-F238E27FC236}">
                <a16:creationId xmlns:a16="http://schemas.microsoft.com/office/drawing/2014/main" id="{CD658550-F646-574F-8B3E-843B7E5018A7}"/>
              </a:ext>
            </a:extLst>
          </p:cNvPr>
          <p:cNvSpPr>
            <a:spLocks noGrp="1"/>
          </p:cNvSpPr>
          <p:nvPr>
            <p:ph idx="1"/>
          </p:nvPr>
        </p:nvSpPr>
        <p:spPr>
          <a:xfrm>
            <a:off x="1265470" y="1602562"/>
            <a:ext cx="7440929" cy="2534400"/>
          </a:xfrm>
        </p:spPr>
        <p:txBody>
          <a:bodyPr>
            <a:normAutofit/>
          </a:bodyPr>
          <a:lstStyle/>
          <a:p>
            <a:endParaRPr lang="nl-NL" dirty="0" smtClean="0"/>
          </a:p>
          <a:p>
            <a:endParaRPr lang="nl-NL" dirty="0" smtClean="0"/>
          </a:p>
          <a:p>
            <a:endParaRPr lang="nl-NL" dirty="0"/>
          </a:p>
          <a:p>
            <a:endParaRPr lang="nl-NL" dirty="0" smtClean="0"/>
          </a:p>
          <a:p>
            <a:endParaRPr lang="nl-NL" dirty="0"/>
          </a:p>
        </p:txBody>
      </p:sp>
      <p:sp>
        <p:nvSpPr>
          <p:cNvPr id="10" name="Rechthoek 9"/>
          <p:cNvSpPr/>
          <p:nvPr/>
        </p:nvSpPr>
        <p:spPr>
          <a:xfrm>
            <a:off x="4540195" y="1057523"/>
            <a:ext cx="4603805" cy="4170372"/>
          </a:xfrm>
          <a:prstGeom prst="rect">
            <a:avLst/>
          </a:prstGeom>
        </p:spPr>
        <p:txBody>
          <a:bodyPr wrap="square">
            <a:spAutoFit/>
          </a:bodyPr>
          <a:lstStyle/>
          <a:p>
            <a:r>
              <a:rPr lang="nl-NL" sz="1200" b="1" dirty="0">
                <a:solidFill>
                  <a:schemeClr val="tx1">
                    <a:lumMod val="50000"/>
                  </a:schemeClr>
                </a:solidFill>
                <a:latin typeface="+mj-lt"/>
                <a:ea typeface="Calibri" panose="020F0502020204030204" pitchFamily="34" charset="0"/>
              </a:rPr>
              <a:t>Wat zijn je overwegingen om wel of niet voor een lerarenopleiding te </a:t>
            </a:r>
            <a:r>
              <a:rPr lang="nl-NL" sz="1200" b="1" dirty="0" smtClean="0">
                <a:solidFill>
                  <a:schemeClr val="tx1">
                    <a:lumMod val="50000"/>
                  </a:schemeClr>
                </a:solidFill>
                <a:latin typeface="+mj-lt"/>
                <a:ea typeface="Calibri" panose="020F0502020204030204" pitchFamily="34" charset="0"/>
              </a:rPr>
              <a:t>kiezen?</a:t>
            </a:r>
            <a:br>
              <a:rPr lang="nl-NL" sz="1200" b="1" dirty="0" smtClean="0">
                <a:solidFill>
                  <a:schemeClr val="tx1">
                    <a:lumMod val="50000"/>
                  </a:schemeClr>
                </a:solidFill>
                <a:latin typeface="+mj-lt"/>
                <a:ea typeface="Calibri" panose="020F0502020204030204" pitchFamily="34" charset="0"/>
              </a:rPr>
            </a:br>
            <a:r>
              <a:rPr lang="nl-NL" sz="700" b="1" dirty="0" smtClean="0">
                <a:solidFill>
                  <a:schemeClr val="tx1">
                    <a:lumMod val="50000"/>
                  </a:schemeClr>
                </a:solidFill>
                <a:latin typeface="+mj-lt"/>
                <a:ea typeface="Calibri" panose="020F0502020204030204" pitchFamily="34" charset="0"/>
              </a:rPr>
              <a:t>  </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Omdat ik waarschijnlijk naar de pabo wil"</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Ik wil kijken of het bij me past"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"Het lijkt me </a:t>
            </a:r>
            <a:r>
              <a:rPr lang="nl-NL" sz="1000" i="1" dirty="0" smtClean="0">
                <a:solidFill>
                  <a:schemeClr val="tx1">
                    <a:lumMod val="50000"/>
                  </a:schemeClr>
                </a:solidFill>
                <a:latin typeface="+mj-lt"/>
              </a:rPr>
              <a:t>leuk, maar </a:t>
            </a:r>
            <a:r>
              <a:rPr lang="nl-NL" sz="1000" i="1" dirty="0">
                <a:solidFill>
                  <a:schemeClr val="tx1">
                    <a:lumMod val="50000"/>
                  </a:schemeClr>
                </a:solidFill>
                <a:latin typeface="+mj-lt"/>
              </a:rPr>
              <a:t>ik weet nog niet of het echt iets is voor mij"</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"Wel: Ik zei vroeger altijd al dat ik leraar wou worden. Het voelt dus als een soort roeping. Niet: Ik weet niet of ik 10 jaar als leraar wil werken"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"Wel: Ik vind het leuk om anderen te helpen en ik vind het fijn als ik resultaat zie van mijn werk. Niet: Ik heb tot nu toe alleen nog </a:t>
            </a:r>
            <a:r>
              <a:rPr lang="nl-NL" sz="1000" i="1" dirty="0" smtClean="0">
                <a:solidFill>
                  <a:schemeClr val="tx1">
                    <a:lumMod val="50000"/>
                  </a:schemeClr>
                </a:solidFill>
                <a:latin typeface="+mj-lt"/>
              </a:rPr>
              <a:t>1 </a:t>
            </a:r>
            <a:r>
              <a:rPr lang="nl-NL" sz="1000" i="1" dirty="0">
                <a:solidFill>
                  <a:schemeClr val="tx1">
                    <a:lumMod val="50000"/>
                  </a:schemeClr>
                </a:solidFill>
                <a:latin typeface="+mj-lt"/>
              </a:rPr>
              <a:t>op 1 mensen geholpen dus het zal anders zijn als ik een hele klas moet lesgeven"</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Ik heb een studiekeuze test gedaan waaruit bleek dat dit een goede studie voor mij zou zijn en de studie spreekt me erg aan"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heb van meerdere mensen te horen gekregen dat deze opleiding misschien iets voor mij is, daarom wil ik doormiddel van deze </a:t>
            </a:r>
            <a:r>
              <a:rPr lang="nl-NL" sz="1000" i="1" dirty="0" err="1">
                <a:solidFill>
                  <a:schemeClr val="tx1">
                    <a:lumMod val="50000"/>
                  </a:schemeClr>
                </a:solidFill>
                <a:latin typeface="+mj-lt"/>
              </a:rPr>
              <a:t>schakelmodule</a:t>
            </a:r>
            <a:r>
              <a:rPr lang="nl-NL" sz="1000" i="1" dirty="0">
                <a:solidFill>
                  <a:schemeClr val="tx1">
                    <a:lumMod val="50000"/>
                  </a:schemeClr>
                </a:solidFill>
                <a:latin typeface="+mj-lt"/>
              </a:rPr>
              <a:t> erachter komen of dat ook echt zo is"</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weet het al bijna zeker want ik weet het al vanaf de basisschool"</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zit heel erg te twijfelen welke lerarenopleiding ik moet gaan doen. Ik heb altijd fysiotherapie geroepen, maar </a:t>
            </a:r>
            <a:r>
              <a:rPr lang="nl-NL" sz="1000" i="1" dirty="0" smtClean="0">
                <a:solidFill>
                  <a:schemeClr val="tx1">
                    <a:lumMod val="50000"/>
                  </a:schemeClr>
                </a:solidFill>
                <a:latin typeface="+mj-lt"/>
              </a:rPr>
              <a:t>heb ook </a:t>
            </a:r>
            <a:r>
              <a:rPr lang="nl-NL" sz="1000" i="1" dirty="0">
                <a:solidFill>
                  <a:schemeClr val="tx1">
                    <a:lumMod val="50000"/>
                  </a:schemeClr>
                </a:solidFill>
                <a:latin typeface="+mj-lt"/>
              </a:rPr>
              <a:t>goede verhalen gehoord over de lerarenopleiding en vind het leuk om met kinderen aan de slag te </a:t>
            </a:r>
            <a:r>
              <a:rPr lang="nl-NL" sz="1000" i="1" dirty="0" smtClean="0">
                <a:solidFill>
                  <a:schemeClr val="tx1">
                    <a:lumMod val="50000"/>
                  </a:schemeClr>
                </a:solidFill>
                <a:latin typeface="+mj-lt"/>
              </a:rPr>
              <a:t>gaan"</a:t>
            </a:r>
            <a:endParaRPr lang="nl-NL" sz="1000" i="1" dirty="0">
              <a:solidFill>
                <a:schemeClr val="tx1">
                  <a:lumMod val="50000"/>
                </a:schemeClr>
              </a:solidFill>
              <a:latin typeface="+mj-lt"/>
            </a:endParaRP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"Twijfel of het echt iets voor mij is</a:t>
            </a:r>
            <a:r>
              <a:rPr lang="nl-NL" sz="1000" i="1" dirty="0" smtClean="0">
                <a:solidFill>
                  <a:schemeClr val="tx1">
                    <a:lumMod val="50000"/>
                  </a:schemeClr>
                </a:solidFill>
                <a:latin typeface="+mj-lt"/>
              </a:rPr>
              <a:t>"</a:t>
            </a:r>
            <a:endParaRPr lang="nl-NL" sz="1000" dirty="0">
              <a:solidFill>
                <a:schemeClr val="tx1">
                  <a:lumMod val="50000"/>
                </a:schemeClr>
              </a:solidFill>
              <a:latin typeface="+mj-lt"/>
            </a:endParaRPr>
          </a:p>
        </p:txBody>
      </p:sp>
      <p:pic>
        <p:nvPicPr>
          <p:cNvPr id="12" name="Afbeelding 11"/>
          <p:cNvPicPr>
            <a:picLocks noChangeAspect="1"/>
          </p:cNvPicPr>
          <p:nvPr/>
        </p:nvPicPr>
        <p:blipFill rotWithShape="1">
          <a:blip r:embed="rId2"/>
          <a:srcRect l="539" t="1971" r="12159" b="1317"/>
          <a:stretch/>
        </p:blipFill>
        <p:spPr>
          <a:xfrm>
            <a:off x="302150" y="1609644"/>
            <a:ext cx="3999505" cy="2679589"/>
          </a:xfrm>
          <a:prstGeom prst="rect">
            <a:avLst/>
          </a:prstGeom>
        </p:spPr>
      </p:pic>
    </p:spTree>
    <p:extLst>
      <p:ext uri="{BB962C8B-B14F-4D97-AF65-F5344CB8AC3E}">
        <p14:creationId xmlns:p14="http://schemas.microsoft.com/office/powerpoint/2010/main" val="1489536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168618" y="96200"/>
            <a:ext cx="7440928" cy="857250"/>
          </a:xfrm>
        </p:spPr>
        <p:txBody>
          <a:bodyPr/>
          <a:lstStyle/>
          <a:p>
            <a:r>
              <a:rPr lang="nl-NL" dirty="0" smtClean="0">
                <a:solidFill>
                  <a:schemeClr val="bg1"/>
                </a:solidFill>
              </a:rPr>
              <a:t>Ontwikkeling in keuzeproces</a:t>
            </a:r>
            <a:endParaRPr lang="nl-NL" dirty="0">
              <a:solidFill>
                <a:schemeClr val="bg1"/>
              </a:solidFill>
            </a:endParaRPr>
          </a:p>
        </p:txBody>
      </p:sp>
      <p:sp>
        <p:nvSpPr>
          <p:cNvPr id="9" name="Tijdelijke aanduiding voor inhoud 4">
            <a:extLst>
              <a:ext uri="{FF2B5EF4-FFF2-40B4-BE49-F238E27FC236}">
                <a16:creationId xmlns:a16="http://schemas.microsoft.com/office/drawing/2014/main" id="{CD658550-F646-574F-8B3E-843B7E5018A7}"/>
              </a:ext>
            </a:extLst>
          </p:cNvPr>
          <p:cNvSpPr txBox="1">
            <a:spLocks/>
          </p:cNvSpPr>
          <p:nvPr/>
        </p:nvSpPr>
        <p:spPr>
          <a:xfrm>
            <a:off x="1265471" y="1607102"/>
            <a:ext cx="7440929" cy="2534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500" dirty="0" smtClean="0"/>
              <a:t>Na afloop van de </a:t>
            </a:r>
            <a:r>
              <a:rPr lang="nl-NL" sz="1500" dirty="0" err="1" smtClean="0"/>
              <a:t>schakelmodule</a:t>
            </a:r>
            <a:r>
              <a:rPr lang="nl-NL" sz="1500" dirty="0"/>
              <a:t> </a:t>
            </a:r>
            <a:r>
              <a:rPr lang="nl-NL" sz="1500" dirty="0" smtClean="0"/>
              <a:t>zitten leerlingen verder in het keuzeproces (</a:t>
            </a:r>
            <a:r>
              <a:rPr lang="nl-NL" sz="1500" b="1" dirty="0" smtClean="0"/>
              <a:t>+34%</a:t>
            </a:r>
            <a:r>
              <a:rPr lang="nl-NL" sz="1500" dirty="0" smtClean="0"/>
              <a:t> heeft knoop doorgehakt) en is het aandeel wat weet welke studie hij of zij gaat doen met </a:t>
            </a:r>
            <a:r>
              <a:rPr lang="nl-NL" sz="1500" b="1" dirty="0" smtClean="0"/>
              <a:t>40%</a:t>
            </a:r>
            <a:r>
              <a:rPr lang="nl-NL" sz="1500" dirty="0" smtClean="0"/>
              <a:t> gegroeid.</a:t>
            </a:r>
            <a:endParaRPr lang="nl-NL" sz="1500" dirty="0"/>
          </a:p>
        </p:txBody>
      </p:sp>
      <p:pic>
        <p:nvPicPr>
          <p:cNvPr id="13" name="Afbeelding 12"/>
          <p:cNvPicPr>
            <a:picLocks noChangeAspect="1"/>
          </p:cNvPicPr>
          <p:nvPr/>
        </p:nvPicPr>
        <p:blipFill>
          <a:blip r:embed="rId2"/>
          <a:stretch>
            <a:fillRect/>
          </a:stretch>
        </p:blipFill>
        <p:spPr>
          <a:xfrm>
            <a:off x="1265471" y="2546343"/>
            <a:ext cx="7377684" cy="2480120"/>
          </a:xfrm>
          <a:prstGeom prst="rect">
            <a:avLst/>
          </a:prstGeom>
        </p:spPr>
      </p:pic>
    </p:spTree>
    <p:extLst>
      <p:ext uri="{BB962C8B-B14F-4D97-AF65-F5344CB8AC3E}">
        <p14:creationId xmlns:p14="http://schemas.microsoft.com/office/powerpoint/2010/main" val="15017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a:spLocks noGrp="1"/>
          </p:cNvSpPr>
          <p:nvPr>
            <p:ph type="title"/>
          </p:nvPr>
        </p:nvSpPr>
        <p:spPr>
          <a:xfrm>
            <a:off x="1168618" y="96200"/>
            <a:ext cx="7440928" cy="857250"/>
          </a:xfrm>
        </p:spPr>
        <p:txBody>
          <a:bodyPr>
            <a:normAutofit/>
          </a:bodyPr>
          <a:lstStyle/>
          <a:p>
            <a:r>
              <a:rPr lang="nl-NL" dirty="0" smtClean="0">
                <a:solidFill>
                  <a:schemeClr val="bg1"/>
                </a:solidFill>
              </a:rPr>
              <a:t>Uitkomst van verwachtingen</a:t>
            </a:r>
            <a:endParaRPr lang="nl-NL" dirty="0">
              <a:solidFill>
                <a:schemeClr val="bg1"/>
              </a:solidFill>
            </a:endParaRPr>
          </a:p>
        </p:txBody>
      </p:sp>
      <p:pic>
        <p:nvPicPr>
          <p:cNvPr id="7" name="Afbeelding 6"/>
          <p:cNvPicPr>
            <a:picLocks noChangeAspect="1"/>
          </p:cNvPicPr>
          <p:nvPr/>
        </p:nvPicPr>
        <p:blipFill rotWithShape="1">
          <a:blip r:embed="rId2"/>
          <a:srcRect l="17826" t="2546" r="2600" b="15831"/>
          <a:stretch/>
        </p:blipFill>
        <p:spPr>
          <a:xfrm>
            <a:off x="166730" y="1612383"/>
            <a:ext cx="4270343" cy="2518013"/>
          </a:xfrm>
          <a:prstGeom prst="rect">
            <a:avLst/>
          </a:prstGeom>
        </p:spPr>
      </p:pic>
      <p:sp>
        <p:nvSpPr>
          <p:cNvPr id="8" name="Rechthoek 7"/>
          <p:cNvSpPr/>
          <p:nvPr/>
        </p:nvSpPr>
        <p:spPr>
          <a:xfrm>
            <a:off x="4540195" y="1041621"/>
            <a:ext cx="4603805" cy="4101879"/>
          </a:xfrm>
          <a:prstGeom prst="rect">
            <a:avLst/>
          </a:prstGeom>
          <a:solidFill>
            <a:srgbClr val="66336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4540195" y="1507899"/>
            <a:ext cx="4603805" cy="2385268"/>
          </a:xfrm>
          <a:prstGeom prst="rect">
            <a:avLst/>
          </a:prstGeom>
        </p:spPr>
        <p:txBody>
          <a:bodyPr wrap="square">
            <a:spAutoFit/>
          </a:bodyPr>
          <a:lstStyle/>
          <a:p>
            <a:r>
              <a:rPr lang="nl-NL" sz="1200" b="1" dirty="0" smtClean="0">
                <a:solidFill>
                  <a:schemeClr val="tx1">
                    <a:lumMod val="50000"/>
                  </a:schemeClr>
                </a:solidFill>
                <a:latin typeface="+mj-lt"/>
                <a:ea typeface="Calibri" panose="020F0502020204030204" pitchFamily="34" charset="0"/>
              </a:rPr>
              <a:t>Waarom zijn je </a:t>
            </a:r>
            <a:r>
              <a:rPr lang="nl-NL" sz="1200" b="1" dirty="0">
                <a:solidFill>
                  <a:schemeClr val="tx1">
                    <a:lumMod val="50000"/>
                  </a:schemeClr>
                </a:solidFill>
                <a:latin typeface="+mj-lt"/>
                <a:ea typeface="Calibri" panose="020F0502020204030204" pitchFamily="34" charset="0"/>
              </a:rPr>
              <a:t>verwachtingen </a:t>
            </a:r>
            <a:r>
              <a:rPr lang="nl-NL" sz="1200" b="1" dirty="0" smtClean="0">
                <a:solidFill>
                  <a:schemeClr val="tx1">
                    <a:lumMod val="50000"/>
                  </a:schemeClr>
                </a:solidFill>
                <a:latin typeface="+mj-lt"/>
                <a:ea typeface="Calibri" panose="020F0502020204030204" pitchFamily="34" charset="0"/>
              </a:rPr>
              <a:t>wel of niet uitgekomen?</a:t>
            </a:r>
            <a:br>
              <a:rPr lang="nl-NL" sz="1200" b="1" dirty="0" smtClean="0">
                <a:solidFill>
                  <a:schemeClr val="tx1">
                    <a:lumMod val="50000"/>
                  </a:schemeClr>
                </a:solidFill>
                <a:latin typeface="+mj-lt"/>
                <a:ea typeface="Calibri" panose="020F0502020204030204" pitchFamily="34" charset="0"/>
              </a:rPr>
            </a:br>
            <a:r>
              <a:rPr lang="nl-NL" sz="700" b="1" dirty="0" smtClean="0">
                <a:solidFill>
                  <a:schemeClr val="tx1">
                    <a:lumMod val="50000"/>
                  </a:schemeClr>
                </a:solidFill>
                <a:latin typeface="+mj-lt"/>
                <a:ea typeface="Calibri" panose="020F0502020204030204" pitchFamily="34" charset="0"/>
              </a:rPr>
              <a:t>  </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weet nu dat ik geen docent wil worden"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"Omdat ik nu weet wat ik later wil gaan doen en dat was mijn plan"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ben zekerder geworden van mijn studiekeuze"</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verwachtte dat ik hiermee kon zien of de pabo wel echt iets voor mij is en dat is helemaal gelukt"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"Omdat ik zoals verwacht een bevestiging gehad heb om de studie te willen gaan doen na mijn examens"</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had verwacht dat ik dingen zou leren over het leraar zijn. Dit is ook uitgekomen. Ook had ik verwacht wat over mezelf te leren. Ook dit is gebeurd"</a:t>
            </a:r>
          </a:p>
        </p:txBody>
      </p:sp>
    </p:spTree>
    <p:extLst>
      <p:ext uri="{BB962C8B-B14F-4D97-AF65-F5344CB8AC3E}">
        <p14:creationId xmlns:p14="http://schemas.microsoft.com/office/powerpoint/2010/main" val="4174029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E33FE8-CD88-324D-9EA4-10607F20531E}"/>
              </a:ext>
            </a:extLst>
          </p:cNvPr>
          <p:cNvSpPr txBox="1">
            <a:spLocks/>
          </p:cNvSpPr>
          <p:nvPr/>
        </p:nvSpPr>
        <p:spPr>
          <a:xfrm>
            <a:off x="1168618" y="96200"/>
            <a:ext cx="7440928" cy="857250"/>
          </a:xfrm>
          <a:prstGeom prst="rect">
            <a:avLst/>
          </a:prstGeom>
        </p:spPr>
        <p:txBody>
          <a:bodyPr vert="horz" lIns="90000" tIns="45720" rIns="91440" bIns="45720" rtlCol="0" anchor="ctr">
            <a:normAutofit/>
          </a:bodyPr>
          <a:lstStyle>
            <a:lvl1pPr algn="r" defTabSz="457200" rtl="0" eaLnBrk="1" latinLnBrk="0" hangingPunct="1">
              <a:spcBef>
                <a:spcPct val="0"/>
              </a:spcBef>
              <a:buNone/>
              <a:defRPr sz="3200" b="1" kern="1200" baseline="0">
                <a:solidFill>
                  <a:srgbClr val="660066"/>
                </a:solidFill>
                <a:latin typeface="Arial"/>
                <a:ea typeface="+mj-ea"/>
                <a:cs typeface="Arial"/>
              </a:defRPr>
            </a:lvl1pPr>
          </a:lstStyle>
          <a:p>
            <a:pPr algn="l"/>
            <a:r>
              <a:rPr lang="nl-NL" dirty="0" smtClean="0">
                <a:solidFill>
                  <a:srgbClr val="653366"/>
                </a:solidFill>
              </a:rPr>
              <a:t>Leeropbrengsten</a:t>
            </a:r>
            <a:endParaRPr lang="nl-NL" dirty="0">
              <a:solidFill>
                <a:srgbClr val="653366"/>
              </a:solidFill>
            </a:endParaRPr>
          </a:p>
        </p:txBody>
      </p:sp>
      <p:grpSp>
        <p:nvGrpSpPr>
          <p:cNvPr id="3" name="Groep 2"/>
          <p:cNvGrpSpPr/>
          <p:nvPr/>
        </p:nvGrpSpPr>
        <p:grpSpPr>
          <a:xfrm>
            <a:off x="1362725" y="1118254"/>
            <a:ext cx="6571399" cy="1526829"/>
            <a:chOff x="1362725" y="1118254"/>
            <a:chExt cx="6571399" cy="1526829"/>
          </a:xfrm>
        </p:grpSpPr>
        <p:pic>
          <p:nvPicPr>
            <p:cNvPr id="2" name="Afbeelding 1"/>
            <p:cNvPicPr>
              <a:picLocks noChangeAspect="1"/>
            </p:cNvPicPr>
            <p:nvPr/>
          </p:nvPicPr>
          <p:blipFill rotWithShape="1">
            <a:blip r:embed="rId2"/>
            <a:srcRect l="1038" t="26505" r="1219" b="36230"/>
            <a:stretch/>
          </p:blipFill>
          <p:spPr>
            <a:xfrm>
              <a:off x="1362725" y="1118254"/>
              <a:ext cx="6523631" cy="1058564"/>
            </a:xfrm>
            <a:prstGeom prst="rect">
              <a:avLst/>
            </a:prstGeom>
          </p:spPr>
        </p:pic>
        <p:pic>
          <p:nvPicPr>
            <p:cNvPr id="6" name="Afbeelding 5"/>
            <p:cNvPicPr>
              <a:picLocks noChangeAspect="1"/>
            </p:cNvPicPr>
            <p:nvPr/>
          </p:nvPicPr>
          <p:blipFill rotWithShape="1">
            <a:blip r:embed="rId2"/>
            <a:srcRect l="1038" t="77964" r="1219" b="3358"/>
            <a:stretch/>
          </p:blipFill>
          <p:spPr>
            <a:xfrm>
              <a:off x="1410493" y="2114526"/>
              <a:ext cx="6523631" cy="530557"/>
            </a:xfrm>
            <a:prstGeom prst="rect">
              <a:avLst/>
            </a:prstGeom>
          </p:spPr>
        </p:pic>
      </p:grpSp>
      <p:sp>
        <p:nvSpPr>
          <p:cNvPr id="7" name="Rechthoek 6"/>
          <p:cNvSpPr/>
          <p:nvPr/>
        </p:nvSpPr>
        <p:spPr>
          <a:xfrm>
            <a:off x="1050878" y="2782112"/>
            <a:ext cx="8093122" cy="2361388"/>
          </a:xfrm>
          <a:prstGeom prst="rect">
            <a:avLst/>
          </a:prstGeom>
          <a:solidFill>
            <a:srgbClr val="66336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p:nvSpPr>
        <p:spPr>
          <a:xfrm>
            <a:off x="1278863" y="2781503"/>
            <a:ext cx="7603805" cy="2385268"/>
          </a:xfrm>
          <a:prstGeom prst="rect">
            <a:avLst/>
          </a:prstGeom>
        </p:spPr>
        <p:txBody>
          <a:bodyPr wrap="square">
            <a:spAutoFit/>
          </a:bodyPr>
          <a:lstStyle/>
          <a:p>
            <a:r>
              <a:rPr lang="nl-NL" sz="1200" b="1" dirty="0">
                <a:solidFill>
                  <a:schemeClr val="tx1">
                    <a:lumMod val="50000"/>
                  </a:schemeClr>
                </a:solidFill>
                <a:latin typeface="+mj-lt"/>
                <a:ea typeface="Calibri" panose="020F0502020204030204" pitchFamily="34" charset="0"/>
              </a:rPr>
              <a:t>Wat is het belangrijkste dat je tijdens de </a:t>
            </a:r>
            <a:r>
              <a:rPr lang="nl-NL" sz="1200" b="1" dirty="0" err="1">
                <a:solidFill>
                  <a:schemeClr val="tx1">
                    <a:lumMod val="50000"/>
                  </a:schemeClr>
                </a:solidFill>
                <a:latin typeface="+mj-lt"/>
                <a:ea typeface="Calibri" panose="020F0502020204030204" pitchFamily="34" charset="0"/>
              </a:rPr>
              <a:t>schakelmodule</a:t>
            </a:r>
            <a:r>
              <a:rPr lang="nl-NL" sz="1200" b="1" dirty="0">
                <a:solidFill>
                  <a:schemeClr val="tx1">
                    <a:lumMod val="50000"/>
                  </a:schemeClr>
                </a:solidFill>
                <a:latin typeface="+mj-lt"/>
                <a:ea typeface="Calibri" panose="020F0502020204030204" pitchFamily="34" charset="0"/>
              </a:rPr>
              <a:t> hebt </a:t>
            </a:r>
            <a:r>
              <a:rPr lang="nl-NL" sz="1200" b="1" dirty="0" smtClean="0">
                <a:solidFill>
                  <a:schemeClr val="tx1">
                    <a:lumMod val="50000"/>
                  </a:schemeClr>
                </a:solidFill>
                <a:latin typeface="+mj-lt"/>
                <a:ea typeface="Calibri" panose="020F0502020204030204" pitchFamily="34" charset="0"/>
              </a:rPr>
              <a:t>geleerd?</a:t>
            </a:r>
            <a:br>
              <a:rPr lang="nl-NL" sz="1200" b="1" dirty="0" smtClean="0">
                <a:solidFill>
                  <a:schemeClr val="tx1">
                    <a:lumMod val="50000"/>
                  </a:schemeClr>
                </a:solidFill>
                <a:latin typeface="+mj-lt"/>
                <a:ea typeface="Calibri" panose="020F0502020204030204" pitchFamily="34" charset="0"/>
              </a:rPr>
            </a:br>
            <a:r>
              <a:rPr lang="nl-NL" sz="700" b="1" dirty="0" smtClean="0">
                <a:solidFill>
                  <a:schemeClr val="tx1">
                    <a:lumMod val="50000"/>
                  </a:schemeClr>
                </a:solidFill>
                <a:latin typeface="+mj-lt"/>
                <a:ea typeface="Calibri" panose="020F0502020204030204" pitchFamily="34" charset="0"/>
              </a:rPr>
              <a:t>  </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Dat docent zijn toch niet helemaal iets voor mij is, en dat je heel veel moet voorbereiden en plannen"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"De kwaliteiten van de perfecte docent"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"Tijdens mijn stage heb ik het meest geleerd over het vak"</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"Waar je allemaal op let tijdens stage en welke dingen je gaat leren op de pabo. En vooral wat het docentschap inhoud"</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"Hoe een hbo werkt en hoe de pabo werkt"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"Dat praktische </a:t>
            </a:r>
            <a:r>
              <a:rPr lang="nl-NL" sz="1000" i="1" dirty="0" smtClean="0">
                <a:solidFill>
                  <a:schemeClr val="tx1">
                    <a:lumMod val="50000"/>
                  </a:schemeClr>
                </a:solidFill>
                <a:latin typeface="+mj-lt"/>
              </a:rPr>
              <a:t>vaardigheden </a:t>
            </a:r>
            <a:r>
              <a:rPr lang="nl-NL" sz="1000" i="1" dirty="0">
                <a:solidFill>
                  <a:schemeClr val="tx1">
                    <a:lumMod val="50000"/>
                  </a:schemeClr>
                </a:solidFill>
                <a:latin typeface="+mj-lt"/>
              </a:rPr>
              <a:t>soms nog belangrijker zijn in het onderwijs dan de theorie"</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"Dat het docentschap niet bij mij past"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had mij vooral aangemeld omdat ik heel erg twijfelde tussen twee opleidingen. </a:t>
            </a:r>
            <a:r>
              <a:rPr lang="nl-NL" sz="1000" i="1" dirty="0" smtClean="0">
                <a:solidFill>
                  <a:schemeClr val="tx1">
                    <a:lumMod val="50000"/>
                  </a:schemeClr>
                </a:solidFill>
                <a:latin typeface="+mj-lt"/>
              </a:rPr>
              <a:t>Ik </a:t>
            </a:r>
            <a:r>
              <a:rPr lang="nl-NL" sz="1000" i="1" dirty="0">
                <a:solidFill>
                  <a:schemeClr val="tx1">
                    <a:lumMod val="50000"/>
                  </a:schemeClr>
                </a:solidFill>
                <a:latin typeface="+mj-lt"/>
              </a:rPr>
              <a:t>hoopte dat ik door middel van deze module antwoorden op mijn vragen kon krijgen, en die heb ik ook </a:t>
            </a:r>
            <a:r>
              <a:rPr lang="nl-NL" sz="1000" i="1" dirty="0" smtClean="0">
                <a:solidFill>
                  <a:schemeClr val="tx1">
                    <a:lumMod val="50000"/>
                  </a:schemeClr>
                </a:solidFill>
                <a:latin typeface="+mj-lt"/>
              </a:rPr>
              <a:t>gekregen"</a:t>
            </a:r>
            <a:endParaRPr lang="nl-NL" sz="1000" i="1" dirty="0">
              <a:solidFill>
                <a:schemeClr val="tx1">
                  <a:lumMod val="50000"/>
                </a:schemeClr>
              </a:solidFill>
              <a:latin typeface="+mj-lt"/>
            </a:endParaRP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Ik vond het wel erg interessant om allemaal verschillende dingen over het lesgeven te weten te komen</a:t>
            </a:r>
            <a:r>
              <a:rPr lang="nl-NL" sz="1000" i="1" dirty="0" smtClean="0">
                <a:solidFill>
                  <a:schemeClr val="tx1">
                    <a:lumMod val="50000"/>
                  </a:schemeClr>
                </a:solidFill>
                <a:latin typeface="+mj-lt"/>
              </a:rPr>
              <a:t>"</a:t>
            </a:r>
            <a:endParaRPr lang="nl-NL" sz="1000" i="1" dirty="0">
              <a:solidFill>
                <a:schemeClr val="tx1">
                  <a:lumMod val="50000"/>
                </a:schemeClr>
              </a:solidFill>
              <a:latin typeface="+mj-lt"/>
            </a:endParaRPr>
          </a:p>
        </p:txBody>
      </p:sp>
    </p:spTree>
    <p:extLst>
      <p:ext uri="{BB962C8B-B14F-4D97-AF65-F5344CB8AC3E}">
        <p14:creationId xmlns:p14="http://schemas.microsoft.com/office/powerpoint/2010/main" val="1430124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78E33FE8-CD88-324D-9EA4-10607F20531E}"/>
              </a:ext>
            </a:extLst>
          </p:cNvPr>
          <p:cNvSpPr txBox="1">
            <a:spLocks/>
          </p:cNvSpPr>
          <p:nvPr/>
        </p:nvSpPr>
        <p:spPr>
          <a:xfrm>
            <a:off x="1168618" y="96200"/>
            <a:ext cx="7440928" cy="857250"/>
          </a:xfrm>
          <a:prstGeom prst="rect">
            <a:avLst/>
          </a:prstGeom>
        </p:spPr>
        <p:txBody>
          <a:bodyPr vert="horz" lIns="90000" tIns="45720" rIns="91440" bIns="45720" rtlCol="0" anchor="ctr">
            <a:normAutofit/>
          </a:bodyPr>
          <a:lstStyle>
            <a:lvl1pPr algn="r" defTabSz="457200" rtl="0" eaLnBrk="1" latinLnBrk="0" hangingPunct="1">
              <a:spcBef>
                <a:spcPct val="0"/>
              </a:spcBef>
              <a:buNone/>
              <a:defRPr sz="3200" b="1" kern="1200" baseline="0">
                <a:solidFill>
                  <a:srgbClr val="660066"/>
                </a:solidFill>
                <a:latin typeface="Arial"/>
                <a:ea typeface="+mj-ea"/>
                <a:cs typeface="Arial"/>
              </a:defRPr>
            </a:lvl1pPr>
          </a:lstStyle>
          <a:p>
            <a:pPr algn="l"/>
            <a:r>
              <a:rPr lang="nl-NL" dirty="0" smtClean="0">
                <a:solidFill>
                  <a:schemeClr val="bg1"/>
                </a:solidFill>
              </a:rPr>
              <a:t>Leeropbrengsten</a:t>
            </a:r>
            <a:endParaRPr lang="nl-NL" dirty="0">
              <a:solidFill>
                <a:schemeClr val="bg1"/>
              </a:solidFill>
            </a:endParaRPr>
          </a:p>
        </p:txBody>
      </p:sp>
      <p:sp>
        <p:nvSpPr>
          <p:cNvPr id="7" name="Rechthoek 6"/>
          <p:cNvSpPr/>
          <p:nvPr/>
        </p:nvSpPr>
        <p:spPr>
          <a:xfrm>
            <a:off x="0" y="1041620"/>
            <a:ext cx="5629072" cy="4101879"/>
          </a:xfrm>
          <a:prstGeom prst="rect">
            <a:avLst/>
          </a:prstGeom>
          <a:solidFill>
            <a:srgbClr val="66336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p:cNvSpPr/>
          <p:nvPr/>
        </p:nvSpPr>
        <p:spPr>
          <a:xfrm>
            <a:off x="5862536" y="1041621"/>
            <a:ext cx="3281464" cy="4101879"/>
          </a:xfrm>
          <a:prstGeom prst="rect">
            <a:avLst/>
          </a:prstGeom>
          <a:solidFill>
            <a:srgbClr val="66336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5998723" y="1053880"/>
            <a:ext cx="3060972" cy="3970318"/>
          </a:xfrm>
          <a:prstGeom prst="rect">
            <a:avLst/>
          </a:prstGeom>
        </p:spPr>
        <p:txBody>
          <a:bodyPr wrap="square">
            <a:spAutoFit/>
          </a:bodyPr>
          <a:lstStyle/>
          <a:p>
            <a:r>
              <a:rPr lang="nl-NL" sz="1200" b="1" dirty="0">
                <a:solidFill>
                  <a:schemeClr val="tx1">
                    <a:lumMod val="50000"/>
                  </a:schemeClr>
                </a:solidFill>
                <a:latin typeface="+mj-lt"/>
                <a:ea typeface="Calibri" panose="020F0502020204030204" pitchFamily="34" charset="0"/>
              </a:rPr>
              <a:t>Wat vond je goed aan de </a:t>
            </a:r>
            <a:r>
              <a:rPr lang="nl-NL" sz="1200" b="1" dirty="0" err="1" smtClean="0">
                <a:solidFill>
                  <a:schemeClr val="tx1">
                    <a:lumMod val="50000"/>
                  </a:schemeClr>
                </a:solidFill>
                <a:latin typeface="+mj-lt"/>
                <a:ea typeface="Calibri" panose="020F0502020204030204" pitchFamily="34" charset="0"/>
              </a:rPr>
              <a:t>schakelmodule</a:t>
            </a:r>
            <a:r>
              <a:rPr lang="nl-NL" sz="1200" b="1" dirty="0" smtClean="0">
                <a:solidFill>
                  <a:schemeClr val="tx1">
                    <a:lumMod val="50000"/>
                  </a:schemeClr>
                </a:solidFill>
                <a:latin typeface="+mj-lt"/>
                <a:ea typeface="Calibri" panose="020F0502020204030204" pitchFamily="34" charset="0"/>
              </a:rPr>
              <a:t>?</a:t>
            </a:r>
            <a:br>
              <a:rPr lang="nl-NL" sz="1200" b="1" dirty="0" smtClean="0">
                <a:solidFill>
                  <a:schemeClr val="tx1">
                    <a:lumMod val="50000"/>
                  </a:schemeClr>
                </a:solidFill>
                <a:latin typeface="+mj-lt"/>
                <a:ea typeface="Calibri" panose="020F0502020204030204" pitchFamily="34" charset="0"/>
              </a:rPr>
            </a:br>
            <a:r>
              <a:rPr lang="nl-NL" sz="700" b="1" dirty="0" smtClean="0">
                <a:solidFill>
                  <a:schemeClr val="tx1">
                    <a:lumMod val="50000"/>
                  </a:schemeClr>
                </a:solidFill>
                <a:latin typeface="+mj-lt"/>
                <a:ea typeface="Calibri" panose="020F0502020204030204" pitchFamily="34" charset="0"/>
              </a:rPr>
              <a:t>  </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Er werd goed uitgelegd met theorie erbij wat je bijvoorbeeld moet kennen"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"De stagedagen"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"Je kreeg een duidelijk beeld van wat het beroep inhoudt"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"Dat er echt les werd gegeven"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"De stage en dat er dingen werden behandeld </a:t>
            </a:r>
            <a:r>
              <a:rPr lang="nl-NL" sz="1000" i="1" dirty="0" smtClean="0">
                <a:solidFill>
                  <a:schemeClr val="tx1">
                    <a:lumMod val="50000"/>
                  </a:schemeClr>
                </a:solidFill>
                <a:latin typeface="+mj-lt"/>
              </a:rPr>
              <a:t>zoals </a:t>
            </a:r>
            <a:r>
              <a:rPr lang="nl-NL" sz="1000" i="1" dirty="0">
                <a:solidFill>
                  <a:schemeClr val="tx1">
                    <a:lumMod val="50000"/>
                  </a:schemeClr>
                </a:solidFill>
                <a:latin typeface="+mj-lt"/>
              </a:rPr>
              <a:t>de </a:t>
            </a:r>
            <a:r>
              <a:rPr lang="nl-NL" sz="1000" i="1" dirty="0" smtClean="0">
                <a:solidFill>
                  <a:schemeClr val="tx1">
                    <a:lumMod val="50000"/>
                  </a:schemeClr>
                </a:solidFill>
                <a:latin typeface="+mj-lt"/>
              </a:rPr>
              <a:t>bekwaamheidseisen, dat </a:t>
            </a:r>
            <a:r>
              <a:rPr lang="nl-NL" sz="1000" i="1" dirty="0">
                <a:solidFill>
                  <a:schemeClr val="tx1">
                    <a:lumMod val="50000"/>
                  </a:schemeClr>
                </a:solidFill>
                <a:latin typeface="+mj-lt"/>
              </a:rPr>
              <a:t>is iets wat ik niet achter de opleiding had gezocht"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"Dat je leert wat het beroep leraar inhoudt, wat de bekwaamheidseisen zijn. Je leert je eigen sterktes en zwaktes. De stage en mini-les hebben het meeste bijgebracht"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"De twee stagedagen vond ik erg goed aan de </a:t>
            </a:r>
            <a:r>
              <a:rPr lang="nl-NL" sz="1000" i="1" dirty="0" err="1">
                <a:solidFill>
                  <a:schemeClr val="tx1">
                    <a:lumMod val="50000"/>
                  </a:schemeClr>
                </a:solidFill>
                <a:latin typeface="+mj-lt"/>
              </a:rPr>
              <a:t>schakelmodule</a:t>
            </a:r>
            <a:r>
              <a:rPr lang="nl-NL" sz="1000" i="1" dirty="0">
                <a:solidFill>
                  <a:schemeClr val="tx1">
                    <a:lumMod val="50000"/>
                  </a:schemeClr>
                </a:solidFill>
                <a:latin typeface="+mj-lt"/>
              </a:rPr>
              <a:t>" </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"Dat je een goed beeld krijgt van de school en het beroep `leraar`" </a:t>
            </a:r>
          </a:p>
        </p:txBody>
      </p:sp>
      <p:sp>
        <p:nvSpPr>
          <p:cNvPr id="14" name="Rechthoek 13"/>
          <p:cNvSpPr/>
          <p:nvPr/>
        </p:nvSpPr>
        <p:spPr>
          <a:xfrm>
            <a:off x="123216" y="1058911"/>
            <a:ext cx="5505856" cy="4102662"/>
          </a:xfrm>
          <a:prstGeom prst="rect">
            <a:avLst/>
          </a:prstGeom>
        </p:spPr>
        <p:txBody>
          <a:bodyPr wrap="square">
            <a:spAutoFit/>
          </a:bodyPr>
          <a:lstStyle/>
          <a:p>
            <a:r>
              <a:rPr lang="nl-NL" sz="1200" b="1" dirty="0">
                <a:solidFill>
                  <a:schemeClr val="tx1">
                    <a:lumMod val="50000"/>
                  </a:schemeClr>
                </a:solidFill>
                <a:latin typeface="+mj-lt"/>
                <a:ea typeface="Calibri" panose="020F0502020204030204" pitchFamily="34" charset="0"/>
              </a:rPr>
              <a:t>Wat heeft jou </a:t>
            </a:r>
            <a:r>
              <a:rPr lang="nl-NL" sz="1200" b="1" dirty="0" smtClean="0">
                <a:solidFill>
                  <a:schemeClr val="tx1">
                    <a:lumMod val="50000"/>
                  </a:schemeClr>
                </a:solidFill>
                <a:latin typeface="+mj-lt"/>
                <a:ea typeface="Calibri" panose="020F0502020204030204" pitchFamily="34" charset="0"/>
              </a:rPr>
              <a:t>overtuigd </a:t>
            </a:r>
            <a:r>
              <a:rPr lang="nl-NL" sz="1200" b="1" dirty="0">
                <a:solidFill>
                  <a:schemeClr val="tx1">
                    <a:lumMod val="50000"/>
                  </a:schemeClr>
                </a:solidFill>
                <a:latin typeface="+mj-lt"/>
                <a:ea typeface="Calibri" panose="020F0502020204030204" pitchFamily="34" charset="0"/>
              </a:rPr>
              <a:t>in de </a:t>
            </a:r>
            <a:r>
              <a:rPr lang="nl-NL" sz="1200" b="1" dirty="0" err="1">
                <a:solidFill>
                  <a:schemeClr val="tx1">
                    <a:lumMod val="50000"/>
                  </a:schemeClr>
                </a:solidFill>
                <a:latin typeface="+mj-lt"/>
                <a:ea typeface="Calibri" panose="020F0502020204030204" pitchFamily="34" charset="0"/>
              </a:rPr>
              <a:t>schakelmodule</a:t>
            </a:r>
            <a:r>
              <a:rPr lang="nl-NL" sz="1200" b="1" dirty="0">
                <a:solidFill>
                  <a:schemeClr val="tx1">
                    <a:lumMod val="50000"/>
                  </a:schemeClr>
                </a:solidFill>
                <a:latin typeface="+mj-lt"/>
                <a:ea typeface="Calibri" panose="020F0502020204030204" pitchFamily="34" charset="0"/>
              </a:rPr>
              <a:t> dat een lerarenopleiding </a:t>
            </a:r>
            <a:r>
              <a:rPr lang="nl-NL" sz="1200" b="1" dirty="0" smtClean="0">
                <a:solidFill>
                  <a:schemeClr val="tx1">
                    <a:lumMod val="50000"/>
                  </a:schemeClr>
                </a:solidFill>
                <a:latin typeface="+mj-lt"/>
                <a:ea typeface="Calibri" panose="020F0502020204030204" pitchFamily="34" charset="0"/>
              </a:rPr>
              <a:t>de </a:t>
            </a:r>
            <a:r>
              <a:rPr lang="nl-NL" sz="1200" b="1" dirty="0">
                <a:solidFill>
                  <a:schemeClr val="tx1">
                    <a:lumMod val="50000"/>
                  </a:schemeClr>
                </a:solidFill>
                <a:latin typeface="+mj-lt"/>
                <a:ea typeface="Calibri" panose="020F0502020204030204" pitchFamily="34" charset="0"/>
              </a:rPr>
              <a:t>goede keuze voor je </a:t>
            </a:r>
            <a:r>
              <a:rPr lang="nl-NL" sz="1200" b="1" dirty="0" smtClean="0">
                <a:solidFill>
                  <a:schemeClr val="tx1">
                    <a:lumMod val="50000"/>
                  </a:schemeClr>
                </a:solidFill>
                <a:latin typeface="+mj-lt"/>
                <a:ea typeface="Calibri" panose="020F0502020204030204" pitchFamily="34" charset="0"/>
              </a:rPr>
              <a:t>is?</a:t>
            </a:r>
            <a:endParaRPr lang="nl-NL" sz="1000" i="1" dirty="0" smtClean="0">
              <a:solidFill>
                <a:schemeClr val="tx1">
                  <a:lumMod val="50000"/>
                </a:schemeClr>
              </a:solidFill>
              <a:latin typeface="+mj-lt"/>
            </a:endParaRP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"Het is voor mij bevestigd: </a:t>
            </a:r>
            <a:r>
              <a:rPr lang="nl-NL" sz="1000" i="1" dirty="0">
                <a:solidFill>
                  <a:schemeClr val="tx1">
                    <a:lumMod val="50000"/>
                  </a:schemeClr>
                </a:solidFill>
                <a:latin typeface="+mj-lt"/>
              </a:rPr>
              <a:t>i</a:t>
            </a:r>
            <a:r>
              <a:rPr lang="nl-NL" sz="1000" i="1" dirty="0" smtClean="0">
                <a:solidFill>
                  <a:schemeClr val="tx1">
                    <a:lumMod val="50000"/>
                  </a:schemeClr>
                </a:solidFill>
                <a:latin typeface="+mj-lt"/>
              </a:rPr>
              <a:t>nteressante leerstof en de praktijk is het allerleukst"</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Vooral tijdens </a:t>
            </a:r>
            <a:r>
              <a:rPr lang="nl-NL" sz="1000" i="1" dirty="0" smtClean="0">
                <a:solidFill>
                  <a:schemeClr val="tx1">
                    <a:lumMod val="50000"/>
                  </a:schemeClr>
                </a:solidFill>
                <a:latin typeface="+mj-lt"/>
              </a:rPr>
              <a:t>ontdekte ik dat </a:t>
            </a:r>
            <a:r>
              <a:rPr lang="nl-NL" sz="1000" i="1" dirty="0">
                <a:solidFill>
                  <a:schemeClr val="tx1">
                    <a:lumMod val="50000"/>
                  </a:schemeClr>
                </a:solidFill>
                <a:latin typeface="+mj-lt"/>
              </a:rPr>
              <a:t>het echt iets voor mij was om voor de klas te staan"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"Tijdens de stage wist ik zeker dat de opleiding iets voor mij zou zijn"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wist al dat ik de pabo wilde doen van tevoren. Maar dit heeft het verduidelijkt door de stages en de informatie die we kregen"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"De stage vooral, want toen zag ik echt dat ik het heel leuk vind om met kinderen te werken en dat ik daar mijn beroep van wil maken"</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a:t>
            </a:r>
            <a:r>
              <a:rPr lang="nl-NL" sz="1000" i="1" dirty="0">
                <a:solidFill>
                  <a:schemeClr val="tx1">
                    <a:lumMod val="50000"/>
                  </a:schemeClr>
                </a:solidFill>
                <a:latin typeface="+mj-lt"/>
              </a:rPr>
              <a:t>De twee stagedagen hebben mij </a:t>
            </a:r>
            <a:r>
              <a:rPr lang="nl-NL" sz="1000" i="1" dirty="0" smtClean="0">
                <a:solidFill>
                  <a:schemeClr val="tx1">
                    <a:lumMod val="50000"/>
                  </a:schemeClr>
                </a:solidFill>
                <a:latin typeface="+mj-lt"/>
              </a:rPr>
              <a:t>erg </a:t>
            </a:r>
            <a:r>
              <a:rPr lang="nl-NL" sz="1000" i="1" dirty="0">
                <a:solidFill>
                  <a:schemeClr val="tx1">
                    <a:lumMod val="50000"/>
                  </a:schemeClr>
                </a:solidFill>
                <a:latin typeface="+mj-lt"/>
              </a:rPr>
              <a:t>geholpen om de knoop door te hakken. </a:t>
            </a:r>
            <a:r>
              <a:rPr lang="nl-NL" sz="1000" i="1" dirty="0" smtClean="0">
                <a:solidFill>
                  <a:schemeClr val="tx1">
                    <a:lumMod val="50000"/>
                  </a:schemeClr>
                </a:solidFill>
                <a:latin typeface="+mj-lt"/>
              </a:rPr>
              <a:t>Hier kon </a:t>
            </a:r>
            <a:r>
              <a:rPr lang="nl-NL" sz="1000" i="1" dirty="0">
                <a:solidFill>
                  <a:schemeClr val="tx1">
                    <a:lumMod val="50000"/>
                  </a:schemeClr>
                </a:solidFill>
                <a:latin typeface="+mj-lt"/>
              </a:rPr>
              <a:t>ik namelijk echt zien of het vak wel echt bij me past" </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"Het meelopen op de basisschool. Daar beleef je echt het beroep en niet alleen de studie, dus daar heb ik het meeste aan gehad (ook al wilde ik al naar de pabo)"</a:t>
            </a:r>
          </a:p>
          <a:p>
            <a:pPr>
              <a:lnSpc>
                <a:spcPct val="130000"/>
              </a:lnSpc>
            </a:pPr>
            <a:r>
              <a:rPr lang="nl-NL" sz="1200" b="1" dirty="0">
                <a:solidFill>
                  <a:schemeClr val="tx1">
                    <a:lumMod val="50000"/>
                  </a:schemeClr>
                </a:solidFill>
                <a:latin typeface="+mj-lt"/>
                <a:ea typeface="Calibri" panose="020F0502020204030204" pitchFamily="34" charset="0"/>
              </a:rPr>
              <a:t>Wat heeft jou </a:t>
            </a:r>
            <a:r>
              <a:rPr lang="nl-NL" sz="1200" b="1" dirty="0" smtClean="0">
                <a:solidFill>
                  <a:schemeClr val="tx1">
                    <a:lumMod val="50000"/>
                  </a:schemeClr>
                </a:solidFill>
                <a:latin typeface="+mj-lt"/>
                <a:ea typeface="Calibri" panose="020F0502020204030204" pitchFamily="34" charset="0"/>
              </a:rPr>
              <a:t>overtuigd </a:t>
            </a:r>
            <a:r>
              <a:rPr lang="nl-NL" sz="1200" b="1" dirty="0">
                <a:solidFill>
                  <a:schemeClr val="tx1">
                    <a:lumMod val="50000"/>
                  </a:schemeClr>
                </a:solidFill>
                <a:latin typeface="+mj-lt"/>
                <a:ea typeface="Calibri" panose="020F0502020204030204" pitchFamily="34" charset="0"/>
              </a:rPr>
              <a:t>dat een lerarenopleiding </a:t>
            </a:r>
            <a:r>
              <a:rPr lang="nl-NL" sz="1200" b="1" i="1" dirty="0">
                <a:solidFill>
                  <a:schemeClr val="tx1">
                    <a:lumMod val="50000"/>
                  </a:schemeClr>
                </a:solidFill>
                <a:latin typeface="+mj-lt"/>
                <a:ea typeface="Calibri" panose="020F0502020204030204" pitchFamily="34" charset="0"/>
              </a:rPr>
              <a:t>niet</a:t>
            </a:r>
            <a:r>
              <a:rPr lang="nl-NL" sz="1200" b="1" dirty="0">
                <a:solidFill>
                  <a:schemeClr val="tx1">
                    <a:lumMod val="50000"/>
                  </a:schemeClr>
                </a:solidFill>
                <a:latin typeface="+mj-lt"/>
                <a:ea typeface="Calibri" panose="020F0502020204030204" pitchFamily="34" charset="0"/>
              </a:rPr>
              <a:t> de goede keuze is?</a:t>
            </a:r>
          </a:p>
          <a:p>
            <a:pPr marL="171450" indent="-171450">
              <a:lnSpc>
                <a:spcPct val="130000"/>
              </a:lnSpc>
              <a:buFont typeface="Arial" panose="020B0604020202020204" pitchFamily="34" charset="0"/>
              <a:buChar char="∙"/>
            </a:pPr>
            <a:r>
              <a:rPr lang="nl-NL" sz="1000" i="1" dirty="0" smtClean="0">
                <a:solidFill>
                  <a:schemeClr val="tx1">
                    <a:lumMod val="50000"/>
                  </a:schemeClr>
                </a:solidFill>
                <a:latin typeface="+mj-lt"/>
              </a:rPr>
              <a:t>"Het </a:t>
            </a:r>
            <a:r>
              <a:rPr lang="nl-NL" sz="1000" i="1" dirty="0">
                <a:solidFill>
                  <a:schemeClr val="tx1">
                    <a:lumMod val="50000"/>
                  </a:schemeClr>
                </a:solidFill>
                <a:latin typeface="+mj-lt"/>
              </a:rPr>
              <a:t>is te veel plannen en daar ben ik heel slecht in"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"Het leraar zelf zijn was minder leuk dan ik dacht en toen heb ik een betere keuze gevonden buiten de </a:t>
            </a:r>
            <a:r>
              <a:rPr lang="nl-NL" sz="1000" i="1" dirty="0" err="1">
                <a:solidFill>
                  <a:schemeClr val="tx1">
                    <a:lumMod val="50000"/>
                  </a:schemeClr>
                </a:solidFill>
                <a:latin typeface="+mj-lt"/>
              </a:rPr>
              <a:t>schakelmodule</a:t>
            </a:r>
            <a:r>
              <a:rPr lang="nl-NL" sz="1000" i="1" dirty="0">
                <a:solidFill>
                  <a:schemeClr val="tx1">
                    <a:lumMod val="50000"/>
                  </a:schemeClr>
                </a:solidFill>
                <a:latin typeface="+mj-lt"/>
              </a:rPr>
              <a:t>"</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"Omdat ik merk dat ik niet goed met kinderen om kan gaan"</a:t>
            </a: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"Ik ben niet de juiste persoon om voor de klas te staan </a:t>
            </a:r>
            <a:r>
              <a:rPr lang="nl-NL" sz="1000" i="1" dirty="0" smtClean="0">
                <a:solidFill>
                  <a:schemeClr val="tx1">
                    <a:lumMod val="50000"/>
                  </a:schemeClr>
                </a:solidFill>
                <a:latin typeface="+mj-lt"/>
              </a:rPr>
              <a:t>"</a:t>
            </a:r>
            <a:endParaRPr lang="nl-NL" sz="1000" i="1" dirty="0">
              <a:solidFill>
                <a:schemeClr val="tx1">
                  <a:lumMod val="50000"/>
                </a:schemeClr>
              </a:solidFill>
              <a:latin typeface="+mj-lt"/>
            </a:endParaRPr>
          </a:p>
          <a:p>
            <a:pPr marL="171450" indent="-171450">
              <a:lnSpc>
                <a:spcPct val="130000"/>
              </a:lnSpc>
              <a:buFont typeface="Arial" panose="020B0604020202020204" pitchFamily="34" charset="0"/>
              <a:buChar char="∙"/>
            </a:pPr>
            <a:r>
              <a:rPr lang="nl-NL" sz="1000" i="1" dirty="0">
                <a:solidFill>
                  <a:schemeClr val="tx1">
                    <a:lumMod val="50000"/>
                  </a:schemeClr>
                </a:solidFill>
                <a:latin typeface="+mj-lt"/>
              </a:rPr>
              <a:t>"Het past niet bij mij om dag in dag uit met kinderen om te gaan"</a:t>
            </a:r>
          </a:p>
        </p:txBody>
      </p:sp>
    </p:spTree>
    <p:extLst>
      <p:ext uri="{BB962C8B-B14F-4D97-AF65-F5344CB8AC3E}">
        <p14:creationId xmlns:p14="http://schemas.microsoft.com/office/powerpoint/2010/main" val="3992321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verder:</a:t>
            </a:r>
            <a:endParaRPr lang="nl-NL" dirty="0"/>
          </a:p>
        </p:txBody>
      </p:sp>
      <p:sp>
        <p:nvSpPr>
          <p:cNvPr id="3" name="Tijdelijke aanduiding voor inhoud 2"/>
          <p:cNvSpPr>
            <a:spLocks noGrp="1"/>
          </p:cNvSpPr>
          <p:nvPr>
            <p:ph idx="1"/>
          </p:nvPr>
        </p:nvSpPr>
        <p:spPr/>
        <p:txBody>
          <a:bodyPr>
            <a:normAutofit lnSpcReduction="10000"/>
          </a:bodyPr>
          <a:lstStyle/>
          <a:p>
            <a:r>
              <a:rPr lang="nl-NL" dirty="0"/>
              <a:t>Voor de ‘</a:t>
            </a:r>
            <a:r>
              <a:rPr lang="nl-NL" dirty="0" err="1" smtClean="0"/>
              <a:t>durfallers</a:t>
            </a:r>
            <a:r>
              <a:rPr lang="nl-NL" dirty="0" smtClean="0"/>
              <a:t>’: </a:t>
            </a:r>
            <a:r>
              <a:rPr lang="nl-NL" dirty="0"/>
              <a:t>Geef je nu op via de chat </a:t>
            </a:r>
          </a:p>
          <a:p>
            <a:r>
              <a:rPr lang="nl-NL" dirty="0"/>
              <a:t>Voor de ‘ik slaap er een nachtje </a:t>
            </a:r>
            <a:r>
              <a:rPr lang="nl-NL" dirty="0" smtClean="0"/>
              <a:t>over’ liefhebbers: </a:t>
            </a:r>
            <a:endParaRPr lang="nl-NL" dirty="0"/>
          </a:p>
          <a:p>
            <a:pPr marL="0" indent="0">
              <a:buNone/>
            </a:pPr>
            <a:r>
              <a:rPr lang="nl-NL" dirty="0"/>
              <a:t>	</a:t>
            </a:r>
            <a:r>
              <a:rPr lang="nl-NL" dirty="0">
                <a:hlinkClick r:id="rId2"/>
              </a:rPr>
              <a:t>e.kuiper@fontys.nl</a:t>
            </a:r>
            <a:endParaRPr lang="nl-NL" dirty="0"/>
          </a:p>
          <a:p>
            <a:pPr marL="0" indent="0">
              <a:buNone/>
            </a:pPr>
            <a:endParaRPr lang="nl-NL" dirty="0"/>
          </a:p>
          <a:p>
            <a:pPr marL="0" indent="0">
              <a:buNone/>
            </a:pPr>
            <a:r>
              <a:rPr lang="nl-NL" dirty="0"/>
              <a:t>Wij maken dan een afspraak met je om dit verder op te pakken. </a:t>
            </a:r>
          </a:p>
          <a:p>
            <a:endParaRPr lang="nl-NL" dirty="0"/>
          </a:p>
        </p:txBody>
      </p:sp>
    </p:spTree>
    <p:extLst>
      <p:ext uri="{BB962C8B-B14F-4D97-AF65-F5344CB8AC3E}">
        <p14:creationId xmlns:p14="http://schemas.microsoft.com/office/powerpoint/2010/main" val="146400085"/>
      </p:ext>
    </p:extLst>
  </p:cSld>
  <p:clrMapOvr>
    <a:masterClrMapping/>
  </p:clrMapOvr>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chorCtr="0">
        <a:normAutofit/>
      </a:bodyPr>
      <a:lstStyle>
        <a:defPPr algn="l">
          <a:defRPr dirty="0" smtClean="0"/>
        </a:defPPr>
      </a:lstStyle>
    </a:tx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294D1930CC6C4BB14E67CC78B6D37F" ma:contentTypeVersion="12" ma:contentTypeDescription="Een nieuw document maken." ma:contentTypeScope="" ma:versionID="dc7b9c39dca7255548b42751f3f56898">
  <xsd:schema xmlns:xsd="http://www.w3.org/2001/XMLSchema" xmlns:xs="http://www.w3.org/2001/XMLSchema" xmlns:p="http://schemas.microsoft.com/office/2006/metadata/properties" xmlns:ns3="b0271733-d0c2-4b84-aadc-9880f6a7779b" xmlns:ns4="37820389-74b7-4538-af11-9239ab6d457f" targetNamespace="http://schemas.microsoft.com/office/2006/metadata/properties" ma:root="true" ma:fieldsID="bd299cfeb2deccb4cb789c19e6d7b0d6" ns3:_="" ns4:_="">
    <xsd:import namespace="b0271733-d0c2-4b84-aadc-9880f6a7779b"/>
    <xsd:import namespace="37820389-74b7-4538-af11-9239ab6d45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71733-d0c2-4b84-aadc-9880f6a7779b"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820389-74b7-4538-af11-9239ab6d45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C6AE87-ABFD-49AC-BF48-36A41AA2364B}">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b0271733-d0c2-4b84-aadc-9880f6a7779b"/>
    <ds:schemaRef ds:uri="http://purl.org/dc/dcmitype/"/>
    <ds:schemaRef ds:uri="37820389-74b7-4538-af11-9239ab6d457f"/>
    <ds:schemaRef ds:uri="http://www.w3.org/XML/1998/namespace"/>
    <ds:schemaRef ds:uri="http://purl.org/dc/terms/"/>
  </ds:schemaRefs>
</ds:datastoreItem>
</file>

<file path=customXml/itemProps2.xml><?xml version="1.0" encoding="utf-8"?>
<ds:datastoreItem xmlns:ds="http://schemas.openxmlformats.org/officeDocument/2006/customXml" ds:itemID="{B4C6D579-B400-438E-BD59-AFBAD5FB6FFA}">
  <ds:schemaRefs>
    <ds:schemaRef ds:uri="http://schemas.microsoft.com/sharepoint/v3/contenttype/forms"/>
  </ds:schemaRefs>
</ds:datastoreItem>
</file>

<file path=customXml/itemProps3.xml><?xml version="1.0" encoding="utf-8"?>
<ds:datastoreItem xmlns:ds="http://schemas.openxmlformats.org/officeDocument/2006/customXml" ds:itemID="{CF468617-5560-4830-A546-B2DF78FBF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71733-d0c2-4b84-aadc-9880f6a7779b"/>
    <ds:schemaRef ds:uri="37820389-74b7-4538-af11-9239ab6d45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Algemene_presentatie_Fontys_NL</Template>
  <TotalTime>0</TotalTime>
  <Words>1151</Words>
  <Application>Microsoft Office PowerPoint</Application>
  <PresentationFormat>Diavoorstelling (16:9)</PresentationFormat>
  <Paragraphs>75</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Fontys-basis-Diamodel</vt:lpstr>
      <vt:lpstr>Schakelmodule</vt:lpstr>
      <vt:lpstr>Methode en respons</vt:lpstr>
      <vt:lpstr>PowerPoint-presentatie</vt:lpstr>
      <vt:lpstr>Doel deelname</vt:lpstr>
      <vt:lpstr>Ontwikkeling in keuzeproces</vt:lpstr>
      <vt:lpstr>Uitkomst van verwachtingen</vt:lpstr>
      <vt:lpstr>PowerPoint-presentatie</vt:lpstr>
      <vt:lpstr>PowerPoint-presentatie</vt:lpstr>
      <vt:lpstr>Hoe verder:</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Schakelmodule</dc:title>
  <dc:creator>Eijndhoven,Lous L.M. van</dc:creator>
  <cp:lastModifiedBy>Verwers,Zoë Z.R.</cp:lastModifiedBy>
  <cp:revision>19</cp:revision>
  <cp:lastPrinted>2014-08-19T14:33:34Z</cp:lastPrinted>
  <dcterms:created xsi:type="dcterms:W3CDTF">2021-12-10T13:40:27Z</dcterms:created>
  <dcterms:modified xsi:type="dcterms:W3CDTF">2022-04-29T09:03:45Z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0x0101008B294D1930CC6C4BB14E67CC78B6D37F</vt:lpwstr>
  </property>
</Properties>
</file>