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1386800" cy="30279975"/>
  <p:notesSz cx="9144000" cy="6858000"/>
  <p:defaultTextStyle>
    <a:defPPr>
      <a:defRPr lang="nl-NL"/>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Stijl, licht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Stijl, gemiddeld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Stijl, gemiddeld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58" autoAdjust="0"/>
    <p:restoredTop sz="94508" autoAdjust="0"/>
  </p:normalViewPr>
  <p:slideViewPr>
    <p:cSldViewPr>
      <p:cViewPr>
        <p:scale>
          <a:sx n="50" d="100"/>
          <a:sy n="50" d="100"/>
        </p:scale>
        <p:origin x="-1380" y="-96"/>
      </p:cViewPr>
      <p:guideLst>
        <p:guide orient="horz" pos="9537"/>
        <p:guide pos="6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604010" y="9406420"/>
            <a:ext cx="18178780" cy="6490569"/>
          </a:xfrm>
        </p:spPr>
        <p:txBody>
          <a:bodyPr/>
          <a:lstStyle/>
          <a:p>
            <a:r>
              <a:rPr lang="nl-NL" smtClean="0"/>
              <a:t>Klik om de stijl te bewerken</a:t>
            </a:r>
            <a:endParaRPr lang="nl-NL"/>
          </a:p>
        </p:txBody>
      </p:sp>
      <p:sp>
        <p:nvSpPr>
          <p:cNvPr id="3" name="Ondertitel 2"/>
          <p:cNvSpPr>
            <a:spLocks noGrp="1"/>
          </p:cNvSpPr>
          <p:nvPr>
            <p:ph type="subTitle" idx="1"/>
          </p:nvPr>
        </p:nvSpPr>
        <p:spPr>
          <a:xfrm>
            <a:off x="3208020" y="17158652"/>
            <a:ext cx="14970760" cy="7738216"/>
          </a:xfrm>
        </p:spPr>
        <p:txBody>
          <a:bodyPr/>
          <a:lstStyle>
            <a:lvl1pPr marL="0" indent="0" algn="ctr">
              <a:buNone/>
              <a:defRPr>
                <a:solidFill>
                  <a:schemeClr val="tx1">
                    <a:tint val="75000"/>
                  </a:schemeClr>
                </a:solidFill>
              </a:defRPr>
            </a:lvl1pPr>
            <a:lvl2pPr marL="1476162" indent="0" algn="ctr">
              <a:buNone/>
              <a:defRPr>
                <a:solidFill>
                  <a:schemeClr val="tx1">
                    <a:tint val="75000"/>
                  </a:schemeClr>
                </a:solidFill>
              </a:defRPr>
            </a:lvl2pPr>
            <a:lvl3pPr marL="2952323" indent="0" algn="ctr">
              <a:buNone/>
              <a:defRPr>
                <a:solidFill>
                  <a:schemeClr val="tx1">
                    <a:tint val="75000"/>
                  </a:schemeClr>
                </a:solidFill>
              </a:defRPr>
            </a:lvl3pPr>
            <a:lvl4pPr marL="4428485" indent="0" algn="ctr">
              <a:buNone/>
              <a:defRPr>
                <a:solidFill>
                  <a:schemeClr val="tx1">
                    <a:tint val="75000"/>
                  </a:schemeClr>
                </a:solidFill>
              </a:defRPr>
            </a:lvl4pPr>
            <a:lvl5pPr marL="5904647" indent="0" algn="ctr">
              <a:buNone/>
              <a:defRPr>
                <a:solidFill>
                  <a:schemeClr val="tx1">
                    <a:tint val="75000"/>
                  </a:schemeClr>
                </a:solidFill>
              </a:defRPr>
            </a:lvl5pPr>
            <a:lvl6pPr marL="7380808" indent="0" algn="ctr">
              <a:buNone/>
              <a:defRPr>
                <a:solidFill>
                  <a:schemeClr val="tx1">
                    <a:tint val="75000"/>
                  </a:schemeClr>
                </a:solidFill>
              </a:defRPr>
            </a:lvl6pPr>
            <a:lvl7pPr marL="8856970" indent="0" algn="ctr">
              <a:buNone/>
              <a:defRPr>
                <a:solidFill>
                  <a:schemeClr val="tx1">
                    <a:tint val="75000"/>
                  </a:schemeClr>
                </a:solidFill>
              </a:defRPr>
            </a:lvl7pPr>
            <a:lvl8pPr marL="10333131" indent="0" algn="ctr">
              <a:buNone/>
              <a:defRPr>
                <a:solidFill>
                  <a:schemeClr val="tx1">
                    <a:tint val="75000"/>
                  </a:schemeClr>
                </a:solidFill>
              </a:defRPr>
            </a:lvl8pPr>
            <a:lvl9pPr marL="11809293"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E8FC7418-7BD7-4792-815B-96DDBB49BE2B}" type="datetimeFigureOut">
              <a:rPr lang="nl-NL" smtClean="0"/>
              <a:t>12-6-2018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DE6E27F-4970-4DB5-B3E5-86E808D15B7A}" type="slidenum">
              <a:rPr lang="nl-NL" smtClean="0"/>
              <a:t>‹nr.›</a:t>
            </a:fld>
            <a:endParaRPr lang="nl-NL"/>
          </a:p>
        </p:txBody>
      </p:sp>
    </p:spTree>
    <p:extLst>
      <p:ext uri="{BB962C8B-B14F-4D97-AF65-F5344CB8AC3E}">
        <p14:creationId xmlns:p14="http://schemas.microsoft.com/office/powerpoint/2010/main" val="421597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8FC7418-7BD7-4792-815B-96DDBB49BE2B}" type="datetimeFigureOut">
              <a:rPr lang="nl-NL" smtClean="0"/>
              <a:t>12-6-2018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DE6E27F-4970-4DB5-B3E5-86E808D15B7A}" type="slidenum">
              <a:rPr lang="nl-NL" smtClean="0"/>
              <a:t>‹nr.›</a:t>
            </a:fld>
            <a:endParaRPr lang="nl-NL"/>
          </a:p>
        </p:txBody>
      </p:sp>
    </p:spTree>
    <p:extLst>
      <p:ext uri="{BB962C8B-B14F-4D97-AF65-F5344CB8AC3E}">
        <p14:creationId xmlns:p14="http://schemas.microsoft.com/office/powerpoint/2010/main" val="1372849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36264736" y="5355072"/>
            <a:ext cx="11254060" cy="114075602"/>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2502553" y="5355072"/>
            <a:ext cx="33405737" cy="114075602"/>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8FC7418-7BD7-4792-815B-96DDBB49BE2B}" type="datetimeFigureOut">
              <a:rPr lang="nl-NL" smtClean="0"/>
              <a:t>12-6-2018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DE6E27F-4970-4DB5-B3E5-86E808D15B7A}" type="slidenum">
              <a:rPr lang="nl-NL" smtClean="0"/>
              <a:t>‹nr.›</a:t>
            </a:fld>
            <a:endParaRPr lang="nl-NL"/>
          </a:p>
        </p:txBody>
      </p:sp>
    </p:spTree>
    <p:extLst>
      <p:ext uri="{BB962C8B-B14F-4D97-AF65-F5344CB8AC3E}">
        <p14:creationId xmlns:p14="http://schemas.microsoft.com/office/powerpoint/2010/main" val="2099399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8FC7418-7BD7-4792-815B-96DDBB49BE2B}" type="datetimeFigureOut">
              <a:rPr lang="nl-NL" smtClean="0"/>
              <a:t>12-6-2018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DE6E27F-4970-4DB5-B3E5-86E808D15B7A}" type="slidenum">
              <a:rPr lang="nl-NL" smtClean="0"/>
              <a:t>‹nr.›</a:t>
            </a:fld>
            <a:endParaRPr lang="nl-NL"/>
          </a:p>
        </p:txBody>
      </p:sp>
    </p:spTree>
    <p:extLst>
      <p:ext uri="{BB962C8B-B14F-4D97-AF65-F5344CB8AC3E}">
        <p14:creationId xmlns:p14="http://schemas.microsoft.com/office/powerpoint/2010/main" val="775357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689410" y="19457690"/>
            <a:ext cx="18178780" cy="6013939"/>
          </a:xfrm>
        </p:spPr>
        <p:txBody>
          <a:bodyPr anchor="t"/>
          <a:lstStyle>
            <a:lvl1pPr algn="l">
              <a:defRPr sz="129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1689410" y="12833948"/>
            <a:ext cx="18178780" cy="6623742"/>
          </a:xfrm>
        </p:spPr>
        <p:txBody>
          <a:bodyPr anchor="b"/>
          <a:lstStyle>
            <a:lvl1pPr marL="0" indent="0">
              <a:buNone/>
              <a:defRPr sz="6500">
                <a:solidFill>
                  <a:schemeClr val="tx1">
                    <a:tint val="75000"/>
                  </a:schemeClr>
                </a:solidFill>
              </a:defRPr>
            </a:lvl1pPr>
            <a:lvl2pPr marL="1476162" indent="0">
              <a:buNone/>
              <a:defRPr sz="5800">
                <a:solidFill>
                  <a:schemeClr val="tx1">
                    <a:tint val="75000"/>
                  </a:schemeClr>
                </a:solidFill>
              </a:defRPr>
            </a:lvl2pPr>
            <a:lvl3pPr marL="2952323" indent="0">
              <a:buNone/>
              <a:defRPr sz="5200">
                <a:solidFill>
                  <a:schemeClr val="tx1">
                    <a:tint val="75000"/>
                  </a:schemeClr>
                </a:solidFill>
              </a:defRPr>
            </a:lvl3pPr>
            <a:lvl4pPr marL="4428485" indent="0">
              <a:buNone/>
              <a:defRPr sz="4500">
                <a:solidFill>
                  <a:schemeClr val="tx1">
                    <a:tint val="75000"/>
                  </a:schemeClr>
                </a:solidFill>
              </a:defRPr>
            </a:lvl4pPr>
            <a:lvl5pPr marL="5904647" indent="0">
              <a:buNone/>
              <a:defRPr sz="4500">
                <a:solidFill>
                  <a:schemeClr val="tx1">
                    <a:tint val="75000"/>
                  </a:schemeClr>
                </a:solidFill>
              </a:defRPr>
            </a:lvl5pPr>
            <a:lvl6pPr marL="7380808" indent="0">
              <a:buNone/>
              <a:defRPr sz="4500">
                <a:solidFill>
                  <a:schemeClr val="tx1">
                    <a:tint val="75000"/>
                  </a:schemeClr>
                </a:solidFill>
              </a:defRPr>
            </a:lvl6pPr>
            <a:lvl7pPr marL="8856970" indent="0">
              <a:buNone/>
              <a:defRPr sz="4500">
                <a:solidFill>
                  <a:schemeClr val="tx1">
                    <a:tint val="75000"/>
                  </a:schemeClr>
                </a:solidFill>
              </a:defRPr>
            </a:lvl7pPr>
            <a:lvl8pPr marL="10333131" indent="0">
              <a:buNone/>
              <a:defRPr sz="4500">
                <a:solidFill>
                  <a:schemeClr val="tx1">
                    <a:tint val="75000"/>
                  </a:schemeClr>
                </a:solidFill>
              </a:defRPr>
            </a:lvl8pPr>
            <a:lvl9pPr marL="11809293" indent="0">
              <a:buNone/>
              <a:defRPr sz="45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8FC7418-7BD7-4792-815B-96DDBB49BE2B}" type="datetimeFigureOut">
              <a:rPr lang="nl-NL" smtClean="0"/>
              <a:t>12-6-2018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DE6E27F-4970-4DB5-B3E5-86E808D15B7A}" type="slidenum">
              <a:rPr lang="nl-NL" smtClean="0"/>
              <a:t>‹nr.›</a:t>
            </a:fld>
            <a:endParaRPr lang="nl-NL"/>
          </a:p>
        </p:txBody>
      </p:sp>
    </p:spTree>
    <p:extLst>
      <p:ext uri="{BB962C8B-B14F-4D97-AF65-F5344CB8AC3E}">
        <p14:creationId xmlns:p14="http://schemas.microsoft.com/office/powerpoint/2010/main" val="337667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2502554" y="31198189"/>
            <a:ext cx="22329898" cy="88232483"/>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25188899" y="31198189"/>
            <a:ext cx="22329898" cy="88232483"/>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8FC7418-7BD7-4792-815B-96DDBB49BE2B}" type="datetimeFigureOut">
              <a:rPr lang="nl-NL" smtClean="0"/>
              <a:t>12-6-2018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DE6E27F-4970-4DB5-B3E5-86E808D15B7A}" type="slidenum">
              <a:rPr lang="nl-NL" smtClean="0"/>
              <a:t>‹nr.›</a:t>
            </a:fld>
            <a:endParaRPr lang="nl-NL"/>
          </a:p>
        </p:txBody>
      </p:sp>
    </p:spTree>
    <p:extLst>
      <p:ext uri="{BB962C8B-B14F-4D97-AF65-F5344CB8AC3E}">
        <p14:creationId xmlns:p14="http://schemas.microsoft.com/office/powerpoint/2010/main" val="3347885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1069340" y="1212603"/>
            <a:ext cx="19248120" cy="5046663"/>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1069340" y="6777950"/>
            <a:ext cx="9449551" cy="2824727"/>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nl-NL" smtClean="0"/>
              <a:t>Klik om de modelstijlen te bewerken</a:t>
            </a:r>
          </a:p>
        </p:txBody>
      </p:sp>
      <p:sp>
        <p:nvSpPr>
          <p:cNvPr id="4" name="Tijdelijke aanduiding voor inhoud 3"/>
          <p:cNvSpPr>
            <a:spLocks noGrp="1"/>
          </p:cNvSpPr>
          <p:nvPr>
            <p:ph sz="half" idx="2"/>
          </p:nvPr>
        </p:nvSpPr>
        <p:spPr>
          <a:xfrm>
            <a:off x="1069340" y="9602677"/>
            <a:ext cx="9449551"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10864198" y="6777950"/>
            <a:ext cx="9453263" cy="2824727"/>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nl-NL" smtClean="0"/>
              <a:t>Klik om de modelstijlen te bewerken</a:t>
            </a:r>
          </a:p>
        </p:txBody>
      </p:sp>
      <p:sp>
        <p:nvSpPr>
          <p:cNvPr id="6" name="Tijdelijke aanduiding voor inhoud 5"/>
          <p:cNvSpPr>
            <a:spLocks noGrp="1"/>
          </p:cNvSpPr>
          <p:nvPr>
            <p:ph sz="quarter" idx="4"/>
          </p:nvPr>
        </p:nvSpPr>
        <p:spPr>
          <a:xfrm>
            <a:off x="10864198" y="9602677"/>
            <a:ext cx="9453263"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8FC7418-7BD7-4792-815B-96DDBB49BE2B}" type="datetimeFigureOut">
              <a:rPr lang="nl-NL" smtClean="0"/>
              <a:t>12-6-2018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DE6E27F-4970-4DB5-B3E5-86E808D15B7A}" type="slidenum">
              <a:rPr lang="nl-NL" smtClean="0"/>
              <a:t>‹nr.›</a:t>
            </a:fld>
            <a:endParaRPr lang="nl-NL"/>
          </a:p>
        </p:txBody>
      </p:sp>
    </p:spTree>
    <p:extLst>
      <p:ext uri="{BB962C8B-B14F-4D97-AF65-F5344CB8AC3E}">
        <p14:creationId xmlns:p14="http://schemas.microsoft.com/office/powerpoint/2010/main" val="418714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8FC7418-7BD7-4792-815B-96DDBB49BE2B}" type="datetimeFigureOut">
              <a:rPr lang="nl-NL" smtClean="0"/>
              <a:t>12-6-2018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DE6E27F-4970-4DB5-B3E5-86E808D15B7A}" type="slidenum">
              <a:rPr lang="nl-NL" smtClean="0"/>
              <a:t>‹nr.›</a:t>
            </a:fld>
            <a:endParaRPr lang="nl-NL"/>
          </a:p>
        </p:txBody>
      </p:sp>
    </p:spTree>
    <p:extLst>
      <p:ext uri="{BB962C8B-B14F-4D97-AF65-F5344CB8AC3E}">
        <p14:creationId xmlns:p14="http://schemas.microsoft.com/office/powerpoint/2010/main" val="1014262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8FC7418-7BD7-4792-815B-96DDBB49BE2B}" type="datetimeFigureOut">
              <a:rPr lang="nl-NL" smtClean="0"/>
              <a:t>12-6-2018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DE6E27F-4970-4DB5-B3E5-86E808D15B7A}" type="slidenum">
              <a:rPr lang="nl-NL" smtClean="0"/>
              <a:t>‹nr.›</a:t>
            </a:fld>
            <a:endParaRPr lang="nl-NL"/>
          </a:p>
        </p:txBody>
      </p:sp>
    </p:spTree>
    <p:extLst>
      <p:ext uri="{BB962C8B-B14F-4D97-AF65-F5344CB8AC3E}">
        <p14:creationId xmlns:p14="http://schemas.microsoft.com/office/powerpoint/2010/main" val="3959200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069341" y="1205591"/>
            <a:ext cx="7036110" cy="5130774"/>
          </a:xfrm>
        </p:spPr>
        <p:txBody>
          <a:bodyPr anchor="b"/>
          <a:lstStyle>
            <a:lvl1pPr algn="l">
              <a:defRPr sz="6500" b="1"/>
            </a:lvl1pPr>
          </a:lstStyle>
          <a:p>
            <a:r>
              <a:rPr lang="nl-NL" smtClean="0"/>
              <a:t>Klik om de stijl te bewerken</a:t>
            </a:r>
            <a:endParaRPr lang="nl-NL"/>
          </a:p>
        </p:txBody>
      </p:sp>
      <p:sp>
        <p:nvSpPr>
          <p:cNvPr id="3" name="Tijdelijke aanduiding voor inhoud 2"/>
          <p:cNvSpPr>
            <a:spLocks noGrp="1"/>
          </p:cNvSpPr>
          <p:nvPr>
            <p:ph idx="1"/>
          </p:nvPr>
        </p:nvSpPr>
        <p:spPr>
          <a:xfrm>
            <a:off x="8361645" y="1205594"/>
            <a:ext cx="11955815" cy="25843120"/>
          </a:xfrm>
        </p:spPr>
        <p:txBody>
          <a:bodyPr/>
          <a:lstStyle>
            <a:lvl1pPr>
              <a:defRPr sz="10300"/>
            </a:lvl1pPr>
            <a:lvl2pPr>
              <a:defRPr sz="9000"/>
            </a:lvl2pPr>
            <a:lvl3pPr>
              <a:defRPr sz="7700"/>
            </a:lvl3pPr>
            <a:lvl4pPr>
              <a:defRPr sz="6500"/>
            </a:lvl4pPr>
            <a:lvl5pPr>
              <a:defRPr sz="6500"/>
            </a:lvl5pPr>
            <a:lvl6pPr>
              <a:defRPr sz="6500"/>
            </a:lvl6pPr>
            <a:lvl7pPr>
              <a:defRPr sz="6500"/>
            </a:lvl7pPr>
            <a:lvl8pPr>
              <a:defRPr sz="6500"/>
            </a:lvl8pPr>
            <a:lvl9pPr>
              <a:defRPr sz="65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1069341" y="6336367"/>
            <a:ext cx="7036110" cy="20712346"/>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8FC7418-7BD7-4792-815B-96DDBB49BE2B}" type="datetimeFigureOut">
              <a:rPr lang="nl-NL" smtClean="0"/>
              <a:t>12-6-2018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DE6E27F-4970-4DB5-B3E5-86E808D15B7A}" type="slidenum">
              <a:rPr lang="nl-NL" smtClean="0"/>
              <a:t>‹nr.›</a:t>
            </a:fld>
            <a:endParaRPr lang="nl-NL"/>
          </a:p>
        </p:txBody>
      </p:sp>
    </p:spTree>
    <p:extLst>
      <p:ext uri="{BB962C8B-B14F-4D97-AF65-F5344CB8AC3E}">
        <p14:creationId xmlns:p14="http://schemas.microsoft.com/office/powerpoint/2010/main" val="3365166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191962" y="21195982"/>
            <a:ext cx="12832080" cy="2502306"/>
          </a:xfrm>
        </p:spPr>
        <p:txBody>
          <a:bodyPr anchor="b"/>
          <a:lstStyle>
            <a:lvl1pPr algn="l">
              <a:defRPr sz="65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4191962" y="2705572"/>
            <a:ext cx="12832080" cy="18167985"/>
          </a:xfrm>
        </p:spPr>
        <p:txBody>
          <a:bodyPr/>
          <a:lstStyle>
            <a:lvl1pPr marL="0" indent="0">
              <a:buNone/>
              <a:defRPr sz="10300"/>
            </a:lvl1pPr>
            <a:lvl2pPr marL="1476162" indent="0">
              <a:buNone/>
              <a:defRPr sz="9000"/>
            </a:lvl2pPr>
            <a:lvl3pPr marL="2952323" indent="0">
              <a:buNone/>
              <a:defRPr sz="7700"/>
            </a:lvl3pPr>
            <a:lvl4pPr marL="4428485" indent="0">
              <a:buNone/>
              <a:defRPr sz="6500"/>
            </a:lvl4pPr>
            <a:lvl5pPr marL="5904647" indent="0">
              <a:buNone/>
              <a:defRPr sz="6500"/>
            </a:lvl5pPr>
            <a:lvl6pPr marL="7380808" indent="0">
              <a:buNone/>
              <a:defRPr sz="6500"/>
            </a:lvl6pPr>
            <a:lvl7pPr marL="8856970" indent="0">
              <a:buNone/>
              <a:defRPr sz="6500"/>
            </a:lvl7pPr>
            <a:lvl8pPr marL="10333131" indent="0">
              <a:buNone/>
              <a:defRPr sz="6500"/>
            </a:lvl8pPr>
            <a:lvl9pPr marL="11809293" indent="0">
              <a:buNone/>
              <a:defRPr sz="6500"/>
            </a:lvl9pPr>
          </a:lstStyle>
          <a:p>
            <a:endParaRPr lang="nl-NL"/>
          </a:p>
        </p:txBody>
      </p:sp>
      <p:sp>
        <p:nvSpPr>
          <p:cNvPr id="4" name="Tijdelijke aanduiding voor tekst 3"/>
          <p:cNvSpPr>
            <a:spLocks noGrp="1"/>
          </p:cNvSpPr>
          <p:nvPr>
            <p:ph type="body" sz="half" idx="2"/>
          </p:nvPr>
        </p:nvSpPr>
        <p:spPr>
          <a:xfrm>
            <a:off x="4191962" y="23698288"/>
            <a:ext cx="12832080" cy="3553689"/>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8FC7418-7BD7-4792-815B-96DDBB49BE2B}" type="datetimeFigureOut">
              <a:rPr lang="nl-NL" smtClean="0"/>
              <a:t>12-6-2018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DE6E27F-4970-4DB5-B3E5-86E808D15B7A}" type="slidenum">
              <a:rPr lang="nl-NL" smtClean="0"/>
              <a:t>‹nr.›</a:t>
            </a:fld>
            <a:endParaRPr lang="nl-NL"/>
          </a:p>
        </p:txBody>
      </p:sp>
    </p:spTree>
    <p:extLst>
      <p:ext uri="{BB962C8B-B14F-4D97-AF65-F5344CB8AC3E}">
        <p14:creationId xmlns:p14="http://schemas.microsoft.com/office/powerpoint/2010/main" val="67669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069340" y="1212603"/>
            <a:ext cx="19248120" cy="5046663"/>
          </a:xfrm>
          <a:prstGeom prst="rect">
            <a:avLst/>
          </a:prstGeom>
        </p:spPr>
        <p:txBody>
          <a:bodyPr vert="horz" lIns="295232" tIns="147616" rIns="295232" bIns="147616"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1069340" y="7065330"/>
            <a:ext cx="19248120" cy="19983384"/>
          </a:xfrm>
          <a:prstGeom prst="rect">
            <a:avLst/>
          </a:prstGeom>
        </p:spPr>
        <p:txBody>
          <a:bodyPr vert="horz" lIns="295232" tIns="147616" rIns="295232" bIns="147616"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1069340" y="28065053"/>
            <a:ext cx="4990253" cy="1612128"/>
          </a:xfrm>
          <a:prstGeom prst="rect">
            <a:avLst/>
          </a:prstGeom>
        </p:spPr>
        <p:txBody>
          <a:bodyPr vert="horz" lIns="295232" tIns="147616" rIns="295232" bIns="147616" rtlCol="0" anchor="ctr"/>
          <a:lstStyle>
            <a:lvl1pPr algn="l">
              <a:defRPr sz="3900">
                <a:solidFill>
                  <a:schemeClr val="tx1">
                    <a:tint val="75000"/>
                  </a:schemeClr>
                </a:solidFill>
              </a:defRPr>
            </a:lvl1pPr>
          </a:lstStyle>
          <a:p>
            <a:fld id="{E8FC7418-7BD7-4792-815B-96DDBB49BE2B}" type="datetimeFigureOut">
              <a:rPr lang="nl-NL" smtClean="0"/>
              <a:t>12-6-2018</a:t>
            </a:fld>
            <a:endParaRPr lang="nl-NL"/>
          </a:p>
        </p:txBody>
      </p:sp>
      <p:sp>
        <p:nvSpPr>
          <p:cNvPr id="5" name="Tijdelijke aanduiding voor voettekst 4"/>
          <p:cNvSpPr>
            <a:spLocks noGrp="1"/>
          </p:cNvSpPr>
          <p:nvPr>
            <p:ph type="ftr" sz="quarter" idx="3"/>
          </p:nvPr>
        </p:nvSpPr>
        <p:spPr>
          <a:xfrm>
            <a:off x="7307157" y="28065053"/>
            <a:ext cx="6772487" cy="1612128"/>
          </a:xfrm>
          <a:prstGeom prst="rect">
            <a:avLst/>
          </a:prstGeom>
        </p:spPr>
        <p:txBody>
          <a:bodyPr vert="horz" lIns="295232" tIns="147616" rIns="295232" bIns="147616" rtlCol="0" anchor="ctr"/>
          <a:lstStyle>
            <a:lvl1pPr algn="ctr">
              <a:defRPr sz="39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15327207" y="28065053"/>
            <a:ext cx="4990253" cy="1612128"/>
          </a:xfrm>
          <a:prstGeom prst="rect">
            <a:avLst/>
          </a:prstGeom>
        </p:spPr>
        <p:txBody>
          <a:bodyPr vert="horz" lIns="295232" tIns="147616" rIns="295232" bIns="147616" rtlCol="0" anchor="ctr"/>
          <a:lstStyle>
            <a:lvl1pPr algn="r">
              <a:defRPr sz="3900">
                <a:solidFill>
                  <a:schemeClr val="tx1">
                    <a:tint val="75000"/>
                  </a:schemeClr>
                </a:solidFill>
              </a:defRPr>
            </a:lvl1pPr>
          </a:lstStyle>
          <a:p>
            <a:fld id="{6DE6E27F-4970-4DB5-B3E5-86E808D15B7A}" type="slidenum">
              <a:rPr lang="nl-NL" smtClean="0"/>
              <a:t>‹nr.›</a:t>
            </a:fld>
            <a:endParaRPr lang="nl-NL"/>
          </a:p>
        </p:txBody>
      </p:sp>
    </p:spTree>
    <p:extLst>
      <p:ext uri="{BB962C8B-B14F-4D97-AF65-F5344CB8AC3E}">
        <p14:creationId xmlns:p14="http://schemas.microsoft.com/office/powerpoint/2010/main" val="3394220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52323" rtl="0" eaLnBrk="1" latinLnBrk="0" hangingPunct="1">
        <a:spcBef>
          <a:spcPct val="0"/>
        </a:spcBef>
        <a:buNone/>
        <a:defRPr sz="14200" kern="1200">
          <a:solidFill>
            <a:schemeClr val="tx1"/>
          </a:solidFill>
          <a:latin typeface="+mj-lt"/>
          <a:ea typeface="+mj-ea"/>
          <a:cs typeface="+mj-cs"/>
        </a:defRPr>
      </a:lvl1pPr>
    </p:titleStyle>
    <p:bodyStyle>
      <a:lvl1pPr marL="1107121" indent="-1107121" algn="l" defTabSz="2952323" rtl="0" eaLnBrk="1" latinLnBrk="0" hangingPunct="1">
        <a:spcBef>
          <a:spcPct val="20000"/>
        </a:spcBef>
        <a:buFont typeface="Arial" pitchFamily="34" charset="0"/>
        <a:buChar char="•"/>
        <a:defRPr sz="10300" kern="1200">
          <a:solidFill>
            <a:schemeClr val="tx1"/>
          </a:solidFill>
          <a:latin typeface="+mn-lt"/>
          <a:ea typeface="+mn-ea"/>
          <a:cs typeface="+mn-cs"/>
        </a:defRPr>
      </a:lvl1pPr>
      <a:lvl2pPr marL="2398763" indent="-922601" algn="l" defTabSz="2952323" rtl="0" eaLnBrk="1" latinLnBrk="0" hangingPunct="1">
        <a:spcBef>
          <a:spcPct val="20000"/>
        </a:spcBef>
        <a:buFont typeface="Arial" pitchFamily="34" charset="0"/>
        <a:buChar char="–"/>
        <a:defRPr sz="9000" kern="1200">
          <a:solidFill>
            <a:schemeClr val="tx1"/>
          </a:solidFill>
          <a:latin typeface="+mn-lt"/>
          <a:ea typeface="+mn-ea"/>
          <a:cs typeface="+mn-cs"/>
        </a:defRPr>
      </a:lvl2pPr>
      <a:lvl3pPr marL="3690404" indent="-738081" algn="l" defTabSz="2952323" rtl="0" eaLnBrk="1" latinLnBrk="0" hangingPunct="1">
        <a:spcBef>
          <a:spcPct val="20000"/>
        </a:spcBef>
        <a:buFont typeface="Arial" pitchFamily="34" charset="0"/>
        <a:buChar char="•"/>
        <a:defRPr sz="7700" kern="1200">
          <a:solidFill>
            <a:schemeClr val="tx1"/>
          </a:solidFill>
          <a:latin typeface="+mn-lt"/>
          <a:ea typeface="+mn-ea"/>
          <a:cs typeface="+mn-cs"/>
        </a:defRPr>
      </a:lvl3pPr>
      <a:lvl4pPr marL="5166566"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4pPr>
      <a:lvl5pPr marL="6642727"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5pPr>
      <a:lvl6pPr marL="8118889"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6pPr>
      <a:lvl7pPr marL="9595051"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7pPr>
      <a:lvl8pPr marL="11071212"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8pPr>
      <a:lvl9pPr marL="12547374" indent="-738081" algn="l" defTabSz="2952323" rtl="0" eaLnBrk="1" latinLnBrk="0" hangingPunct="1">
        <a:spcBef>
          <a:spcPct val="20000"/>
        </a:spcBef>
        <a:buFont typeface="Arial" pitchFamily="34" charset="0"/>
        <a:buChar char="•"/>
        <a:defRPr sz="6500" kern="1200">
          <a:solidFill>
            <a:schemeClr val="tx1"/>
          </a:solidFill>
          <a:latin typeface="+mn-lt"/>
          <a:ea typeface="+mn-ea"/>
          <a:cs typeface="+mn-cs"/>
        </a:defRPr>
      </a:lvl9pPr>
    </p:bodyStyle>
    <p:otherStyle>
      <a:defPPr>
        <a:defRPr lang="nl-NL"/>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0" name="Tekstvak 29"/>
          <p:cNvSpPr txBox="1"/>
          <p:nvPr/>
        </p:nvSpPr>
        <p:spPr>
          <a:xfrm>
            <a:off x="11056171" y="2121741"/>
            <a:ext cx="10134400" cy="12044363"/>
          </a:xfrm>
          <a:prstGeom prst="roundRect">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endParaRPr lang="nl-NL" sz="1800" dirty="0" smtClean="0"/>
          </a:p>
          <a:p>
            <a:r>
              <a:rPr lang="nl-NL" sz="1800" dirty="0" smtClean="0"/>
              <a:t>Tabel II:  </a:t>
            </a:r>
            <a:r>
              <a:rPr lang="nl-NL" sz="1800" dirty="0"/>
              <a:t>P</a:t>
            </a:r>
            <a:r>
              <a:rPr lang="nl-NL" sz="1800" dirty="0" smtClean="0"/>
              <a:t>opulatie deelnemers en uitkomstmaten per onderzoeksvraag</a:t>
            </a:r>
            <a:endParaRPr lang="nl-NL" sz="1800" dirty="0"/>
          </a:p>
          <a:p>
            <a:endParaRPr lang="nl-NL" sz="1800" dirty="0" smtClean="0"/>
          </a:p>
          <a:p>
            <a:endParaRPr lang="nl-NL" sz="1800" dirty="0"/>
          </a:p>
          <a:p>
            <a:endParaRPr lang="nl-NL" sz="1800" dirty="0" smtClean="0"/>
          </a:p>
          <a:p>
            <a:endParaRPr lang="nl-NL" sz="1800" dirty="0"/>
          </a:p>
          <a:p>
            <a:endParaRPr lang="nl-NL" sz="1800" dirty="0" smtClean="0"/>
          </a:p>
          <a:p>
            <a:endParaRPr lang="nl-NL" sz="1800" dirty="0"/>
          </a:p>
          <a:p>
            <a:endParaRPr lang="nl-NL" sz="1800" dirty="0" smtClean="0"/>
          </a:p>
          <a:p>
            <a:endParaRPr lang="nl-NL" sz="1800" dirty="0"/>
          </a:p>
          <a:p>
            <a:endParaRPr lang="nl-NL" sz="1800" dirty="0" smtClean="0"/>
          </a:p>
          <a:p>
            <a:r>
              <a:rPr lang="nl-NL" sz="1800" dirty="0" smtClean="0"/>
              <a:t>PFA</a:t>
            </a:r>
            <a:r>
              <a:rPr lang="nl-NL" sz="1800" dirty="0"/>
              <a:t>, Foot Progression Angle. TI, tibia. HF, achtervoet. FF, voorvoet. Min, minimum. Max, maximum</a:t>
            </a:r>
            <a:r>
              <a:rPr lang="nl-NL" sz="1800" dirty="0" smtClean="0"/>
              <a:t>. N = deelnemersaantal, </a:t>
            </a:r>
            <a:r>
              <a:rPr lang="nl-NL" sz="1800" dirty="0"/>
              <a:t>*Significant bij p &lt; </a:t>
            </a:r>
            <a:r>
              <a:rPr lang="nl-NL" sz="1800" dirty="0" smtClean="0"/>
              <a:t>0.05</a:t>
            </a:r>
          </a:p>
          <a:p>
            <a:endParaRPr lang="nl-NL" sz="1800" dirty="0"/>
          </a:p>
          <a:p>
            <a:endParaRPr lang="nl-NL" sz="1800" dirty="0" smtClean="0"/>
          </a:p>
          <a:p>
            <a:endParaRPr lang="nl-NL" sz="1800" dirty="0"/>
          </a:p>
          <a:p>
            <a:endParaRPr lang="nl-NL" sz="1800" dirty="0" smtClean="0"/>
          </a:p>
          <a:p>
            <a:endParaRPr lang="nl-NL" sz="1800" dirty="0"/>
          </a:p>
          <a:p>
            <a:endParaRPr lang="nl-NL" sz="1800" dirty="0" smtClean="0"/>
          </a:p>
          <a:p>
            <a:endParaRPr lang="nl-NL" sz="1800" dirty="0"/>
          </a:p>
          <a:p>
            <a:endParaRPr lang="nl-NL" sz="1800" dirty="0" smtClean="0"/>
          </a:p>
          <a:p>
            <a:endParaRPr lang="nl-NL" sz="1800" dirty="0"/>
          </a:p>
          <a:p>
            <a:endParaRPr lang="nl-NL" sz="1800" dirty="0" smtClean="0"/>
          </a:p>
          <a:p>
            <a:endParaRPr lang="nl-NL" sz="1800" dirty="0"/>
          </a:p>
          <a:p>
            <a:endParaRPr lang="nl-NL" sz="1800" dirty="0" smtClean="0"/>
          </a:p>
          <a:p>
            <a:endParaRPr lang="nl-NL" sz="1800" dirty="0"/>
          </a:p>
          <a:p>
            <a:endParaRPr lang="nl-NL" sz="1800" dirty="0" smtClean="0"/>
          </a:p>
          <a:p>
            <a:endParaRPr lang="nl-NL" sz="1800" dirty="0"/>
          </a:p>
          <a:p>
            <a:endParaRPr lang="nl-NL" sz="1800" dirty="0" smtClean="0"/>
          </a:p>
          <a:p>
            <a:endParaRPr lang="nl-NL" sz="1800" dirty="0"/>
          </a:p>
          <a:p>
            <a:endParaRPr lang="nl-NL" sz="1800" dirty="0"/>
          </a:p>
          <a:p>
            <a:r>
              <a:rPr lang="nl-NL" sz="1800" dirty="0" smtClean="0"/>
              <a:t>spreidingsdiagram </a:t>
            </a:r>
            <a:r>
              <a:rPr lang="nl-NL" sz="1800" dirty="0"/>
              <a:t>van de foot progression angle tijdens </a:t>
            </a:r>
            <a:r>
              <a:rPr lang="nl-NL" sz="1800" dirty="0" err="1" smtClean="0"/>
              <a:t>mid</a:t>
            </a:r>
            <a:r>
              <a:rPr lang="nl-NL" sz="1800" dirty="0" smtClean="0"/>
              <a:t>-stance ter visueel voorbeeld. </a:t>
            </a:r>
          </a:p>
          <a:p>
            <a:r>
              <a:rPr lang="nl-NL" sz="1800" dirty="0" smtClean="0"/>
              <a:t>Negatieve </a:t>
            </a:r>
            <a:r>
              <a:rPr lang="nl-NL" sz="1800" dirty="0"/>
              <a:t>waarde = outtoeing voet. Positieve waarde = intoeing </a:t>
            </a:r>
            <a:r>
              <a:rPr lang="nl-NL" sz="1800" dirty="0" smtClean="0"/>
              <a:t>voet</a:t>
            </a:r>
          </a:p>
          <a:p>
            <a:endParaRPr lang="nl-NL" sz="1800" dirty="0"/>
          </a:p>
          <a:p>
            <a:r>
              <a:rPr lang="nl-NL" sz="2400" dirty="0" smtClean="0"/>
              <a:t>Gebaseerd </a:t>
            </a:r>
            <a:r>
              <a:rPr lang="nl-NL" sz="2400" dirty="0"/>
              <a:t>op dit onderzoek zijn er geen significante verschillen gevonden tussen de twee onderzochte groepen voor alle vier de onderzoeksvragen. Deze inzichten kunnen gebruikt worden in het achterhalen van parameters in vervolg onderzoeken</a:t>
            </a:r>
            <a:r>
              <a:rPr lang="nl-NL" sz="2400" dirty="0" smtClean="0"/>
              <a:t>.</a:t>
            </a:r>
            <a:endParaRPr lang="nl-NL" sz="2400" dirty="0"/>
          </a:p>
        </p:txBody>
      </p:sp>
      <p:sp>
        <p:nvSpPr>
          <p:cNvPr id="4" name="Text Placeholder 232"/>
          <p:cNvSpPr txBox="1">
            <a:spLocks/>
          </p:cNvSpPr>
          <p:nvPr/>
        </p:nvSpPr>
        <p:spPr>
          <a:xfrm>
            <a:off x="430659" y="1365227"/>
            <a:ext cx="10093882" cy="558738"/>
          </a:xfrm>
          <a:prstGeom prst="rect">
            <a:avLst/>
          </a:prstGeom>
          <a:noFill/>
        </p:spPr>
        <p:txBody>
          <a:bodyPr wrap="square" lIns="63307" tIns="63307" rIns="63307" bIns="63307" anchor="ctr" anchorCtr="0">
            <a:spAutoFit/>
          </a:bodyPr>
          <a:lstStyle>
            <a:lvl1pPr marL="0" indent="0" algn="ctr" defTabSz="3038715" rtl="0" eaLnBrk="1" latinLnBrk="0" hangingPunct="1">
              <a:spcBef>
                <a:spcPct val="20000"/>
              </a:spcBef>
              <a:buFont typeface="Arial" pitchFamily="34" charset="0"/>
              <a:buNone/>
              <a:defRPr sz="2800" b="1" u="sng" kern="1200" baseline="0">
                <a:solidFill>
                  <a:schemeClr val="accent5">
                    <a:lumMod val="50000"/>
                  </a:schemeClr>
                </a:solidFill>
                <a:latin typeface="+mn-lt"/>
                <a:ea typeface="+mn-ea"/>
                <a:cs typeface="+mn-cs"/>
              </a:defRPr>
            </a:lvl1pPr>
            <a:lvl2pPr marL="2468955" indent="-949598" algn="l" defTabSz="3038715" rtl="0" eaLnBrk="1" latinLnBrk="0" hangingPunct="1">
              <a:spcBef>
                <a:spcPct val="20000"/>
              </a:spcBef>
              <a:buFont typeface="Arial" pitchFamily="34" charset="0"/>
              <a:buChar char="–"/>
              <a:defRPr sz="9400" kern="1200">
                <a:solidFill>
                  <a:schemeClr val="tx1"/>
                </a:solidFill>
                <a:latin typeface="+mn-lt"/>
                <a:ea typeface="+mn-ea"/>
                <a:cs typeface="+mn-cs"/>
              </a:defRPr>
            </a:lvl2pPr>
            <a:lvl3pPr marL="3798394" indent="-759679" algn="l" defTabSz="3038715" rtl="0" eaLnBrk="1" latinLnBrk="0" hangingPunct="1">
              <a:spcBef>
                <a:spcPct val="20000"/>
              </a:spcBef>
              <a:buFont typeface="Arial" pitchFamily="34" charset="0"/>
              <a:buChar char="•"/>
              <a:defRPr sz="8000" kern="1200">
                <a:solidFill>
                  <a:schemeClr val="tx1"/>
                </a:solidFill>
                <a:latin typeface="+mn-lt"/>
                <a:ea typeface="+mn-ea"/>
                <a:cs typeface="+mn-cs"/>
              </a:defRPr>
            </a:lvl3pPr>
            <a:lvl4pPr marL="531775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4pPr>
            <a:lvl5pPr marL="683710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5pPr>
            <a:lvl6pPr marL="8356465"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6pPr>
            <a:lvl7pPr marL="987582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7pPr>
            <a:lvl8pPr marL="11395179"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8pPr>
            <a:lvl9pPr marL="1291453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9pPr>
          </a:lstStyle>
          <a:p>
            <a:r>
              <a:rPr lang="nl-NL" dirty="0" smtClean="0"/>
              <a:t>Inleiding</a:t>
            </a:r>
            <a:endParaRPr lang="nl-NL" dirty="0"/>
          </a:p>
        </p:txBody>
      </p:sp>
      <p:sp>
        <p:nvSpPr>
          <p:cNvPr id="5" name="Text Placeholder 236"/>
          <p:cNvSpPr txBox="1">
            <a:spLocks/>
          </p:cNvSpPr>
          <p:nvPr/>
        </p:nvSpPr>
        <p:spPr>
          <a:xfrm>
            <a:off x="11255835" y="1512811"/>
            <a:ext cx="10093752" cy="566030"/>
          </a:xfrm>
          <a:prstGeom prst="rect">
            <a:avLst/>
          </a:prstGeom>
          <a:noFill/>
        </p:spPr>
        <p:txBody>
          <a:bodyPr wrap="square" lIns="63307" tIns="63307" rIns="63307" bIns="63307" anchor="ctr" anchorCtr="0">
            <a:spAutoFit/>
          </a:bodyPr>
          <a:lstStyle>
            <a:lvl1pPr marL="0" indent="0" algn="ctr" defTabSz="3038715" rtl="0" eaLnBrk="1" latinLnBrk="0" hangingPunct="1">
              <a:spcBef>
                <a:spcPct val="20000"/>
              </a:spcBef>
              <a:buFont typeface="Arial" pitchFamily="34" charset="0"/>
              <a:buNone/>
              <a:defRPr sz="2800" b="1" u="sng" kern="1200" baseline="0">
                <a:solidFill>
                  <a:schemeClr val="accent5">
                    <a:lumMod val="50000"/>
                  </a:schemeClr>
                </a:solidFill>
                <a:latin typeface="+mn-lt"/>
                <a:ea typeface="+mn-ea"/>
                <a:cs typeface="+mn-cs"/>
              </a:defRPr>
            </a:lvl1pPr>
            <a:lvl2pPr marL="2468955" indent="-949598" algn="l" defTabSz="3038715" rtl="0" eaLnBrk="1" latinLnBrk="0" hangingPunct="1">
              <a:spcBef>
                <a:spcPct val="20000"/>
              </a:spcBef>
              <a:buFont typeface="Arial" pitchFamily="34" charset="0"/>
              <a:buChar char="–"/>
              <a:defRPr sz="9400" kern="1200">
                <a:solidFill>
                  <a:schemeClr val="tx1"/>
                </a:solidFill>
                <a:latin typeface="+mn-lt"/>
                <a:ea typeface="+mn-ea"/>
                <a:cs typeface="+mn-cs"/>
              </a:defRPr>
            </a:lvl2pPr>
            <a:lvl3pPr marL="3798394" indent="-759679" algn="l" defTabSz="3038715" rtl="0" eaLnBrk="1" latinLnBrk="0" hangingPunct="1">
              <a:spcBef>
                <a:spcPct val="20000"/>
              </a:spcBef>
              <a:buFont typeface="Arial" pitchFamily="34" charset="0"/>
              <a:buChar char="•"/>
              <a:defRPr sz="8000" kern="1200">
                <a:solidFill>
                  <a:schemeClr val="tx1"/>
                </a:solidFill>
                <a:latin typeface="+mn-lt"/>
                <a:ea typeface="+mn-ea"/>
                <a:cs typeface="+mn-cs"/>
              </a:defRPr>
            </a:lvl3pPr>
            <a:lvl4pPr marL="531775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4pPr>
            <a:lvl5pPr marL="683710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5pPr>
            <a:lvl6pPr marL="8356465"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6pPr>
            <a:lvl7pPr marL="987582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7pPr>
            <a:lvl8pPr marL="11395179"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8pPr>
            <a:lvl9pPr marL="1291453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9pPr>
          </a:lstStyle>
          <a:p>
            <a:r>
              <a:rPr lang="nl-NL" dirty="0" smtClean="0"/>
              <a:t>Resultaten</a:t>
            </a:r>
            <a:endParaRPr lang="nl-NL" dirty="0"/>
          </a:p>
        </p:txBody>
      </p:sp>
      <p:sp>
        <p:nvSpPr>
          <p:cNvPr id="6" name="Text Placeholder 280"/>
          <p:cNvSpPr txBox="1">
            <a:spLocks/>
          </p:cNvSpPr>
          <p:nvPr/>
        </p:nvSpPr>
        <p:spPr>
          <a:xfrm>
            <a:off x="2890505" y="1345240"/>
            <a:ext cx="15608232" cy="468879"/>
          </a:xfrm>
          <a:prstGeom prst="rect">
            <a:avLst/>
          </a:prstGeom>
        </p:spPr>
        <p:txBody>
          <a:bodyPr lIns="54681" tIns="27341" rIns="54681" bIns="27341">
            <a:normAutofit/>
          </a:bodyPr>
          <a:lstStyle>
            <a:lvl1pPr marL="0" indent="0" algn="ctr" defTabSz="3038715" rtl="0" eaLnBrk="1" latinLnBrk="0" hangingPunct="1">
              <a:spcBef>
                <a:spcPct val="20000"/>
              </a:spcBef>
              <a:buFontTx/>
              <a:buNone/>
              <a:defRPr sz="4300" kern="1200">
                <a:solidFill>
                  <a:schemeClr val="accent5">
                    <a:lumMod val="50000"/>
                  </a:schemeClr>
                </a:solidFill>
                <a:latin typeface="+mj-lt"/>
                <a:ea typeface="+mn-ea"/>
                <a:cs typeface="+mn-cs"/>
              </a:defRPr>
            </a:lvl1pPr>
            <a:lvl2pPr marL="2468955" indent="-949598" algn="l" defTabSz="3038715" rtl="0" eaLnBrk="1" latinLnBrk="0" hangingPunct="1">
              <a:spcBef>
                <a:spcPct val="20000"/>
              </a:spcBef>
              <a:buFontTx/>
              <a:buNone/>
              <a:defRPr sz="4300" kern="1200">
                <a:solidFill>
                  <a:schemeClr val="tx1"/>
                </a:solidFill>
                <a:latin typeface="+mn-lt"/>
                <a:ea typeface="+mn-ea"/>
                <a:cs typeface="+mn-cs"/>
              </a:defRPr>
            </a:lvl2pPr>
            <a:lvl3pPr marL="3798394" indent="-759679" algn="l" defTabSz="3038715" rtl="0" eaLnBrk="1" latinLnBrk="0" hangingPunct="1">
              <a:spcBef>
                <a:spcPct val="20000"/>
              </a:spcBef>
              <a:buFontTx/>
              <a:buNone/>
              <a:defRPr sz="4300" kern="1200">
                <a:solidFill>
                  <a:schemeClr val="tx1"/>
                </a:solidFill>
                <a:latin typeface="+mn-lt"/>
                <a:ea typeface="+mn-ea"/>
                <a:cs typeface="+mn-cs"/>
              </a:defRPr>
            </a:lvl3pPr>
            <a:lvl4pPr marL="5317751" indent="-759679" algn="l" defTabSz="3038715" rtl="0" eaLnBrk="1" latinLnBrk="0" hangingPunct="1">
              <a:spcBef>
                <a:spcPct val="20000"/>
              </a:spcBef>
              <a:buFontTx/>
              <a:buNone/>
              <a:defRPr sz="4300" kern="1200">
                <a:solidFill>
                  <a:schemeClr val="tx1"/>
                </a:solidFill>
                <a:latin typeface="+mn-lt"/>
                <a:ea typeface="+mn-ea"/>
                <a:cs typeface="+mn-cs"/>
              </a:defRPr>
            </a:lvl4pPr>
            <a:lvl5pPr marL="6837107" indent="-759679" algn="l" defTabSz="3038715" rtl="0" eaLnBrk="1" latinLnBrk="0" hangingPunct="1">
              <a:spcBef>
                <a:spcPct val="20000"/>
              </a:spcBef>
              <a:buFontTx/>
              <a:buNone/>
              <a:defRPr sz="4300" kern="1200">
                <a:solidFill>
                  <a:schemeClr val="tx1"/>
                </a:solidFill>
                <a:latin typeface="+mn-lt"/>
                <a:ea typeface="+mn-ea"/>
                <a:cs typeface="+mn-cs"/>
              </a:defRPr>
            </a:lvl5pPr>
            <a:lvl6pPr marL="8356465"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6pPr>
            <a:lvl7pPr marL="987582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7pPr>
            <a:lvl8pPr marL="11395179"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8pPr>
            <a:lvl9pPr marL="1291453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9pPr>
          </a:lstStyle>
          <a:p>
            <a:r>
              <a:rPr lang="en-US" sz="2400" dirty="0" smtClean="0"/>
              <a:t>Janick van Hal</a:t>
            </a:r>
            <a:r>
              <a:rPr lang="en-US" sz="2400" dirty="0"/>
              <a:t> -</a:t>
            </a:r>
            <a:r>
              <a:rPr lang="en-US" sz="2400" dirty="0" smtClean="0"/>
              <a:t> Janickvanhal@gmail.com</a:t>
            </a:r>
            <a:endParaRPr lang="en-US" sz="2400" dirty="0"/>
          </a:p>
        </p:txBody>
      </p:sp>
      <p:sp>
        <p:nvSpPr>
          <p:cNvPr id="7" name="Text Placeholder 281"/>
          <p:cNvSpPr txBox="1">
            <a:spLocks/>
          </p:cNvSpPr>
          <p:nvPr/>
        </p:nvSpPr>
        <p:spPr>
          <a:xfrm>
            <a:off x="2890505" y="197069"/>
            <a:ext cx="15608232" cy="1318684"/>
          </a:xfrm>
          <a:prstGeom prst="rect">
            <a:avLst/>
          </a:prstGeom>
        </p:spPr>
        <p:txBody>
          <a:bodyPr lIns="54681" tIns="27341" rIns="54681" bIns="27341" anchor="t" anchorCtr="1">
            <a:normAutofit fontScale="70000" lnSpcReduction="20000"/>
          </a:bodyPr>
          <a:lstStyle>
            <a:lvl1pPr marL="0" indent="0" algn="ctr" defTabSz="3038715" rtl="0" eaLnBrk="1" latinLnBrk="0" hangingPunct="1">
              <a:spcBef>
                <a:spcPct val="20000"/>
              </a:spcBef>
              <a:buFontTx/>
              <a:buNone/>
              <a:defRPr sz="6900" kern="1200">
                <a:solidFill>
                  <a:schemeClr val="accent5">
                    <a:lumMod val="50000"/>
                  </a:schemeClr>
                </a:solidFill>
                <a:latin typeface="+mj-lt"/>
                <a:ea typeface="+mn-ea"/>
                <a:cs typeface="+mn-cs"/>
              </a:defRPr>
            </a:lvl1pPr>
            <a:lvl2pPr marL="2468955" indent="-949598" algn="l" defTabSz="3038715" rtl="0" eaLnBrk="1" latinLnBrk="0" hangingPunct="1">
              <a:spcBef>
                <a:spcPct val="20000"/>
              </a:spcBef>
              <a:buFontTx/>
              <a:buNone/>
              <a:defRPr sz="4300" kern="1200">
                <a:solidFill>
                  <a:schemeClr val="tx1"/>
                </a:solidFill>
                <a:latin typeface="+mn-lt"/>
                <a:ea typeface="+mn-ea"/>
                <a:cs typeface="+mn-cs"/>
              </a:defRPr>
            </a:lvl2pPr>
            <a:lvl3pPr marL="3798394" indent="-759679" algn="l" defTabSz="3038715" rtl="0" eaLnBrk="1" latinLnBrk="0" hangingPunct="1">
              <a:spcBef>
                <a:spcPct val="20000"/>
              </a:spcBef>
              <a:buFontTx/>
              <a:buNone/>
              <a:defRPr sz="4300" kern="1200">
                <a:solidFill>
                  <a:schemeClr val="tx1"/>
                </a:solidFill>
                <a:latin typeface="+mn-lt"/>
                <a:ea typeface="+mn-ea"/>
                <a:cs typeface="+mn-cs"/>
              </a:defRPr>
            </a:lvl3pPr>
            <a:lvl4pPr marL="5317751" indent="-759679" algn="l" defTabSz="3038715" rtl="0" eaLnBrk="1" latinLnBrk="0" hangingPunct="1">
              <a:spcBef>
                <a:spcPct val="20000"/>
              </a:spcBef>
              <a:buFontTx/>
              <a:buNone/>
              <a:defRPr sz="4300" kern="1200">
                <a:solidFill>
                  <a:schemeClr val="tx1"/>
                </a:solidFill>
                <a:latin typeface="+mn-lt"/>
                <a:ea typeface="+mn-ea"/>
                <a:cs typeface="+mn-cs"/>
              </a:defRPr>
            </a:lvl4pPr>
            <a:lvl5pPr marL="6837107" indent="-759679" algn="l" defTabSz="3038715" rtl="0" eaLnBrk="1" latinLnBrk="0" hangingPunct="1">
              <a:spcBef>
                <a:spcPct val="20000"/>
              </a:spcBef>
              <a:buFontTx/>
              <a:buNone/>
              <a:defRPr sz="4300" kern="1200">
                <a:solidFill>
                  <a:schemeClr val="tx1"/>
                </a:solidFill>
                <a:latin typeface="+mn-lt"/>
                <a:ea typeface="+mn-ea"/>
                <a:cs typeface="+mn-cs"/>
              </a:defRPr>
            </a:lvl5pPr>
            <a:lvl6pPr marL="8356465"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6pPr>
            <a:lvl7pPr marL="987582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7pPr>
            <a:lvl8pPr marL="11395179"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8pPr>
            <a:lvl9pPr marL="1291453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9pPr>
          </a:lstStyle>
          <a:p>
            <a:r>
              <a:rPr lang="nl-NL" dirty="0" smtClean="0"/>
              <a:t>Foot Progression Angle bij behandelde klompvoeten </a:t>
            </a:r>
            <a:r>
              <a:rPr lang="nl-NL" dirty="0" err="1" smtClean="0"/>
              <a:t>vs</a:t>
            </a:r>
            <a:r>
              <a:rPr lang="nl-NL" dirty="0" smtClean="0"/>
              <a:t> gezonde voeten tijdens het gaan</a:t>
            </a:r>
            <a:endParaRPr lang="nl-NL" dirty="0"/>
          </a:p>
        </p:txBody>
      </p:sp>
      <p:sp>
        <p:nvSpPr>
          <p:cNvPr id="8" name="Text Placeholder 282"/>
          <p:cNvSpPr txBox="1">
            <a:spLocks/>
          </p:cNvSpPr>
          <p:nvPr/>
        </p:nvSpPr>
        <p:spPr>
          <a:xfrm>
            <a:off x="2890078" y="390984"/>
            <a:ext cx="15608232" cy="1886907"/>
          </a:xfrm>
          <a:prstGeom prst="rect">
            <a:avLst/>
          </a:prstGeom>
        </p:spPr>
        <p:txBody>
          <a:bodyPr lIns="54681" tIns="27341" rIns="54681" bIns="27341" anchor="t" anchorCtr="1">
            <a:normAutofit/>
          </a:bodyPr>
          <a:lstStyle>
            <a:lvl1pPr marL="0" indent="0" algn="ctr" defTabSz="3038715" rtl="0" eaLnBrk="1" latinLnBrk="0" hangingPunct="1">
              <a:spcBef>
                <a:spcPct val="20000"/>
              </a:spcBef>
              <a:buFontTx/>
              <a:buNone/>
              <a:defRPr sz="9900" b="1" kern="1200">
                <a:solidFill>
                  <a:schemeClr val="accent5">
                    <a:lumMod val="50000"/>
                  </a:schemeClr>
                </a:solidFill>
                <a:latin typeface="+mj-lt"/>
                <a:ea typeface="+mn-ea"/>
                <a:cs typeface="+mn-cs"/>
              </a:defRPr>
            </a:lvl1pPr>
            <a:lvl2pPr marL="2468955" indent="-949598" algn="l" defTabSz="3038715" rtl="0" eaLnBrk="1" latinLnBrk="0" hangingPunct="1">
              <a:spcBef>
                <a:spcPct val="20000"/>
              </a:spcBef>
              <a:buFontTx/>
              <a:buNone/>
              <a:defRPr sz="4300" kern="1200">
                <a:solidFill>
                  <a:schemeClr val="tx1"/>
                </a:solidFill>
                <a:latin typeface="+mn-lt"/>
                <a:ea typeface="+mn-ea"/>
                <a:cs typeface="+mn-cs"/>
              </a:defRPr>
            </a:lvl2pPr>
            <a:lvl3pPr marL="3798394" indent="-759679" algn="l" defTabSz="3038715" rtl="0" eaLnBrk="1" latinLnBrk="0" hangingPunct="1">
              <a:spcBef>
                <a:spcPct val="20000"/>
              </a:spcBef>
              <a:buFontTx/>
              <a:buNone/>
              <a:defRPr sz="4300" kern="1200">
                <a:solidFill>
                  <a:schemeClr val="tx1"/>
                </a:solidFill>
                <a:latin typeface="+mn-lt"/>
                <a:ea typeface="+mn-ea"/>
                <a:cs typeface="+mn-cs"/>
              </a:defRPr>
            </a:lvl3pPr>
            <a:lvl4pPr marL="5317751" indent="-759679" algn="l" defTabSz="3038715" rtl="0" eaLnBrk="1" latinLnBrk="0" hangingPunct="1">
              <a:spcBef>
                <a:spcPct val="20000"/>
              </a:spcBef>
              <a:buFontTx/>
              <a:buNone/>
              <a:defRPr sz="4300" kern="1200">
                <a:solidFill>
                  <a:schemeClr val="tx1"/>
                </a:solidFill>
                <a:latin typeface="+mn-lt"/>
                <a:ea typeface="+mn-ea"/>
                <a:cs typeface="+mn-cs"/>
              </a:defRPr>
            </a:lvl4pPr>
            <a:lvl5pPr marL="6837107" indent="-759679" algn="l" defTabSz="3038715" rtl="0" eaLnBrk="1" latinLnBrk="0" hangingPunct="1">
              <a:spcBef>
                <a:spcPct val="20000"/>
              </a:spcBef>
              <a:buFontTx/>
              <a:buNone/>
              <a:defRPr sz="4300" kern="1200">
                <a:solidFill>
                  <a:schemeClr val="tx1"/>
                </a:solidFill>
                <a:latin typeface="+mn-lt"/>
                <a:ea typeface="+mn-ea"/>
                <a:cs typeface="+mn-cs"/>
              </a:defRPr>
            </a:lvl5pPr>
            <a:lvl6pPr marL="8356465"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6pPr>
            <a:lvl7pPr marL="987582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7pPr>
            <a:lvl8pPr marL="11395179"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8pPr>
            <a:lvl9pPr marL="1291453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9pPr>
          </a:lstStyle>
          <a:p>
            <a:endParaRPr lang="en-US" dirty="0"/>
          </a:p>
        </p:txBody>
      </p:sp>
      <p:sp>
        <p:nvSpPr>
          <p:cNvPr id="9" name="Text Placeholder 232"/>
          <p:cNvSpPr txBox="1">
            <a:spLocks/>
          </p:cNvSpPr>
          <p:nvPr/>
        </p:nvSpPr>
        <p:spPr>
          <a:xfrm>
            <a:off x="447128" y="11361722"/>
            <a:ext cx="10093882" cy="566030"/>
          </a:xfrm>
          <a:prstGeom prst="rect">
            <a:avLst/>
          </a:prstGeom>
          <a:noFill/>
        </p:spPr>
        <p:txBody>
          <a:bodyPr wrap="square" lIns="63307" tIns="63307" rIns="63307" bIns="63307" anchor="ctr" anchorCtr="0">
            <a:spAutoFit/>
          </a:bodyPr>
          <a:lstStyle>
            <a:lvl1pPr marL="0" indent="0" algn="ctr" defTabSz="3038715" rtl="0" eaLnBrk="1" latinLnBrk="0" hangingPunct="1">
              <a:spcBef>
                <a:spcPct val="20000"/>
              </a:spcBef>
              <a:buFont typeface="Arial" pitchFamily="34" charset="0"/>
              <a:buNone/>
              <a:defRPr sz="2800" b="1" u="sng" kern="1200" baseline="0">
                <a:solidFill>
                  <a:schemeClr val="accent5">
                    <a:lumMod val="50000"/>
                  </a:schemeClr>
                </a:solidFill>
                <a:latin typeface="+mn-lt"/>
                <a:ea typeface="+mn-ea"/>
                <a:cs typeface="+mn-cs"/>
              </a:defRPr>
            </a:lvl1pPr>
            <a:lvl2pPr marL="2468955" indent="-949598" algn="l" defTabSz="3038715" rtl="0" eaLnBrk="1" latinLnBrk="0" hangingPunct="1">
              <a:spcBef>
                <a:spcPct val="20000"/>
              </a:spcBef>
              <a:buFont typeface="Arial" pitchFamily="34" charset="0"/>
              <a:buChar char="–"/>
              <a:defRPr sz="9400" kern="1200">
                <a:solidFill>
                  <a:schemeClr val="tx1"/>
                </a:solidFill>
                <a:latin typeface="+mn-lt"/>
                <a:ea typeface="+mn-ea"/>
                <a:cs typeface="+mn-cs"/>
              </a:defRPr>
            </a:lvl2pPr>
            <a:lvl3pPr marL="3798394" indent="-759679" algn="l" defTabSz="3038715" rtl="0" eaLnBrk="1" latinLnBrk="0" hangingPunct="1">
              <a:spcBef>
                <a:spcPct val="20000"/>
              </a:spcBef>
              <a:buFont typeface="Arial" pitchFamily="34" charset="0"/>
              <a:buChar char="•"/>
              <a:defRPr sz="8000" kern="1200">
                <a:solidFill>
                  <a:schemeClr val="tx1"/>
                </a:solidFill>
                <a:latin typeface="+mn-lt"/>
                <a:ea typeface="+mn-ea"/>
                <a:cs typeface="+mn-cs"/>
              </a:defRPr>
            </a:lvl3pPr>
            <a:lvl4pPr marL="531775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4pPr>
            <a:lvl5pPr marL="683710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5pPr>
            <a:lvl6pPr marL="8356465"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6pPr>
            <a:lvl7pPr marL="987582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7pPr>
            <a:lvl8pPr marL="11395179"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8pPr>
            <a:lvl9pPr marL="1291453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9pPr>
          </a:lstStyle>
          <a:p>
            <a:r>
              <a:rPr lang="nl-NL" dirty="0" smtClean="0"/>
              <a:t>Methode</a:t>
            </a:r>
            <a:endParaRPr lang="nl-NL" dirty="0"/>
          </a:p>
        </p:txBody>
      </p:sp>
      <p:sp>
        <p:nvSpPr>
          <p:cNvPr id="10" name="Text Placeholder 232"/>
          <p:cNvSpPr txBox="1">
            <a:spLocks/>
          </p:cNvSpPr>
          <p:nvPr/>
        </p:nvSpPr>
        <p:spPr>
          <a:xfrm>
            <a:off x="11260746" y="14606666"/>
            <a:ext cx="10093882" cy="566030"/>
          </a:xfrm>
          <a:prstGeom prst="rect">
            <a:avLst/>
          </a:prstGeom>
          <a:noFill/>
        </p:spPr>
        <p:txBody>
          <a:bodyPr wrap="square" lIns="63307" tIns="63307" rIns="63307" bIns="63307" anchor="ctr" anchorCtr="0">
            <a:spAutoFit/>
          </a:bodyPr>
          <a:lstStyle>
            <a:lvl1pPr marL="0" indent="0" algn="ctr" defTabSz="3038715" rtl="0" eaLnBrk="1" latinLnBrk="0" hangingPunct="1">
              <a:spcBef>
                <a:spcPct val="20000"/>
              </a:spcBef>
              <a:buFont typeface="Arial" pitchFamily="34" charset="0"/>
              <a:buNone/>
              <a:defRPr sz="2800" b="1" u="sng" kern="1200" baseline="0">
                <a:solidFill>
                  <a:schemeClr val="accent5">
                    <a:lumMod val="50000"/>
                  </a:schemeClr>
                </a:solidFill>
                <a:latin typeface="+mn-lt"/>
                <a:ea typeface="+mn-ea"/>
                <a:cs typeface="+mn-cs"/>
              </a:defRPr>
            </a:lvl1pPr>
            <a:lvl2pPr marL="2468955" indent="-949598" algn="l" defTabSz="3038715" rtl="0" eaLnBrk="1" latinLnBrk="0" hangingPunct="1">
              <a:spcBef>
                <a:spcPct val="20000"/>
              </a:spcBef>
              <a:buFont typeface="Arial" pitchFamily="34" charset="0"/>
              <a:buChar char="–"/>
              <a:defRPr sz="9400" kern="1200">
                <a:solidFill>
                  <a:schemeClr val="tx1"/>
                </a:solidFill>
                <a:latin typeface="+mn-lt"/>
                <a:ea typeface="+mn-ea"/>
                <a:cs typeface="+mn-cs"/>
              </a:defRPr>
            </a:lvl2pPr>
            <a:lvl3pPr marL="3798394" indent="-759679" algn="l" defTabSz="3038715" rtl="0" eaLnBrk="1" latinLnBrk="0" hangingPunct="1">
              <a:spcBef>
                <a:spcPct val="20000"/>
              </a:spcBef>
              <a:buFont typeface="Arial" pitchFamily="34" charset="0"/>
              <a:buChar char="•"/>
              <a:defRPr sz="8000" kern="1200">
                <a:solidFill>
                  <a:schemeClr val="tx1"/>
                </a:solidFill>
                <a:latin typeface="+mn-lt"/>
                <a:ea typeface="+mn-ea"/>
                <a:cs typeface="+mn-cs"/>
              </a:defRPr>
            </a:lvl3pPr>
            <a:lvl4pPr marL="531775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4pPr>
            <a:lvl5pPr marL="683710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5pPr>
            <a:lvl6pPr marL="8356465"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6pPr>
            <a:lvl7pPr marL="987582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7pPr>
            <a:lvl8pPr marL="11395179"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8pPr>
            <a:lvl9pPr marL="1291453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9pPr>
          </a:lstStyle>
          <a:p>
            <a:r>
              <a:rPr lang="nl-NL" dirty="0" smtClean="0"/>
              <a:t>Discussie</a:t>
            </a:r>
            <a:r>
              <a:rPr lang="en-US" dirty="0" smtClean="0"/>
              <a:t> </a:t>
            </a:r>
            <a:endParaRPr lang="en-US" dirty="0"/>
          </a:p>
        </p:txBody>
      </p:sp>
      <p:sp>
        <p:nvSpPr>
          <p:cNvPr id="13" name="Tekstvak 12"/>
          <p:cNvSpPr txBox="1"/>
          <p:nvPr/>
        </p:nvSpPr>
        <p:spPr>
          <a:xfrm>
            <a:off x="354754" y="11967640"/>
            <a:ext cx="9953474" cy="16509742"/>
          </a:xfrm>
          <a:prstGeom prst="roundRect">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marL="457200" indent="-457200">
              <a:buFont typeface="Wingdings" pitchFamily="2" charset="2"/>
              <a:buChar char="v"/>
            </a:pPr>
            <a:r>
              <a:rPr lang="nl-NL" sz="2400" dirty="0" smtClean="0"/>
              <a:t>Kwantitatief onderzoek, type patiënt-controleonderzoek</a:t>
            </a:r>
          </a:p>
          <a:p>
            <a:pPr marL="457200" indent="-457200">
              <a:buFont typeface="Wingdings" pitchFamily="2" charset="2"/>
              <a:buChar char="v"/>
            </a:pPr>
            <a:endParaRPr lang="nl-NL" sz="2400" dirty="0" smtClean="0"/>
          </a:p>
          <a:p>
            <a:r>
              <a:rPr lang="nl-NL" sz="2400" b="1" dirty="0" smtClean="0"/>
              <a:t>Deelnemers</a:t>
            </a:r>
          </a:p>
          <a:p>
            <a:pPr marL="457200" indent="-457200">
              <a:buFont typeface="Wingdings" pitchFamily="2" charset="2"/>
              <a:buChar char="v"/>
            </a:pPr>
            <a:r>
              <a:rPr lang="nl-NL" sz="2400" dirty="0" smtClean="0"/>
              <a:t>Patiëntengroep, geworven door arts Catharina ziekenhuis, gelegenheidsstreekproef</a:t>
            </a:r>
          </a:p>
          <a:p>
            <a:pPr marL="457200" indent="-457200">
              <a:buFont typeface="Wingdings" pitchFamily="2" charset="2"/>
              <a:buChar char="v"/>
            </a:pPr>
            <a:r>
              <a:rPr lang="nl-NL" sz="2400" dirty="0" smtClean="0"/>
              <a:t>Controlegroep, gelegenheidssteekproef</a:t>
            </a:r>
          </a:p>
          <a:p>
            <a:pPr marL="457200" indent="-457200">
              <a:buFont typeface="Wingdings" pitchFamily="2" charset="2"/>
              <a:buChar char="v"/>
            </a:pPr>
            <a:endParaRPr lang="nl-NL" sz="2400" dirty="0" smtClean="0"/>
          </a:p>
          <a:p>
            <a:endParaRPr lang="nl-NL" sz="2400" b="1" dirty="0" smtClean="0"/>
          </a:p>
          <a:p>
            <a:endParaRPr lang="nl-NL" sz="2400" b="1" dirty="0"/>
          </a:p>
          <a:p>
            <a:endParaRPr lang="nl-NL" sz="2400" b="1" dirty="0" smtClean="0"/>
          </a:p>
          <a:p>
            <a:endParaRPr lang="nl-NL" sz="2400" b="1" dirty="0"/>
          </a:p>
          <a:p>
            <a:endParaRPr lang="nl-NL" sz="2400" b="1" dirty="0" smtClean="0"/>
          </a:p>
          <a:p>
            <a:endParaRPr lang="nl-NL" sz="2400" b="1" dirty="0"/>
          </a:p>
          <a:p>
            <a:r>
              <a:rPr lang="nl-NL" sz="2400" b="1" dirty="0" smtClean="0"/>
              <a:t>Meetinstrumenten: </a:t>
            </a:r>
            <a:r>
              <a:rPr lang="nl-NL" sz="2400" b="1" dirty="0"/>
              <a:t> </a:t>
            </a:r>
            <a:r>
              <a:rPr lang="nl-NL" sz="2400" dirty="0" smtClean="0"/>
              <a:t>3D bewegingsanalyse</a:t>
            </a:r>
          </a:p>
          <a:p>
            <a:pPr marL="342900" indent="-342900">
              <a:buFont typeface="Wingdings" pitchFamily="2" charset="2"/>
              <a:buChar char="v"/>
            </a:pPr>
            <a:r>
              <a:rPr lang="nl-NL" sz="2400" dirty="0"/>
              <a:t>Marker placement </a:t>
            </a:r>
            <a:r>
              <a:rPr lang="nl-NL" sz="2400" dirty="0">
                <a:sym typeface="Wingdings" pitchFamily="2" charset="2"/>
              </a:rPr>
              <a:t></a:t>
            </a:r>
            <a:r>
              <a:rPr lang="nl-NL" sz="2400" dirty="0"/>
              <a:t>Oxford foot model </a:t>
            </a:r>
            <a:r>
              <a:rPr lang="nl-NL" sz="2400" dirty="0" smtClean="0"/>
              <a:t>(</a:t>
            </a:r>
            <a:r>
              <a:rPr lang="nl-NL" sz="2400" dirty="0"/>
              <a:t>5</a:t>
            </a:r>
            <a:r>
              <a:rPr lang="nl-NL" sz="2400" dirty="0" smtClean="0"/>
              <a:t>)</a:t>
            </a:r>
          </a:p>
          <a:p>
            <a:endParaRPr lang="nl-NL" sz="2400" b="1" dirty="0" smtClean="0"/>
          </a:p>
          <a:p>
            <a:r>
              <a:rPr lang="nl-NL" sz="2400" b="1" dirty="0" smtClean="0"/>
              <a:t>Uitkomstmaten: </a:t>
            </a:r>
            <a:r>
              <a:rPr lang="nl-NL" sz="2400" dirty="0" smtClean="0"/>
              <a:t>graden</a:t>
            </a:r>
            <a:endParaRPr lang="nl-NL" sz="2400" dirty="0"/>
          </a:p>
          <a:p>
            <a:pPr marL="342900" indent="-342900">
              <a:buFont typeface="Wingdings" pitchFamily="2" charset="2"/>
              <a:buChar char="v"/>
            </a:pPr>
            <a:endParaRPr lang="nl-NL" sz="2400" dirty="0" smtClean="0"/>
          </a:p>
          <a:p>
            <a:pPr marL="342900" indent="-342900">
              <a:buFont typeface="Wingdings" pitchFamily="2" charset="2"/>
              <a:buChar char="v"/>
            </a:pPr>
            <a:endParaRPr lang="nl-NL" sz="2400" dirty="0" smtClean="0"/>
          </a:p>
          <a:p>
            <a:pPr marL="342900" indent="-342900">
              <a:buFont typeface="Wingdings" pitchFamily="2" charset="2"/>
              <a:buChar char="v"/>
            </a:pPr>
            <a:endParaRPr lang="nl-NL" sz="2400" dirty="0"/>
          </a:p>
          <a:p>
            <a:pPr marL="342900" indent="-342900">
              <a:buFont typeface="Wingdings" pitchFamily="2" charset="2"/>
              <a:buChar char="v"/>
            </a:pPr>
            <a:endParaRPr lang="nl-NL" sz="2400" dirty="0" smtClean="0"/>
          </a:p>
          <a:p>
            <a:pPr marL="342900" indent="-342900">
              <a:buFont typeface="Wingdings" pitchFamily="2" charset="2"/>
              <a:buChar char="v"/>
            </a:pPr>
            <a:endParaRPr lang="nl-NL" sz="2400" dirty="0"/>
          </a:p>
          <a:p>
            <a:pPr marL="342900" indent="-342900">
              <a:buFont typeface="Wingdings" pitchFamily="2" charset="2"/>
              <a:buChar char="v"/>
            </a:pPr>
            <a:endParaRPr lang="nl-NL" sz="2400" dirty="0" smtClean="0"/>
          </a:p>
          <a:p>
            <a:pPr marL="342900" indent="-342900">
              <a:buFont typeface="Wingdings" pitchFamily="2" charset="2"/>
              <a:buChar char="v"/>
            </a:pPr>
            <a:endParaRPr lang="nl-NL" sz="2400" dirty="0"/>
          </a:p>
          <a:p>
            <a:pPr marL="342900" indent="-342900">
              <a:buFont typeface="Wingdings" pitchFamily="2" charset="2"/>
              <a:buChar char="v"/>
            </a:pPr>
            <a:endParaRPr lang="nl-NL" sz="2400" dirty="0" smtClean="0"/>
          </a:p>
          <a:p>
            <a:pPr marL="342900" indent="-342900">
              <a:buFont typeface="Wingdings" pitchFamily="2" charset="2"/>
              <a:buChar char="v"/>
            </a:pPr>
            <a:endParaRPr lang="nl-NL" sz="2400" dirty="0"/>
          </a:p>
          <a:p>
            <a:endParaRPr lang="nl-NL" sz="2400" dirty="0"/>
          </a:p>
          <a:p>
            <a:pPr marL="342900" indent="-342900">
              <a:buFont typeface="Wingdings" pitchFamily="2" charset="2"/>
              <a:buChar char="v"/>
            </a:pPr>
            <a:endParaRPr lang="nl-NL" sz="2400" dirty="0" smtClean="0"/>
          </a:p>
          <a:p>
            <a:pPr marL="342900" indent="-342900">
              <a:buFont typeface="Wingdings" pitchFamily="2" charset="2"/>
              <a:buChar char="v"/>
            </a:pPr>
            <a:endParaRPr lang="nl-NL" sz="2400" dirty="0"/>
          </a:p>
          <a:p>
            <a:pPr marL="342900" indent="-342900">
              <a:buFont typeface="Wingdings" pitchFamily="2" charset="2"/>
              <a:buChar char="v"/>
            </a:pPr>
            <a:endParaRPr lang="nl-NL" sz="2400" dirty="0" smtClean="0"/>
          </a:p>
          <a:p>
            <a:r>
              <a:rPr lang="nl-NL" sz="2400" b="1" dirty="0" smtClean="0"/>
              <a:t>Meetprotocol</a:t>
            </a:r>
            <a:endParaRPr lang="nl-NL" sz="2400" b="1" dirty="0"/>
          </a:p>
          <a:p>
            <a:pPr marL="342900" indent="-342900">
              <a:buFont typeface="Wingdings" pitchFamily="2" charset="2"/>
              <a:buChar char="v"/>
            </a:pPr>
            <a:r>
              <a:rPr lang="nl-NL" sz="2400" dirty="0" smtClean="0"/>
              <a:t>8-10 meter lopen op eigen snelheid met krachtenplatform</a:t>
            </a:r>
            <a:endParaRPr lang="nl-NL" sz="2400" dirty="0"/>
          </a:p>
          <a:p>
            <a:pPr marL="342900" indent="-342900">
              <a:buFont typeface="Wingdings" pitchFamily="2" charset="2"/>
              <a:buChar char="v"/>
            </a:pPr>
            <a:r>
              <a:rPr lang="nl-NL" sz="2400" dirty="0"/>
              <a:t>Minimaal 5 correcte trials, </a:t>
            </a:r>
            <a:r>
              <a:rPr lang="nl-NL" sz="2400" dirty="0" smtClean="0"/>
              <a:t>waarbij geanalyseerde </a:t>
            </a:r>
            <a:r>
              <a:rPr lang="nl-NL" sz="2400" dirty="0"/>
              <a:t>voet volledig op krachtenplatform staat</a:t>
            </a:r>
          </a:p>
          <a:p>
            <a:pPr marL="342900" indent="-342900">
              <a:buFont typeface="Wingdings" pitchFamily="2" charset="2"/>
              <a:buChar char="v"/>
            </a:pPr>
            <a:endParaRPr lang="nl-NL" sz="2400" dirty="0"/>
          </a:p>
          <a:p>
            <a:r>
              <a:rPr lang="nl-NL" sz="2400" b="1" dirty="0"/>
              <a:t>Data-analyse</a:t>
            </a:r>
          </a:p>
          <a:p>
            <a:pPr marL="342900" indent="-342900">
              <a:buFont typeface="Wingdings" pitchFamily="2" charset="2"/>
              <a:buChar char="v"/>
            </a:pPr>
            <a:r>
              <a:rPr lang="nl-NL" sz="2400" dirty="0" smtClean="0"/>
              <a:t>Vergelijking controlegroep </a:t>
            </a:r>
            <a:r>
              <a:rPr lang="nl-NL" sz="2400" dirty="0" err="1" smtClean="0"/>
              <a:t>vs</a:t>
            </a:r>
            <a:r>
              <a:rPr lang="nl-NL" sz="2400" dirty="0" smtClean="0"/>
              <a:t> patiëntengroep voor onderzoeksvragen I t/m IV</a:t>
            </a:r>
            <a:endParaRPr lang="nl-NL" sz="2400" dirty="0"/>
          </a:p>
          <a:p>
            <a:pPr marL="342900" indent="-342900">
              <a:buFont typeface="Wingdings" pitchFamily="2" charset="2"/>
              <a:buChar char="v"/>
            </a:pPr>
            <a:r>
              <a:rPr lang="nl-NL" sz="2400" dirty="0" err="1"/>
              <a:t>Mann-Whtiney</a:t>
            </a:r>
            <a:r>
              <a:rPr lang="nl-NL" sz="2400" dirty="0"/>
              <a:t> U test</a:t>
            </a:r>
          </a:p>
          <a:p>
            <a:pPr marL="342900" indent="-342900">
              <a:buFont typeface="Wingdings" pitchFamily="2" charset="2"/>
              <a:buChar char="v"/>
            </a:pPr>
            <a:r>
              <a:rPr lang="nl-NL" sz="2400" dirty="0"/>
              <a:t>P waarde significant bij p=0.05</a:t>
            </a:r>
          </a:p>
          <a:p>
            <a:pPr marL="342900" indent="-342900">
              <a:buFont typeface="Wingdings" pitchFamily="2" charset="2"/>
              <a:buChar char="v"/>
            </a:pPr>
            <a:r>
              <a:rPr lang="nl-NL" sz="2400" dirty="0"/>
              <a:t>Statistical Package </a:t>
            </a:r>
            <a:r>
              <a:rPr lang="nl-NL" sz="2400" dirty="0" err="1"/>
              <a:t>for</a:t>
            </a:r>
            <a:r>
              <a:rPr lang="nl-NL" sz="2400" dirty="0"/>
              <a:t> the </a:t>
            </a:r>
            <a:r>
              <a:rPr lang="nl-NL" sz="2400" dirty="0" err="1"/>
              <a:t>Social</a:t>
            </a:r>
            <a:r>
              <a:rPr lang="nl-NL" sz="2400" dirty="0"/>
              <a:t> </a:t>
            </a:r>
            <a:r>
              <a:rPr lang="nl-NL" sz="2400" dirty="0" smtClean="0"/>
              <a:t>Sciences</a:t>
            </a:r>
            <a:endParaRPr lang="nl-NL" sz="2400" dirty="0"/>
          </a:p>
        </p:txBody>
      </p:sp>
      <p:sp>
        <p:nvSpPr>
          <p:cNvPr id="11" name="Tekstvak 10"/>
          <p:cNvSpPr txBox="1"/>
          <p:nvPr/>
        </p:nvSpPr>
        <p:spPr>
          <a:xfrm>
            <a:off x="430659" y="2106138"/>
            <a:ext cx="9920007" cy="9091851"/>
          </a:xfrm>
          <a:prstGeom prst="roundRect">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marL="457200" indent="-457200">
              <a:buFont typeface="Wingdings" pitchFamily="2" charset="2"/>
              <a:buChar char="v"/>
            </a:pPr>
            <a:r>
              <a:rPr lang="nl-NL" sz="2400" dirty="0" smtClean="0"/>
              <a:t>Na de klompvoet behandeling d.m.v. de Ponseti </a:t>
            </a:r>
            <a:r>
              <a:rPr lang="nl-NL" sz="2400" dirty="0"/>
              <a:t>m</a:t>
            </a:r>
            <a:r>
              <a:rPr lang="nl-NL" sz="2400" dirty="0" smtClean="0"/>
              <a:t>ethode kunnen kinderen een terugkerende klompvoet krijgen (relapse) (1,2)</a:t>
            </a:r>
          </a:p>
          <a:p>
            <a:pPr marL="457200" indent="-457200">
              <a:buFont typeface="Wingdings" pitchFamily="2" charset="2"/>
              <a:buChar char="v"/>
            </a:pPr>
            <a:r>
              <a:rPr lang="nl-NL" sz="2400" dirty="0" smtClean="0"/>
              <a:t>Inzicht geven in functionaliteiten bij uitbehandelde klompvoeten i.v.m. gezonde controle voeten</a:t>
            </a:r>
          </a:p>
          <a:p>
            <a:pPr marL="457200" indent="-457200">
              <a:buFont typeface="Wingdings" pitchFamily="2" charset="2"/>
              <a:buChar char="v"/>
            </a:pPr>
            <a:r>
              <a:rPr lang="nl-NL" sz="2400" dirty="0" smtClean="0"/>
              <a:t>Functionaliteit: Foot Progression Angle (FPA) (3,4)</a:t>
            </a:r>
          </a:p>
          <a:p>
            <a:pPr marL="457200" indent="-457200">
              <a:buFont typeface="Wingdings" pitchFamily="2" charset="2"/>
              <a:buChar char="v"/>
            </a:pPr>
            <a:r>
              <a:rPr lang="nl-NL" sz="2400" dirty="0" smtClean="0"/>
              <a:t>Aanvullend inzicht geven door voet verder op te splitsen m.b.v. </a:t>
            </a:r>
            <a:r>
              <a:rPr lang="nl-NL" sz="2400" dirty="0"/>
              <a:t>Oxford </a:t>
            </a:r>
            <a:r>
              <a:rPr lang="nl-NL" sz="2400" dirty="0" smtClean="0"/>
              <a:t>Foot Model (</a:t>
            </a:r>
            <a:r>
              <a:rPr lang="nl-NL" sz="2400" dirty="0"/>
              <a:t>5</a:t>
            </a:r>
            <a:r>
              <a:rPr lang="nl-NL" sz="2400" dirty="0" smtClean="0"/>
              <a:t>)</a:t>
            </a:r>
          </a:p>
          <a:p>
            <a:pPr marL="457200" indent="-457200">
              <a:buFont typeface="Wingdings" pitchFamily="2" charset="2"/>
              <a:buChar char="v"/>
            </a:pPr>
            <a:r>
              <a:rPr lang="nl-NL" sz="2400" dirty="0"/>
              <a:t>I</a:t>
            </a:r>
            <a:r>
              <a:rPr lang="nl-NL" sz="2400" dirty="0" smtClean="0"/>
              <a:t>nzichten </a:t>
            </a:r>
            <a:r>
              <a:rPr lang="nl-NL" sz="2400" dirty="0"/>
              <a:t>worden gebruikt voor het achterhalen van een relapse in vervolg </a:t>
            </a:r>
            <a:r>
              <a:rPr lang="nl-NL" sz="2400" dirty="0" smtClean="0"/>
              <a:t>onderzoeken </a:t>
            </a:r>
          </a:p>
          <a:p>
            <a:pPr marL="457200" indent="-457200">
              <a:buFont typeface="Wingdings" pitchFamily="2" charset="2"/>
              <a:buChar char="v"/>
            </a:pPr>
            <a:endParaRPr lang="nl-NL" sz="2400" dirty="0"/>
          </a:p>
          <a:p>
            <a:r>
              <a:rPr lang="nl-NL" sz="2400" b="1" dirty="0" smtClean="0"/>
              <a:t>Onderzoeksvraag</a:t>
            </a:r>
          </a:p>
          <a:p>
            <a:pPr marL="514350" indent="-514350">
              <a:buFont typeface="+mj-lt"/>
              <a:buAutoNum type="romanUcPeriod"/>
            </a:pPr>
            <a:r>
              <a:rPr lang="nl-NL" sz="2400" dirty="0" smtClean="0"/>
              <a:t>Wat is het verschil in foot progression angle tijdens het gaan tussen kinderen van 4 t/m 8 jaar met een klompvoet behandeld met de Ponseti methode versus gezonde kinderen? </a:t>
            </a:r>
          </a:p>
          <a:p>
            <a:pPr marL="514350" indent="-514350">
              <a:buFont typeface="+mj-lt"/>
              <a:buAutoNum type="romanUcPeriod"/>
            </a:pPr>
            <a:endParaRPr lang="nl-NL" sz="2400" dirty="0" smtClean="0"/>
          </a:p>
          <a:p>
            <a:r>
              <a:rPr lang="nl-NL" sz="2400" b="1" dirty="0" smtClean="0"/>
              <a:t>Secundaire onderzoeksvragen</a:t>
            </a:r>
          </a:p>
          <a:p>
            <a:r>
              <a:rPr lang="nl-NL" sz="2400" dirty="0" smtClean="0"/>
              <a:t>Wat is het verschil, uitgaande van het Oxford </a:t>
            </a:r>
            <a:r>
              <a:rPr lang="nl-NL" sz="2400" dirty="0" smtClean="0"/>
              <a:t>foot </a:t>
            </a:r>
            <a:r>
              <a:rPr lang="nl-NL" sz="2400" dirty="0"/>
              <a:t>m</a:t>
            </a:r>
            <a:r>
              <a:rPr lang="nl-NL" sz="2400" dirty="0" smtClean="0"/>
              <a:t>odel</a:t>
            </a:r>
            <a:r>
              <a:rPr lang="nl-NL" sz="2400" dirty="0" smtClean="0"/>
              <a:t>, tussen kinderen van 4 t/m 8 jaar met een klompvoet behandeld met de Ponseti methode versus gezonde kinderen bij: </a:t>
            </a:r>
          </a:p>
          <a:p>
            <a:pPr marL="514350" indent="-514350">
              <a:buFont typeface="+mj-lt"/>
              <a:buAutoNum type="romanUcPeriod" startAt="2"/>
            </a:pPr>
            <a:r>
              <a:rPr lang="nl-NL" sz="2400" dirty="0" smtClean="0"/>
              <a:t>hoek tibia - achtervoet in het transversale vlak</a:t>
            </a:r>
          </a:p>
          <a:p>
            <a:pPr marL="514350" indent="-514350">
              <a:buFont typeface="+mj-lt"/>
              <a:buAutoNum type="romanUcPeriod" startAt="2"/>
            </a:pPr>
            <a:r>
              <a:rPr lang="nl-NL" sz="2400" dirty="0" smtClean="0"/>
              <a:t>hoek tibia - voorvoet in het transversale vlak</a:t>
            </a:r>
          </a:p>
          <a:p>
            <a:pPr marL="514350" indent="-514350">
              <a:buFont typeface="+mj-lt"/>
              <a:buAutoNum type="romanUcPeriod" startAt="2"/>
            </a:pPr>
            <a:r>
              <a:rPr lang="nl-NL" sz="2400" dirty="0" smtClean="0"/>
              <a:t>hoek achtervoet - voorvoet in het transversale vlak</a:t>
            </a:r>
          </a:p>
        </p:txBody>
      </p:sp>
      <p:sp>
        <p:nvSpPr>
          <p:cNvPr id="14" name="Tekstvak 13"/>
          <p:cNvSpPr txBox="1"/>
          <p:nvPr/>
        </p:nvSpPr>
        <p:spPr>
          <a:xfrm>
            <a:off x="11056172" y="15172696"/>
            <a:ext cx="9967179" cy="7457361"/>
          </a:xfrm>
          <a:prstGeom prst="roundRect">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marL="342900" indent="-342900">
              <a:buFont typeface="Wingdings" pitchFamily="2" charset="2"/>
              <a:buChar char="v"/>
            </a:pPr>
            <a:r>
              <a:rPr lang="nl-NL" sz="2400" dirty="0" smtClean="0"/>
              <a:t>De </a:t>
            </a:r>
            <a:r>
              <a:rPr lang="nl-NL" sz="2400" dirty="0"/>
              <a:t>populatie van dit onderzoek was een steekproef uit een grote groep. Het deelnemersaantal was klein, wat de kans op toeval waarde groot maakt. Er zal een groter deelnemersaantal (N) bereikt moeten worden voor </a:t>
            </a:r>
            <a:r>
              <a:rPr lang="nl-NL" sz="2400" dirty="0" smtClean="0"/>
              <a:t>de </a:t>
            </a:r>
            <a:r>
              <a:rPr lang="nl-NL" sz="2400" dirty="0"/>
              <a:t>generaliseerbaarheid</a:t>
            </a:r>
            <a:r>
              <a:rPr lang="nl-NL" sz="2400" dirty="0" smtClean="0"/>
              <a:t>.</a:t>
            </a:r>
          </a:p>
          <a:p>
            <a:pPr marL="342900" indent="-342900">
              <a:buFont typeface="Wingdings" pitchFamily="2" charset="2"/>
              <a:buChar char="v"/>
            </a:pPr>
            <a:r>
              <a:rPr lang="nl-NL" sz="2400" dirty="0" smtClean="0"/>
              <a:t>FPA heeft de neiging om intern naar binnen te roteren bij jonge kinderen, maar zal in de meeste gevallen </a:t>
            </a:r>
            <a:r>
              <a:rPr lang="nl-NL" sz="2400" dirty="0"/>
              <a:t>spontaan oplossing bij 8 jaar oud </a:t>
            </a:r>
            <a:r>
              <a:rPr lang="nl-NL" sz="2400" dirty="0" smtClean="0"/>
              <a:t>(6). Dit onderzoek bestudeerd kinderen van 4 tot 8 jaar. Eventueel gevonden resultaten kunnen dus spontaan oplossen na dit onderzoek.</a:t>
            </a:r>
          </a:p>
          <a:p>
            <a:pPr marL="342900" indent="-342900">
              <a:buFont typeface="Wingdings" pitchFamily="2" charset="2"/>
              <a:buChar char="v"/>
            </a:pPr>
            <a:r>
              <a:rPr lang="nl-NL" sz="2400" dirty="0"/>
              <a:t>Andere factoren die invloed hebben op FPA buiten klompvoet aandoening om: leeftijd, uitlijning van de tibia, voetboog, verhouding van lichaamsgewicht in relatie </a:t>
            </a:r>
            <a:r>
              <a:rPr lang="nl-NL" sz="2400" dirty="0" smtClean="0"/>
              <a:t>met </a:t>
            </a:r>
            <a:r>
              <a:rPr lang="nl-NL" sz="2400" dirty="0"/>
              <a:t>lichaamslengte </a:t>
            </a:r>
            <a:r>
              <a:rPr lang="nl-NL" sz="2400" dirty="0" smtClean="0"/>
              <a:t>(</a:t>
            </a:r>
            <a:r>
              <a:rPr lang="nl-NL" sz="2400" dirty="0"/>
              <a:t>7</a:t>
            </a:r>
            <a:r>
              <a:rPr lang="nl-NL" sz="2400" dirty="0" smtClean="0"/>
              <a:t>), </a:t>
            </a:r>
            <a:r>
              <a:rPr lang="nl-NL" sz="2400" dirty="0"/>
              <a:t>externe tibia-</a:t>
            </a:r>
            <a:r>
              <a:rPr lang="nl-NL" sz="2400" dirty="0" err="1"/>
              <a:t>fibulaire</a:t>
            </a:r>
            <a:r>
              <a:rPr lang="nl-NL" sz="2400" dirty="0"/>
              <a:t> </a:t>
            </a:r>
            <a:r>
              <a:rPr lang="nl-NL" sz="2400" dirty="0" smtClean="0"/>
              <a:t>torsiehoek &amp; interne </a:t>
            </a:r>
            <a:r>
              <a:rPr lang="nl-NL" sz="2400" dirty="0"/>
              <a:t>heup rotatie </a:t>
            </a:r>
            <a:r>
              <a:rPr lang="nl-NL" sz="2400" dirty="0" smtClean="0"/>
              <a:t>(8). Hier is niet naar gekeken in dit onderzoek. </a:t>
            </a:r>
            <a:endParaRPr lang="nl-NL" sz="2400" dirty="0"/>
          </a:p>
          <a:p>
            <a:pPr marL="342900" indent="-342900">
              <a:buFont typeface="Wingdings" pitchFamily="2" charset="2"/>
              <a:buChar char="v"/>
            </a:pPr>
            <a:r>
              <a:rPr lang="nl-NL" sz="2400" dirty="0" smtClean="0"/>
              <a:t>De loopsnelheid heeft </a:t>
            </a:r>
            <a:r>
              <a:rPr lang="nl-NL" sz="2400" dirty="0"/>
              <a:t>geen </a:t>
            </a:r>
            <a:r>
              <a:rPr lang="nl-NL" sz="2400" dirty="0" smtClean="0"/>
              <a:t>significant invloed </a:t>
            </a:r>
            <a:r>
              <a:rPr lang="nl-NL" sz="2400" dirty="0"/>
              <a:t>op de grote van de hoeken tussen de voorvoet en de achtervoet </a:t>
            </a:r>
            <a:r>
              <a:rPr lang="nl-NL" sz="2400" dirty="0" smtClean="0"/>
              <a:t>(</a:t>
            </a:r>
            <a:r>
              <a:rPr lang="nl-NL" sz="2400" dirty="0"/>
              <a:t>9</a:t>
            </a:r>
            <a:r>
              <a:rPr lang="nl-NL" sz="2400" dirty="0" smtClean="0"/>
              <a:t>). De eventuele verschillen tussen de kinderen in loopsnelheid hebben dus geen invloed</a:t>
            </a:r>
            <a:r>
              <a:rPr lang="nl-NL" sz="2400" dirty="0" smtClean="0"/>
              <a:t>.</a:t>
            </a:r>
          </a:p>
          <a:p>
            <a:endParaRPr lang="nl-NL" sz="2400" dirty="0"/>
          </a:p>
        </p:txBody>
      </p:sp>
      <p:sp>
        <p:nvSpPr>
          <p:cNvPr id="15" name="Text Placeholder 232"/>
          <p:cNvSpPr txBox="1">
            <a:spLocks/>
          </p:cNvSpPr>
          <p:nvPr/>
        </p:nvSpPr>
        <p:spPr>
          <a:xfrm>
            <a:off x="11093811" y="22763101"/>
            <a:ext cx="10093882" cy="566030"/>
          </a:xfrm>
          <a:prstGeom prst="rect">
            <a:avLst/>
          </a:prstGeom>
          <a:noFill/>
        </p:spPr>
        <p:txBody>
          <a:bodyPr wrap="square" lIns="63307" tIns="63307" rIns="63307" bIns="63307" anchor="ctr" anchorCtr="0">
            <a:spAutoFit/>
          </a:bodyPr>
          <a:lstStyle>
            <a:lvl1pPr marL="0" indent="0" algn="ctr" defTabSz="3038715" rtl="0" eaLnBrk="1" latinLnBrk="0" hangingPunct="1">
              <a:spcBef>
                <a:spcPct val="20000"/>
              </a:spcBef>
              <a:buFont typeface="Arial" pitchFamily="34" charset="0"/>
              <a:buNone/>
              <a:defRPr sz="2800" b="1" u="sng" kern="1200" baseline="0">
                <a:solidFill>
                  <a:schemeClr val="accent5">
                    <a:lumMod val="50000"/>
                  </a:schemeClr>
                </a:solidFill>
                <a:latin typeface="+mn-lt"/>
                <a:ea typeface="+mn-ea"/>
                <a:cs typeface="+mn-cs"/>
              </a:defRPr>
            </a:lvl1pPr>
            <a:lvl2pPr marL="2468955" indent="-949598" algn="l" defTabSz="3038715" rtl="0" eaLnBrk="1" latinLnBrk="0" hangingPunct="1">
              <a:spcBef>
                <a:spcPct val="20000"/>
              </a:spcBef>
              <a:buFont typeface="Arial" pitchFamily="34" charset="0"/>
              <a:buChar char="–"/>
              <a:defRPr sz="9400" kern="1200">
                <a:solidFill>
                  <a:schemeClr val="tx1"/>
                </a:solidFill>
                <a:latin typeface="+mn-lt"/>
                <a:ea typeface="+mn-ea"/>
                <a:cs typeface="+mn-cs"/>
              </a:defRPr>
            </a:lvl2pPr>
            <a:lvl3pPr marL="3798394" indent="-759679" algn="l" defTabSz="3038715" rtl="0" eaLnBrk="1" latinLnBrk="0" hangingPunct="1">
              <a:spcBef>
                <a:spcPct val="20000"/>
              </a:spcBef>
              <a:buFont typeface="Arial" pitchFamily="34" charset="0"/>
              <a:buChar char="•"/>
              <a:defRPr sz="8000" kern="1200">
                <a:solidFill>
                  <a:schemeClr val="tx1"/>
                </a:solidFill>
                <a:latin typeface="+mn-lt"/>
                <a:ea typeface="+mn-ea"/>
                <a:cs typeface="+mn-cs"/>
              </a:defRPr>
            </a:lvl3pPr>
            <a:lvl4pPr marL="531775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4pPr>
            <a:lvl5pPr marL="683710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5pPr>
            <a:lvl6pPr marL="8356465"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6pPr>
            <a:lvl7pPr marL="9875821"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7pPr>
            <a:lvl8pPr marL="11395179"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8pPr>
            <a:lvl9pPr marL="12914537" indent="-759679" algn="l" defTabSz="3038715" rtl="0" eaLnBrk="1" latinLnBrk="0" hangingPunct="1">
              <a:spcBef>
                <a:spcPct val="20000"/>
              </a:spcBef>
              <a:buFont typeface="Arial" pitchFamily="34" charset="0"/>
              <a:buChar char="•"/>
              <a:defRPr sz="6700" kern="1200">
                <a:solidFill>
                  <a:schemeClr val="tx1"/>
                </a:solidFill>
                <a:latin typeface="+mn-lt"/>
                <a:ea typeface="+mn-ea"/>
                <a:cs typeface="+mn-cs"/>
              </a:defRPr>
            </a:lvl9pPr>
          </a:lstStyle>
          <a:p>
            <a:r>
              <a:rPr lang="nl-NL" dirty="0" smtClean="0"/>
              <a:t>Conclusie</a:t>
            </a:r>
            <a:endParaRPr lang="en-US" dirty="0"/>
          </a:p>
        </p:txBody>
      </p:sp>
      <p:sp>
        <p:nvSpPr>
          <p:cNvPr id="16" name="Tekstvak 15"/>
          <p:cNvSpPr txBox="1"/>
          <p:nvPr/>
        </p:nvSpPr>
        <p:spPr>
          <a:xfrm>
            <a:off x="11056171" y="23471756"/>
            <a:ext cx="9967179" cy="5005626"/>
          </a:xfrm>
          <a:prstGeom prst="roundRect">
            <a:avLst/>
          </a:prstGeom>
          <a:solidFill>
            <a:schemeClr val="accent2">
              <a:lumMod val="60000"/>
              <a:lumOff val="40000"/>
              <a:alpha val="72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r>
              <a:rPr lang="nl-NL" sz="2400" dirty="0"/>
              <a:t>Gebaseerd op dit onderzoek zijn er geen significante verschillen </a:t>
            </a:r>
            <a:r>
              <a:rPr lang="nl-NL" sz="2400" dirty="0" smtClean="0"/>
              <a:t>gevonden tussen de medianen voor zowel </a:t>
            </a:r>
            <a:r>
              <a:rPr lang="nl-NL" sz="2400" dirty="0"/>
              <a:t>de </a:t>
            </a:r>
            <a:r>
              <a:rPr lang="nl-NL" sz="2400" dirty="0" smtClean="0"/>
              <a:t>FPA (p=0,60) (I) </a:t>
            </a:r>
            <a:r>
              <a:rPr lang="nl-NL" sz="2400" dirty="0"/>
              <a:t>als de </a:t>
            </a:r>
            <a:r>
              <a:rPr lang="nl-NL" sz="2400" dirty="0" err="1"/>
              <a:t>ab</a:t>
            </a:r>
            <a:r>
              <a:rPr lang="nl-NL" sz="2400" dirty="0"/>
              <a:t>- / </a:t>
            </a:r>
            <a:r>
              <a:rPr lang="nl-NL" sz="2400" dirty="0" smtClean="0"/>
              <a:t>adductiehoek </a:t>
            </a:r>
            <a:r>
              <a:rPr lang="nl-NL" sz="2400" dirty="0"/>
              <a:t>tibia – </a:t>
            </a:r>
            <a:r>
              <a:rPr lang="nl-NL" sz="2400" dirty="0" smtClean="0"/>
              <a:t>achtervoet (p=1,00) (II), </a:t>
            </a:r>
            <a:r>
              <a:rPr lang="nl-NL" sz="2400" dirty="0"/>
              <a:t>tibia – </a:t>
            </a:r>
            <a:r>
              <a:rPr lang="nl-NL" sz="2400" dirty="0" smtClean="0"/>
              <a:t>voorvoet (p=0,06) (III) </a:t>
            </a:r>
            <a:r>
              <a:rPr lang="nl-NL" sz="2400" dirty="0"/>
              <a:t>&amp; voorvoet – </a:t>
            </a:r>
            <a:r>
              <a:rPr lang="nl-NL" sz="2400" dirty="0" smtClean="0"/>
              <a:t>achtervoet (p=0,84) (IV), tussen </a:t>
            </a:r>
            <a:r>
              <a:rPr lang="nl-NL" sz="2400" dirty="0"/>
              <a:t>de controlegroep en de kinderen met een </a:t>
            </a:r>
            <a:r>
              <a:rPr lang="nl-NL" sz="2400" dirty="0" smtClean="0"/>
              <a:t>uitbehandelde klompvoet</a:t>
            </a:r>
            <a:r>
              <a:rPr lang="nl-NL" sz="2400" dirty="0"/>
              <a:t>. </a:t>
            </a:r>
            <a:endParaRPr lang="nl-NL" sz="2400" dirty="0" smtClean="0"/>
          </a:p>
          <a:p>
            <a:r>
              <a:rPr lang="nl-NL" sz="2400" dirty="0" smtClean="0"/>
              <a:t>Deze </a:t>
            </a:r>
            <a:r>
              <a:rPr lang="nl-NL" sz="2400" dirty="0"/>
              <a:t>inzichten kunnen gebruikt worden in het achterhalen van parameters in vervolg onderzoeken.</a:t>
            </a:r>
            <a:endParaRPr lang="nl-NL" sz="2400" dirty="0" smtClean="0"/>
          </a:p>
          <a:p>
            <a:endParaRPr lang="nl-NL" sz="2400" dirty="0"/>
          </a:p>
          <a:p>
            <a:r>
              <a:rPr lang="nl-NL" sz="2400" dirty="0" smtClean="0"/>
              <a:t>Echter </a:t>
            </a:r>
            <a:r>
              <a:rPr lang="nl-NL" sz="2400" dirty="0"/>
              <a:t>betekend dit niet dat er geen verschillen zijn. De kleine populatie (N) zorgt niet voor een generaliseerbaarheid. Het onderzoek zal vervolgd moeten worden </a:t>
            </a:r>
            <a:r>
              <a:rPr lang="nl-NL" sz="2400" dirty="0" smtClean="0"/>
              <a:t>met een grotere deelnemersgroep om </a:t>
            </a:r>
            <a:r>
              <a:rPr lang="nl-NL" sz="2400" dirty="0"/>
              <a:t>representatief </a:t>
            </a:r>
            <a:r>
              <a:rPr lang="nl-NL" sz="2400" dirty="0" smtClean="0"/>
              <a:t>te zijn voor </a:t>
            </a:r>
            <a:r>
              <a:rPr lang="nl-NL" sz="2400" dirty="0"/>
              <a:t>de </a:t>
            </a:r>
            <a:r>
              <a:rPr lang="nl-NL" sz="2400" dirty="0" smtClean="0"/>
              <a:t>populatie.</a:t>
            </a:r>
            <a:endParaRPr lang="nl-NL" sz="2400" dirty="0"/>
          </a:p>
        </p:txBody>
      </p:sp>
      <p:pic>
        <p:nvPicPr>
          <p:cNvPr id="2059"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3159" y="19295728"/>
            <a:ext cx="1481316"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0"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2295" y="18880119"/>
            <a:ext cx="1460540" cy="3706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1"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92995" y="18993970"/>
            <a:ext cx="1295400"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Afbeelding 30"/>
          <p:cNvPicPr/>
          <p:nvPr/>
        </p:nvPicPr>
        <p:blipFill rotWithShape="1">
          <a:blip r:embed="rId5" cstate="print">
            <a:extLst>
              <a:ext uri="{28A0092B-C50C-407E-A947-70E740481C1C}">
                <a14:useLocalDpi xmlns:a14="http://schemas.microsoft.com/office/drawing/2010/main" val="0"/>
              </a:ext>
            </a:extLst>
          </a:blip>
          <a:srcRect/>
          <a:stretch/>
        </p:blipFill>
        <p:spPr bwMode="auto">
          <a:xfrm>
            <a:off x="12355903" y="6283003"/>
            <a:ext cx="6979682" cy="4757300"/>
          </a:xfrm>
          <a:prstGeom prst="rect">
            <a:avLst/>
          </a:prstGeom>
          <a:noFill/>
          <a:ln>
            <a:noFill/>
          </a:ln>
        </p:spPr>
      </p:pic>
      <p:graphicFrame>
        <p:nvGraphicFramePr>
          <p:cNvPr id="3" name="Tabel 2"/>
          <p:cNvGraphicFramePr>
            <a:graphicFrameLocks noGrp="1"/>
          </p:cNvGraphicFramePr>
          <p:nvPr>
            <p:extLst>
              <p:ext uri="{D42A27DB-BD31-4B8C-83A1-F6EECF244321}">
                <p14:modId xmlns:p14="http://schemas.microsoft.com/office/powerpoint/2010/main" val="568252197"/>
              </p:ext>
            </p:extLst>
          </p:nvPr>
        </p:nvGraphicFramePr>
        <p:xfrm>
          <a:off x="744123" y="15321729"/>
          <a:ext cx="8905361" cy="1904212"/>
        </p:xfrm>
        <a:graphic>
          <a:graphicData uri="http://schemas.openxmlformats.org/drawingml/2006/table">
            <a:tbl>
              <a:tblPr firstRow="1" bandRow="1">
                <a:tableStyleId>{D7AC3CCA-C797-4891-BE02-D94E43425B78}</a:tableStyleId>
              </a:tblPr>
              <a:tblGrid>
                <a:gridCol w="4752528"/>
                <a:gridCol w="4152833"/>
              </a:tblGrid>
              <a:tr h="280031">
                <a:tc>
                  <a:txBody>
                    <a:bodyPr/>
                    <a:lstStyle/>
                    <a:p>
                      <a:r>
                        <a:rPr lang="nl-NL" sz="1800" dirty="0" smtClean="0"/>
                        <a:t>Inclusiecriteria</a:t>
                      </a:r>
                      <a:endParaRPr lang="nl-NL" sz="1800" dirty="0"/>
                    </a:p>
                  </a:txBody>
                  <a:tcPr/>
                </a:tc>
                <a:tc>
                  <a:txBody>
                    <a:bodyPr/>
                    <a:lstStyle/>
                    <a:p>
                      <a:r>
                        <a:rPr lang="nl-NL" sz="1800" dirty="0" smtClean="0"/>
                        <a:t>Exclusiecriteria</a:t>
                      </a:r>
                      <a:endParaRPr lang="nl-NL" sz="1800" dirty="0"/>
                    </a:p>
                  </a:txBody>
                  <a:tcPr/>
                </a:tc>
              </a:tr>
              <a:tr h="426328">
                <a:tc>
                  <a:txBody>
                    <a:bodyPr/>
                    <a:lstStyle/>
                    <a:p>
                      <a:r>
                        <a:rPr lang="nl-NL" sz="1800" dirty="0" smtClean="0"/>
                        <a:t>Behandeld door middel van de Ponseti methode</a:t>
                      </a:r>
                    </a:p>
                  </a:txBody>
                  <a:tcPr/>
                </a:tc>
                <a:tc>
                  <a:txBody>
                    <a:bodyPr/>
                    <a:lstStyle/>
                    <a:p>
                      <a:pPr marL="0" marR="0" indent="0" algn="l" defTabSz="2952323" rtl="0" eaLnBrk="1" fontAlgn="auto" latinLnBrk="0" hangingPunct="1">
                        <a:lnSpc>
                          <a:spcPct val="100000"/>
                        </a:lnSpc>
                        <a:spcBef>
                          <a:spcPts val="0"/>
                        </a:spcBef>
                        <a:spcAft>
                          <a:spcPts val="0"/>
                        </a:spcAft>
                        <a:buClrTx/>
                        <a:buSzTx/>
                        <a:buFontTx/>
                        <a:buNone/>
                        <a:tabLst/>
                        <a:defRPr/>
                      </a:pPr>
                      <a:r>
                        <a:rPr lang="nl-NL" sz="1800" dirty="0" smtClean="0"/>
                        <a:t>Recente terugval, relapse </a:t>
                      </a:r>
                    </a:p>
                  </a:txBody>
                  <a:tcPr/>
                </a:tc>
              </a:tr>
              <a:tr h="432048">
                <a:tc>
                  <a:txBody>
                    <a:bodyPr/>
                    <a:lstStyle/>
                    <a:p>
                      <a:pPr marL="0" marR="0" indent="0" algn="l" defTabSz="2952323" rtl="0" eaLnBrk="1" fontAlgn="auto" latinLnBrk="0" hangingPunct="1">
                        <a:lnSpc>
                          <a:spcPct val="100000"/>
                        </a:lnSpc>
                        <a:spcBef>
                          <a:spcPts val="0"/>
                        </a:spcBef>
                        <a:spcAft>
                          <a:spcPts val="0"/>
                        </a:spcAft>
                        <a:buClrTx/>
                        <a:buSzTx/>
                        <a:buFontTx/>
                        <a:buNone/>
                        <a:tabLst/>
                        <a:defRPr/>
                      </a:pPr>
                      <a:r>
                        <a:rPr lang="nl-NL" sz="1800" dirty="0" smtClean="0"/>
                        <a:t>Diagnose: uni- of bilaterale klompvoet</a:t>
                      </a:r>
                    </a:p>
                  </a:txBody>
                  <a:tcPr/>
                </a:tc>
                <a:tc>
                  <a:txBody>
                    <a:bodyPr/>
                    <a:lstStyle/>
                    <a:p>
                      <a:pPr marL="0" marR="0" indent="0" algn="l" defTabSz="2952323" rtl="0" eaLnBrk="1" fontAlgn="auto" latinLnBrk="0" hangingPunct="1">
                        <a:lnSpc>
                          <a:spcPct val="100000"/>
                        </a:lnSpc>
                        <a:spcBef>
                          <a:spcPts val="0"/>
                        </a:spcBef>
                        <a:spcAft>
                          <a:spcPts val="0"/>
                        </a:spcAft>
                        <a:buClrTx/>
                        <a:buSzTx/>
                        <a:buFontTx/>
                        <a:buNone/>
                        <a:tabLst/>
                        <a:defRPr/>
                      </a:pPr>
                      <a:r>
                        <a:rPr lang="nl-NL" sz="1800" dirty="0" smtClean="0"/>
                        <a:t>Overgewicht, BMI &gt; 30 kg/m²</a:t>
                      </a:r>
                    </a:p>
                  </a:txBody>
                  <a:tcPr/>
                </a:tc>
              </a:tr>
              <a:tr h="680076">
                <a:tc>
                  <a:txBody>
                    <a:bodyPr/>
                    <a:lstStyle/>
                    <a:p>
                      <a:pPr marL="0" marR="0" indent="0" algn="l" defTabSz="2952323" rtl="0" eaLnBrk="1" fontAlgn="auto" latinLnBrk="0" hangingPunct="1">
                        <a:lnSpc>
                          <a:spcPct val="100000"/>
                        </a:lnSpc>
                        <a:spcBef>
                          <a:spcPts val="0"/>
                        </a:spcBef>
                        <a:spcAft>
                          <a:spcPts val="0"/>
                        </a:spcAft>
                        <a:buClrTx/>
                        <a:buSzTx/>
                        <a:buFontTx/>
                        <a:buNone/>
                        <a:tabLst/>
                        <a:defRPr/>
                      </a:pPr>
                      <a:r>
                        <a:rPr lang="nl-NL" sz="1800" dirty="0" smtClean="0"/>
                        <a:t>Leeftijd: 4 t/m 8 jaar</a:t>
                      </a:r>
                    </a:p>
                  </a:txBody>
                  <a:tcPr/>
                </a:tc>
                <a:tc>
                  <a:txBody>
                    <a:bodyPr/>
                    <a:lstStyle/>
                    <a:p>
                      <a:pPr marL="0" marR="0" indent="0" algn="l" defTabSz="2952323" rtl="0" eaLnBrk="1" fontAlgn="auto" latinLnBrk="0" hangingPunct="1">
                        <a:lnSpc>
                          <a:spcPct val="100000"/>
                        </a:lnSpc>
                        <a:spcBef>
                          <a:spcPts val="0"/>
                        </a:spcBef>
                        <a:spcAft>
                          <a:spcPts val="0"/>
                        </a:spcAft>
                        <a:buClrTx/>
                        <a:buSzTx/>
                        <a:buFontTx/>
                        <a:buNone/>
                        <a:tabLst/>
                        <a:defRPr/>
                      </a:pPr>
                      <a:r>
                        <a:rPr lang="nl-NL" sz="1800" dirty="0" smtClean="0"/>
                        <a:t>Gediagnostiseerde aandoeningen, die het looppatroon beïnvloeden</a:t>
                      </a:r>
                    </a:p>
                  </a:txBody>
                  <a:tcPr/>
                </a:tc>
              </a:tr>
            </a:tbl>
          </a:graphicData>
        </a:graphic>
      </p:graphicFrame>
      <p:graphicFrame>
        <p:nvGraphicFramePr>
          <p:cNvPr id="18" name="Tabel 17"/>
          <p:cNvGraphicFramePr>
            <a:graphicFrameLocks noGrp="1"/>
          </p:cNvGraphicFramePr>
          <p:nvPr>
            <p:extLst>
              <p:ext uri="{D42A27DB-BD31-4B8C-83A1-F6EECF244321}">
                <p14:modId xmlns:p14="http://schemas.microsoft.com/office/powerpoint/2010/main" val="3425601558"/>
              </p:ext>
            </p:extLst>
          </p:nvPr>
        </p:nvGraphicFramePr>
        <p:xfrm>
          <a:off x="11234536" y="3546699"/>
          <a:ext cx="9777669" cy="1897615"/>
        </p:xfrm>
        <a:graphic>
          <a:graphicData uri="http://schemas.openxmlformats.org/drawingml/2006/table">
            <a:tbl>
              <a:tblPr firstRow="1" firstCol="1" bandRow="1">
                <a:tableStyleId>{D7AC3CCA-C797-4891-BE02-D94E43425B78}</a:tableStyleId>
              </a:tblPr>
              <a:tblGrid>
                <a:gridCol w="1018610"/>
                <a:gridCol w="1296144"/>
                <a:gridCol w="1224136"/>
                <a:gridCol w="986699"/>
                <a:gridCol w="1461997"/>
                <a:gridCol w="863672"/>
                <a:gridCol w="1728192"/>
                <a:gridCol w="1198219"/>
              </a:tblGrid>
              <a:tr h="324716">
                <a:tc>
                  <a:txBody>
                    <a:bodyPr/>
                    <a:lstStyle/>
                    <a:p>
                      <a:pPr>
                        <a:spcAft>
                          <a:spcPts val="0"/>
                        </a:spcAft>
                      </a:pPr>
                      <a:r>
                        <a:rPr lang="nl-NL" sz="1400" dirty="0" smtClean="0">
                          <a:effectLst/>
                        </a:rPr>
                        <a:t>Deelnemer</a:t>
                      </a:r>
                      <a:endParaRPr lang="nl-NL" sz="2000" dirty="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dirty="0">
                          <a:effectLst/>
                        </a:rPr>
                        <a:t>Patiëntengroep </a:t>
                      </a:r>
                      <a:endParaRPr lang="nl-NL" sz="2000" dirty="0">
                        <a:effectLst/>
                      </a:endParaRPr>
                    </a:p>
                  </a:txBody>
                  <a:tcPr marL="68580" marR="68580" marT="0" marB="0"/>
                </a:tc>
                <a:tc>
                  <a:txBody>
                    <a:bodyPr/>
                    <a:lstStyle/>
                    <a:p>
                      <a:pPr>
                        <a:spcAft>
                          <a:spcPts val="0"/>
                        </a:spcAft>
                      </a:pPr>
                      <a:r>
                        <a:rPr lang="nl-NL" sz="1400" dirty="0" smtClean="0">
                          <a:effectLst/>
                        </a:rPr>
                        <a:t>Controlegroep</a:t>
                      </a:r>
                      <a:endParaRPr lang="nl-NL" sz="2000" dirty="0">
                        <a:effectLst/>
                      </a:endParaRPr>
                    </a:p>
                  </a:txBody>
                  <a:tcPr marL="68580" marR="68580" marT="0" marB="0"/>
                </a:tc>
                <a:tc gridSpan="2">
                  <a:txBody>
                    <a:bodyPr/>
                    <a:lstStyle/>
                    <a:p>
                      <a:pPr>
                        <a:spcAft>
                          <a:spcPts val="0"/>
                        </a:spcAft>
                      </a:pPr>
                      <a:r>
                        <a:rPr lang="nl-NL" sz="1400" dirty="0">
                          <a:effectLst/>
                        </a:rPr>
                        <a:t>Patiëntengroep</a:t>
                      </a:r>
                      <a:endParaRPr lang="nl-NL" sz="2000" dirty="0">
                        <a:solidFill>
                          <a:srgbClr val="000000"/>
                        </a:solidFill>
                        <a:effectLst/>
                        <a:latin typeface="Calibri"/>
                        <a:ea typeface="Calibri"/>
                        <a:cs typeface="Times New Roman"/>
                      </a:endParaRPr>
                    </a:p>
                  </a:txBody>
                  <a:tcPr marL="68580" marR="68580" marT="0" marB="0"/>
                </a:tc>
                <a:tc hMerge="1">
                  <a:txBody>
                    <a:bodyPr/>
                    <a:lstStyle/>
                    <a:p>
                      <a:endParaRPr lang="nl-NL"/>
                    </a:p>
                  </a:txBody>
                  <a:tcPr/>
                </a:tc>
                <a:tc gridSpan="2">
                  <a:txBody>
                    <a:bodyPr/>
                    <a:lstStyle/>
                    <a:p>
                      <a:pPr>
                        <a:spcAft>
                          <a:spcPts val="0"/>
                        </a:spcAft>
                      </a:pPr>
                      <a:r>
                        <a:rPr lang="nl-NL" sz="1400" dirty="0" smtClean="0">
                          <a:effectLst/>
                        </a:rPr>
                        <a:t>Controlegroep</a:t>
                      </a:r>
                      <a:endParaRPr lang="nl-NL" sz="2000" dirty="0">
                        <a:effectLst/>
                      </a:endParaRPr>
                    </a:p>
                  </a:txBody>
                  <a:tcPr marL="68580" marR="68580" marT="0" marB="0"/>
                </a:tc>
                <a:tc hMerge="1">
                  <a:txBody>
                    <a:bodyPr/>
                    <a:lstStyle/>
                    <a:p>
                      <a:endParaRPr lang="nl-NL"/>
                    </a:p>
                  </a:txBody>
                  <a:tcPr/>
                </a:tc>
                <a:tc>
                  <a:txBody>
                    <a:bodyPr/>
                    <a:lstStyle/>
                    <a:p>
                      <a:pPr>
                        <a:spcAft>
                          <a:spcPts val="0"/>
                        </a:spcAft>
                      </a:pPr>
                      <a:r>
                        <a:rPr lang="nl-NL" sz="1400" dirty="0">
                          <a:effectLst/>
                        </a:rPr>
                        <a:t> p –waarde*</a:t>
                      </a:r>
                      <a:endParaRPr lang="nl-NL" sz="2000" dirty="0">
                        <a:solidFill>
                          <a:srgbClr val="000000"/>
                        </a:solidFill>
                        <a:effectLst/>
                        <a:latin typeface="Calibri"/>
                        <a:ea typeface="Calibri"/>
                        <a:cs typeface="Times New Roman"/>
                      </a:endParaRPr>
                    </a:p>
                  </a:txBody>
                  <a:tcPr marL="68580" marR="68580" marT="0" marB="0"/>
                </a:tc>
              </a:tr>
              <a:tr h="329303">
                <a:tc>
                  <a:txBody>
                    <a:bodyPr/>
                    <a:lstStyle/>
                    <a:p>
                      <a:pPr>
                        <a:spcAft>
                          <a:spcPts val="0"/>
                        </a:spcAft>
                      </a:pPr>
                      <a:endParaRPr lang="nl-NL" sz="14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endParaRPr lang="nl-NL" sz="14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endParaRPr lang="nl-NL" sz="1400" dirty="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dirty="0">
                          <a:effectLst/>
                        </a:rPr>
                        <a:t>Mediaan (graden)</a:t>
                      </a:r>
                      <a:endParaRPr lang="nl-NL" sz="2000" dirty="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dirty="0">
                          <a:effectLst/>
                        </a:rPr>
                        <a:t>Min – max (graden)</a:t>
                      </a:r>
                      <a:endParaRPr lang="nl-NL" sz="2000" dirty="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dirty="0">
                          <a:effectLst/>
                        </a:rPr>
                        <a:t>Mediaan (graden)</a:t>
                      </a:r>
                      <a:endParaRPr lang="nl-NL" sz="2000" dirty="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dirty="0">
                          <a:effectLst/>
                        </a:rPr>
                        <a:t>Min – max (graden)</a:t>
                      </a:r>
                      <a:endParaRPr lang="nl-NL" sz="20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endParaRPr lang="nl-NL" sz="1400" dirty="0">
                        <a:solidFill>
                          <a:srgbClr val="000000"/>
                        </a:solidFill>
                        <a:effectLst/>
                        <a:latin typeface="Calibri"/>
                        <a:ea typeface="Calibri"/>
                        <a:cs typeface="Times New Roman"/>
                      </a:endParaRPr>
                    </a:p>
                  </a:txBody>
                  <a:tcPr marL="68580" marR="68580" marT="0" marB="0"/>
                </a:tc>
              </a:tr>
              <a:tr h="285295">
                <a:tc>
                  <a:txBody>
                    <a:bodyPr/>
                    <a:lstStyle/>
                    <a:p>
                      <a:pPr algn="l">
                        <a:lnSpc>
                          <a:spcPct val="115000"/>
                        </a:lnSpc>
                        <a:spcAft>
                          <a:spcPts val="0"/>
                        </a:spcAft>
                      </a:pPr>
                      <a:r>
                        <a:rPr lang="nl-NL" sz="1400" dirty="0" smtClean="0">
                          <a:effectLst/>
                        </a:rPr>
                        <a:t>I: FPA</a:t>
                      </a:r>
                      <a:endParaRPr lang="nl-NL" sz="20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nl-NL" sz="1400" dirty="0">
                          <a:effectLst/>
                        </a:rPr>
                        <a:t>N = </a:t>
                      </a:r>
                      <a:r>
                        <a:rPr lang="nl-NL" sz="1400" dirty="0" smtClean="0">
                          <a:effectLst/>
                        </a:rPr>
                        <a:t>8</a:t>
                      </a:r>
                      <a:endParaRPr lang="nl-NL" sz="20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nl-NL" sz="1400" dirty="0">
                          <a:effectLst/>
                        </a:rPr>
                        <a:t>N = </a:t>
                      </a:r>
                      <a:r>
                        <a:rPr lang="nl-NL" sz="1400" dirty="0" smtClean="0">
                          <a:effectLst/>
                        </a:rPr>
                        <a:t>11</a:t>
                      </a:r>
                      <a:endParaRPr lang="nl-NL" sz="2000" dirty="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a:effectLst/>
                        </a:rPr>
                        <a:t>-5,56</a:t>
                      </a:r>
                      <a:endParaRPr lang="nl-NL" sz="200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a:effectLst/>
                        </a:rPr>
                        <a:t>-9,69 – 8,47</a:t>
                      </a:r>
                      <a:endParaRPr lang="nl-NL" sz="200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a:effectLst/>
                        </a:rPr>
                        <a:t>-4,57</a:t>
                      </a:r>
                      <a:endParaRPr lang="nl-NL" sz="200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a:effectLst/>
                        </a:rPr>
                        <a:t>-19,44 – 13,34</a:t>
                      </a:r>
                      <a:endParaRPr lang="nl-NL" sz="200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dirty="0">
                          <a:effectLst/>
                        </a:rPr>
                        <a:t>0,60</a:t>
                      </a:r>
                      <a:endParaRPr lang="nl-NL" sz="2000" dirty="0">
                        <a:solidFill>
                          <a:srgbClr val="000000"/>
                        </a:solidFill>
                        <a:effectLst/>
                        <a:latin typeface="Calibri"/>
                        <a:ea typeface="Calibri"/>
                        <a:cs typeface="Times New Roman"/>
                      </a:endParaRPr>
                    </a:p>
                  </a:txBody>
                  <a:tcPr marL="68580" marR="68580" marT="0" marB="0"/>
                </a:tc>
              </a:tr>
              <a:tr h="285295">
                <a:tc>
                  <a:txBody>
                    <a:bodyPr/>
                    <a:lstStyle/>
                    <a:p>
                      <a:pPr algn="l">
                        <a:lnSpc>
                          <a:spcPct val="115000"/>
                        </a:lnSpc>
                        <a:spcAft>
                          <a:spcPts val="0"/>
                        </a:spcAft>
                      </a:pPr>
                      <a:r>
                        <a:rPr lang="nl-NL" sz="1400" dirty="0" smtClean="0">
                          <a:effectLst/>
                        </a:rPr>
                        <a:t>II: TI </a:t>
                      </a:r>
                      <a:r>
                        <a:rPr lang="nl-NL" sz="1400" dirty="0">
                          <a:effectLst/>
                        </a:rPr>
                        <a:t>– HF</a:t>
                      </a:r>
                      <a:endParaRPr lang="nl-NL" sz="20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nl-NL" sz="1400" dirty="0">
                          <a:effectLst/>
                        </a:rPr>
                        <a:t>N = </a:t>
                      </a:r>
                      <a:r>
                        <a:rPr lang="nl-NL" sz="1400" dirty="0" smtClean="0">
                          <a:effectLst/>
                        </a:rPr>
                        <a:t>4</a:t>
                      </a:r>
                      <a:endParaRPr lang="nl-NL" sz="20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nl-NL" sz="1400" dirty="0">
                          <a:effectLst/>
                        </a:rPr>
                        <a:t>N= </a:t>
                      </a:r>
                      <a:r>
                        <a:rPr lang="nl-NL" sz="1400" dirty="0" smtClean="0">
                          <a:effectLst/>
                        </a:rPr>
                        <a:t>5</a:t>
                      </a:r>
                      <a:endParaRPr lang="nl-NL" sz="2000" dirty="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dirty="0">
                          <a:effectLst/>
                        </a:rPr>
                        <a:t>10,63</a:t>
                      </a:r>
                      <a:endParaRPr lang="nl-NL" sz="2000" dirty="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dirty="0">
                          <a:effectLst/>
                        </a:rPr>
                        <a:t>-29,08 – 25,08</a:t>
                      </a:r>
                      <a:endParaRPr lang="nl-NL" sz="2000" dirty="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a:effectLst/>
                        </a:rPr>
                        <a:t>8,48</a:t>
                      </a:r>
                      <a:endParaRPr lang="nl-NL" sz="200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a:effectLst/>
                        </a:rPr>
                        <a:t>7,63 – 19,69</a:t>
                      </a:r>
                      <a:endParaRPr lang="nl-NL" sz="200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dirty="0">
                          <a:effectLst/>
                        </a:rPr>
                        <a:t>1,00</a:t>
                      </a:r>
                      <a:endParaRPr lang="nl-NL" sz="2000" dirty="0">
                        <a:solidFill>
                          <a:srgbClr val="000000"/>
                        </a:solidFill>
                        <a:effectLst/>
                        <a:latin typeface="Calibri"/>
                        <a:ea typeface="Calibri"/>
                        <a:cs typeface="Times New Roman"/>
                      </a:endParaRPr>
                    </a:p>
                  </a:txBody>
                  <a:tcPr marL="68580" marR="68580" marT="0" marB="0"/>
                </a:tc>
              </a:tr>
              <a:tr h="290294">
                <a:tc>
                  <a:txBody>
                    <a:bodyPr/>
                    <a:lstStyle/>
                    <a:p>
                      <a:pPr algn="l">
                        <a:lnSpc>
                          <a:spcPct val="115000"/>
                        </a:lnSpc>
                        <a:spcAft>
                          <a:spcPts val="0"/>
                        </a:spcAft>
                      </a:pPr>
                      <a:r>
                        <a:rPr lang="nl-NL" sz="1400" dirty="0" smtClean="0">
                          <a:effectLst/>
                        </a:rPr>
                        <a:t>III: TI </a:t>
                      </a:r>
                      <a:r>
                        <a:rPr lang="nl-NL" sz="1400" dirty="0">
                          <a:effectLst/>
                        </a:rPr>
                        <a:t>– FF</a:t>
                      </a:r>
                      <a:endParaRPr lang="nl-NL" sz="20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nl-NL" sz="1400" dirty="0">
                          <a:effectLst/>
                        </a:rPr>
                        <a:t>N = 4 </a:t>
                      </a:r>
                      <a:endParaRPr lang="nl-NL" sz="20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nl-NL" sz="1400" dirty="0">
                          <a:effectLst/>
                        </a:rPr>
                        <a:t>N = </a:t>
                      </a:r>
                      <a:r>
                        <a:rPr lang="nl-NL" sz="1400" dirty="0" smtClean="0">
                          <a:effectLst/>
                        </a:rPr>
                        <a:t>4</a:t>
                      </a:r>
                      <a:endParaRPr lang="nl-NL" sz="2000" dirty="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a:effectLst/>
                        </a:rPr>
                        <a:t>24,13</a:t>
                      </a:r>
                      <a:endParaRPr lang="nl-NL" sz="200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a:effectLst/>
                        </a:rPr>
                        <a:t>12,07 – 35,85</a:t>
                      </a:r>
                      <a:endParaRPr lang="nl-NL" sz="200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a:effectLst/>
                        </a:rPr>
                        <a:t>4,79</a:t>
                      </a:r>
                      <a:endParaRPr lang="nl-NL" sz="200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a:effectLst/>
                        </a:rPr>
                        <a:t>1,46 – 21,14</a:t>
                      </a:r>
                      <a:endParaRPr lang="nl-NL" sz="200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dirty="0">
                          <a:effectLst/>
                        </a:rPr>
                        <a:t>0,06</a:t>
                      </a:r>
                      <a:endParaRPr lang="nl-NL" sz="2000" dirty="0">
                        <a:solidFill>
                          <a:srgbClr val="000000"/>
                        </a:solidFill>
                        <a:effectLst/>
                        <a:latin typeface="Calibri"/>
                        <a:ea typeface="Calibri"/>
                        <a:cs typeface="Times New Roman"/>
                      </a:endParaRPr>
                    </a:p>
                  </a:txBody>
                  <a:tcPr marL="68580" marR="68580" marT="0" marB="0"/>
                </a:tc>
              </a:tr>
              <a:tr h="285295">
                <a:tc>
                  <a:txBody>
                    <a:bodyPr/>
                    <a:lstStyle/>
                    <a:p>
                      <a:pPr algn="l">
                        <a:lnSpc>
                          <a:spcPct val="115000"/>
                        </a:lnSpc>
                        <a:spcAft>
                          <a:spcPts val="0"/>
                        </a:spcAft>
                      </a:pPr>
                      <a:r>
                        <a:rPr lang="nl-NL" sz="1400" dirty="0" smtClean="0">
                          <a:effectLst/>
                        </a:rPr>
                        <a:t>IV: FF </a:t>
                      </a:r>
                      <a:r>
                        <a:rPr lang="nl-NL" sz="1400" dirty="0">
                          <a:effectLst/>
                        </a:rPr>
                        <a:t>- HF</a:t>
                      </a:r>
                      <a:endParaRPr lang="nl-NL" sz="20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nl-NL" sz="1400" dirty="0">
                          <a:effectLst/>
                        </a:rPr>
                        <a:t>N = </a:t>
                      </a:r>
                      <a:r>
                        <a:rPr lang="nl-NL" sz="1400" dirty="0" smtClean="0">
                          <a:effectLst/>
                        </a:rPr>
                        <a:t>8</a:t>
                      </a:r>
                      <a:endParaRPr lang="nl-NL" sz="20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nl-NL" sz="1400" dirty="0">
                          <a:effectLst/>
                        </a:rPr>
                        <a:t>N = </a:t>
                      </a:r>
                      <a:r>
                        <a:rPr lang="nl-NL" sz="1400" dirty="0" smtClean="0">
                          <a:effectLst/>
                        </a:rPr>
                        <a:t>11</a:t>
                      </a:r>
                      <a:endParaRPr lang="nl-NL" sz="2000" dirty="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a:effectLst/>
                        </a:rPr>
                        <a:t>1,03</a:t>
                      </a:r>
                      <a:endParaRPr lang="nl-NL" sz="200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dirty="0">
                          <a:effectLst/>
                        </a:rPr>
                        <a:t>6,85 – 19,06</a:t>
                      </a:r>
                      <a:endParaRPr lang="nl-NL" sz="2000" dirty="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a:effectLst/>
                        </a:rPr>
                        <a:t>-0,07</a:t>
                      </a:r>
                      <a:endParaRPr lang="nl-NL" sz="200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a:effectLst/>
                        </a:rPr>
                        <a:t>-7,28 – 16,15</a:t>
                      </a:r>
                      <a:endParaRPr lang="nl-NL" sz="2000">
                        <a:solidFill>
                          <a:srgbClr val="000000"/>
                        </a:solidFill>
                        <a:effectLst/>
                        <a:latin typeface="Calibri"/>
                        <a:ea typeface="Calibri"/>
                        <a:cs typeface="Times New Roman"/>
                      </a:endParaRPr>
                    </a:p>
                  </a:txBody>
                  <a:tcPr marL="68580" marR="68580" marT="0" marB="0"/>
                </a:tc>
                <a:tc>
                  <a:txBody>
                    <a:bodyPr/>
                    <a:lstStyle/>
                    <a:p>
                      <a:pPr>
                        <a:spcAft>
                          <a:spcPts val="0"/>
                        </a:spcAft>
                      </a:pPr>
                      <a:r>
                        <a:rPr lang="nl-NL" sz="1400" dirty="0">
                          <a:effectLst/>
                        </a:rPr>
                        <a:t>0,84</a:t>
                      </a:r>
                      <a:endParaRPr lang="nl-NL" sz="2000" dirty="0">
                        <a:solidFill>
                          <a:srgbClr val="000000"/>
                        </a:solidFill>
                        <a:effectLst/>
                        <a:latin typeface="Calibri"/>
                        <a:ea typeface="Calibri"/>
                        <a:cs typeface="Times New Roman"/>
                      </a:endParaRPr>
                    </a:p>
                  </a:txBody>
                  <a:tcPr marL="68580" marR="68580" marT="0" marB="0"/>
                </a:tc>
              </a:tr>
            </a:tbl>
          </a:graphicData>
        </a:graphic>
      </p:graphicFrame>
      <p:cxnSp>
        <p:nvCxnSpPr>
          <p:cNvPr id="20" name="Rechte verbindingslijn 19"/>
          <p:cNvCxnSpPr/>
          <p:nvPr/>
        </p:nvCxnSpPr>
        <p:spPr>
          <a:xfrm>
            <a:off x="10692000" y="2277891"/>
            <a:ext cx="0" cy="26377789"/>
          </a:xfrm>
          <a:prstGeom prst="line">
            <a:avLst/>
          </a:prstGeom>
          <a:ln w="57150">
            <a:solidFill>
              <a:schemeClr val="dk1">
                <a:shade val="95000"/>
                <a:satMod val="105000"/>
                <a:alpha val="50000"/>
              </a:schemeClr>
            </a:solidFill>
          </a:ln>
        </p:spPr>
        <p:style>
          <a:lnRef idx="1">
            <a:schemeClr val="dk1"/>
          </a:lnRef>
          <a:fillRef idx="0">
            <a:schemeClr val="dk1"/>
          </a:fillRef>
          <a:effectRef idx="0">
            <a:schemeClr val="dk1"/>
          </a:effectRef>
          <a:fontRef idx="minor">
            <a:schemeClr val="tx1"/>
          </a:fontRef>
        </p:style>
      </p:cxnSp>
      <p:pic>
        <p:nvPicPr>
          <p:cNvPr id="1025"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88104" y="19042591"/>
            <a:ext cx="1238250" cy="338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Tekstvak 28"/>
          <p:cNvSpPr txBox="1"/>
          <p:nvPr/>
        </p:nvSpPr>
        <p:spPr>
          <a:xfrm>
            <a:off x="430659" y="22584451"/>
            <a:ext cx="9887070" cy="923330"/>
          </a:xfrm>
          <a:prstGeom prst="rect">
            <a:avLst/>
          </a:prstGeom>
          <a:solidFill>
            <a:schemeClr val="bg1"/>
          </a:solidFill>
        </p:spPr>
        <p:txBody>
          <a:bodyPr wrap="square" rtlCol="0">
            <a:spAutoFit/>
          </a:bodyPr>
          <a:lstStyle/>
          <a:p>
            <a:r>
              <a:rPr lang="nl-NL" sz="1800" dirty="0" smtClean="0"/>
              <a:t>I FPA; hoek tussen </a:t>
            </a:r>
            <a:r>
              <a:rPr lang="nl-NL" sz="1800" dirty="0"/>
              <a:t>as van de </a:t>
            </a:r>
            <a:r>
              <a:rPr lang="nl-NL" sz="1800" dirty="0" smtClean="0"/>
              <a:t>voet en looprichting, </a:t>
            </a:r>
            <a:r>
              <a:rPr lang="el-GR" sz="1800" dirty="0" smtClean="0"/>
              <a:t>α</a:t>
            </a:r>
            <a:r>
              <a:rPr lang="nl-NL" sz="1800" dirty="0" smtClean="0"/>
              <a:t> (graden)   III </a:t>
            </a:r>
            <a:r>
              <a:rPr lang="nl-NL" sz="1800" dirty="0"/>
              <a:t>hoek tibia – voorvoet</a:t>
            </a:r>
            <a:r>
              <a:rPr lang="nl-NL" sz="1800" dirty="0" smtClean="0"/>
              <a:t>, </a:t>
            </a:r>
            <a:r>
              <a:rPr lang="el-GR" sz="1800" dirty="0"/>
              <a:t>α</a:t>
            </a:r>
            <a:r>
              <a:rPr lang="nl-NL" sz="1800" dirty="0" smtClean="0"/>
              <a:t> (graden)</a:t>
            </a:r>
          </a:p>
          <a:p>
            <a:r>
              <a:rPr lang="nl-NL" sz="1800" dirty="0"/>
              <a:t>II hoek tibia </a:t>
            </a:r>
            <a:r>
              <a:rPr lang="nl-NL" sz="1800" dirty="0" smtClean="0"/>
              <a:t>– achtervoet, </a:t>
            </a:r>
            <a:r>
              <a:rPr lang="el-GR" sz="1800" dirty="0"/>
              <a:t>α</a:t>
            </a:r>
            <a:r>
              <a:rPr lang="nl-NL" sz="1800" dirty="0"/>
              <a:t> (</a:t>
            </a:r>
            <a:r>
              <a:rPr lang="nl-NL" sz="1800" dirty="0" smtClean="0"/>
              <a:t>graden)                                             IV </a:t>
            </a:r>
            <a:r>
              <a:rPr lang="nl-NL" sz="1800" dirty="0"/>
              <a:t>hoek achtervoet – voorvoet, </a:t>
            </a:r>
            <a:r>
              <a:rPr lang="nl-NL" sz="1800" dirty="0" smtClean="0"/>
              <a:t> </a:t>
            </a:r>
            <a:r>
              <a:rPr lang="el-GR" sz="1800" dirty="0" smtClean="0"/>
              <a:t>α</a:t>
            </a:r>
            <a:r>
              <a:rPr lang="nl-NL" sz="1800" dirty="0" smtClean="0"/>
              <a:t> (graden)</a:t>
            </a:r>
          </a:p>
          <a:p>
            <a:r>
              <a:rPr lang="nl-NL" sz="1800" dirty="0" smtClean="0"/>
              <a:t>T, Tibia. </a:t>
            </a:r>
            <a:r>
              <a:rPr lang="nl-NL" sz="1800" dirty="0"/>
              <a:t>B</a:t>
            </a:r>
            <a:r>
              <a:rPr lang="nl-NL" sz="1800" dirty="0" smtClean="0"/>
              <a:t>otstukken blauw = voorvoet. Botstukken rood = achtervoet</a:t>
            </a:r>
            <a:endParaRPr lang="nl-NL" sz="1800" dirty="0"/>
          </a:p>
        </p:txBody>
      </p:sp>
      <p:sp>
        <p:nvSpPr>
          <p:cNvPr id="21" name="Tekstvak 20"/>
          <p:cNvSpPr txBox="1"/>
          <p:nvPr/>
        </p:nvSpPr>
        <p:spPr>
          <a:xfrm>
            <a:off x="744123" y="20161004"/>
            <a:ext cx="648072" cy="984885"/>
          </a:xfrm>
          <a:prstGeom prst="rect">
            <a:avLst/>
          </a:prstGeom>
          <a:noFill/>
        </p:spPr>
        <p:txBody>
          <a:bodyPr wrap="square" rtlCol="0">
            <a:spAutoFit/>
          </a:bodyPr>
          <a:lstStyle/>
          <a:p>
            <a:r>
              <a:rPr lang="nl-NL" dirty="0" smtClean="0"/>
              <a:t>I</a:t>
            </a:r>
            <a:endParaRPr lang="nl-NL" dirty="0"/>
          </a:p>
        </p:txBody>
      </p:sp>
      <p:sp>
        <p:nvSpPr>
          <p:cNvPr id="32" name="Tekstvak 31"/>
          <p:cNvSpPr txBox="1"/>
          <p:nvPr/>
        </p:nvSpPr>
        <p:spPr>
          <a:xfrm>
            <a:off x="3007497" y="20164718"/>
            <a:ext cx="648072" cy="984885"/>
          </a:xfrm>
          <a:prstGeom prst="rect">
            <a:avLst/>
          </a:prstGeom>
          <a:noFill/>
        </p:spPr>
        <p:txBody>
          <a:bodyPr wrap="square" rtlCol="0">
            <a:spAutoFit/>
          </a:bodyPr>
          <a:lstStyle/>
          <a:p>
            <a:r>
              <a:rPr lang="nl-NL" dirty="0" smtClean="0"/>
              <a:t>II</a:t>
            </a:r>
            <a:endParaRPr lang="nl-NL" dirty="0"/>
          </a:p>
        </p:txBody>
      </p:sp>
      <p:sp>
        <p:nvSpPr>
          <p:cNvPr id="34" name="Tekstvak 33"/>
          <p:cNvSpPr txBox="1"/>
          <p:nvPr/>
        </p:nvSpPr>
        <p:spPr>
          <a:xfrm>
            <a:off x="5424642" y="20161003"/>
            <a:ext cx="808957" cy="984885"/>
          </a:xfrm>
          <a:prstGeom prst="rect">
            <a:avLst/>
          </a:prstGeom>
          <a:noFill/>
        </p:spPr>
        <p:txBody>
          <a:bodyPr wrap="square" rtlCol="0">
            <a:spAutoFit/>
          </a:bodyPr>
          <a:lstStyle/>
          <a:p>
            <a:r>
              <a:rPr lang="nl-NL" dirty="0" smtClean="0"/>
              <a:t>III</a:t>
            </a:r>
            <a:endParaRPr lang="nl-NL" dirty="0"/>
          </a:p>
        </p:txBody>
      </p:sp>
      <p:sp>
        <p:nvSpPr>
          <p:cNvPr id="35" name="Tekstvak 34"/>
          <p:cNvSpPr txBox="1"/>
          <p:nvPr/>
        </p:nvSpPr>
        <p:spPr>
          <a:xfrm>
            <a:off x="8016931" y="20164718"/>
            <a:ext cx="864096" cy="984885"/>
          </a:xfrm>
          <a:prstGeom prst="rect">
            <a:avLst/>
          </a:prstGeom>
          <a:noFill/>
        </p:spPr>
        <p:txBody>
          <a:bodyPr wrap="square" rtlCol="0">
            <a:spAutoFit/>
          </a:bodyPr>
          <a:lstStyle/>
          <a:p>
            <a:r>
              <a:rPr lang="nl-NL" dirty="0" smtClean="0"/>
              <a:t>IV</a:t>
            </a:r>
            <a:endParaRPr lang="nl-NL" dirty="0"/>
          </a:p>
        </p:txBody>
      </p:sp>
      <p:sp>
        <p:nvSpPr>
          <p:cNvPr id="36" name="Tekstvak 35"/>
          <p:cNvSpPr txBox="1"/>
          <p:nvPr/>
        </p:nvSpPr>
        <p:spPr>
          <a:xfrm>
            <a:off x="803833" y="14889681"/>
            <a:ext cx="3245042" cy="369332"/>
          </a:xfrm>
          <a:prstGeom prst="rect">
            <a:avLst/>
          </a:prstGeom>
          <a:solidFill>
            <a:schemeClr val="bg1"/>
          </a:solidFill>
        </p:spPr>
        <p:txBody>
          <a:bodyPr wrap="square" rtlCol="0">
            <a:spAutoFit/>
          </a:bodyPr>
          <a:lstStyle/>
          <a:p>
            <a:r>
              <a:rPr lang="nl-NL" sz="1800" dirty="0" smtClean="0"/>
              <a:t>Tabel I: In- / exclusiecriteria</a:t>
            </a:r>
            <a:endParaRPr lang="nl-NL" sz="1800" dirty="0"/>
          </a:p>
        </p:txBody>
      </p:sp>
      <p:sp>
        <p:nvSpPr>
          <p:cNvPr id="37" name="Tekstvak 36"/>
          <p:cNvSpPr txBox="1"/>
          <p:nvPr/>
        </p:nvSpPr>
        <p:spPr>
          <a:xfrm>
            <a:off x="452362" y="28837250"/>
            <a:ext cx="20513381" cy="1328023"/>
          </a:xfrm>
          <a:prstGeom prst="roundRect">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r>
              <a:rPr lang="nl-NL" sz="1200" dirty="0" smtClean="0"/>
              <a:t>1. </a:t>
            </a:r>
            <a:r>
              <a:rPr lang="en-GB" sz="1200" dirty="0" smtClean="0"/>
              <a:t>Steinman S, Richards BS, </a:t>
            </a:r>
            <a:r>
              <a:rPr lang="en-GB" sz="1200" dirty="0" err="1" smtClean="0"/>
              <a:t>Faulks</a:t>
            </a:r>
            <a:r>
              <a:rPr lang="en-GB" sz="1200" dirty="0" smtClean="0"/>
              <a:t> S, </a:t>
            </a:r>
            <a:r>
              <a:rPr lang="en-GB" sz="1200" dirty="0" err="1" smtClean="0"/>
              <a:t>Kaipus</a:t>
            </a:r>
            <a:r>
              <a:rPr lang="en-GB" sz="1200" dirty="0" smtClean="0"/>
              <a:t> K. A comparison of two </a:t>
            </a:r>
            <a:r>
              <a:rPr lang="en-GB" sz="1200" dirty="0" err="1" smtClean="0"/>
              <a:t>nonoperative</a:t>
            </a:r>
            <a:r>
              <a:rPr lang="en-GB" sz="1200" dirty="0" smtClean="0"/>
              <a:t> methods of idiopathic clubfoot correction: the Ponseti method and the French functional (physiotherapy) method. Surgical technique. J Bone Joint </a:t>
            </a:r>
            <a:r>
              <a:rPr lang="en-GB" sz="1200" dirty="0" err="1" smtClean="0"/>
              <a:t>Surg</a:t>
            </a:r>
            <a:r>
              <a:rPr lang="en-GB" sz="1200" dirty="0" smtClean="0"/>
              <a:t> Am. 2008;90(11):2313–21. </a:t>
            </a:r>
            <a:r>
              <a:rPr lang="nl-NL" sz="1200" dirty="0" smtClean="0"/>
              <a:t> 2. </a:t>
            </a:r>
            <a:r>
              <a:rPr lang="en-GB" sz="1200" dirty="0" err="1" smtClean="0"/>
              <a:t>Parsa</a:t>
            </a:r>
            <a:r>
              <a:rPr lang="en-GB" sz="1200" dirty="0" smtClean="0"/>
              <a:t> A, </a:t>
            </a:r>
            <a:r>
              <a:rPr lang="en-GB" sz="1200" dirty="0" err="1" smtClean="0"/>
              <a:t>Moghadam</a:t>
            </a:r>
            <a:r>
              <a:rPr lang="en-GB" sz="1200" dirty="0" smtClean="0"/>
              <a:t> MH, </a:t>
            </a:r>
            <a:r>
              <a:rPr lang="en-GB" sz="1200" dirty="0" err="1" smtClean="0"/>
              <a:t>Jamshidi</a:t>
            </a:r>
            <a:r>
              <a:rPr lang="en-GB" sz="1200" dirty="0" smtClean="0"/>
              <a:t> MHT. Relapsing and residual clubfoot deformities after the application of the ponseti method: a contemporary review. Arch bone </a:t>
            </a:r>
            <a:r>
              <a:rPr lang="en-GB" sz="1200" dirty="0" err="1" smtClean="0"/>
              <a:t>Jt</a:t>
            </a:r>
            <a:r>
              <a:rPr lang="en-GB" sz="1200" dirty="0" smtClean="0"/>
              <a:t> Surg. 2014;2(1):7–10. 3. </a:t>
            </a:r>
            <a:r>
              <a:rPr lang="en-GB" sz="1200" dirty="0" err="1" smtClean="0"/>
              <a:t>Kliegman</a:t>
            </a:r>
            <a:r>
              <a:rPr lang="en-GB" sz="1200" dirty="0" smtClean="0"/>
              <a:t> RM, </a:t>
            </a:r>
            <a:r>
              <a:rPr lang="en-GB" sz="1200" dirty="0" err="1" smtClean="0"/>
              <a:t>Greenbaum</a:t>
            </a:r>
            <a:r>
              <a:rPr lang="en-GB" sz="1200" dirty="0" smtClean="0"/>
              <a:t> LA, Lye PS. Practical Strategies in </a:t>
            </a:r>
            <a:r>
              <a:rPr lang="en-GB" sz="1200" dirty="0" err="1" smtClean="0"/>
              <a:t>Pediatric</a:t>
            </a:r>
            <a:r>
              <a:rPr lang="en-GB" sz="1200" dirty="0" smtClean="0"/>
              <a:t> Diagnosis and Therapy, 2ee. 2nd ed. Philadelphia: Saunders; 2004. 1200 p. 4. </a:t>
            </a:r>
            <a:r>
              <a:rPr lang="en-GB" sz="1200" dirty="0" err="1" smtClean="0"/>
              <a:t>Staheli</a:t>
            </a:r>
            <a:r>
              <a:rPr lang="en-GB" sz="1200" dirty="0" smtClean="0"/>
              <a:t> LT, Corbett M, Wyss C, King H. Rotational Problems in Children in Children. Normal Values to Guide Management. J bone </a:t>
            </a:r>
            <a:r>
              <a:rPr lang="en-GB" sz="1200" dirty="0" err="1" smtClean="0"/>
              <a:t>Jt</a:t>
            </a:r>
            <a:r>
              <a:rPr lang="en-GB" sz="1200" dirty="0" smtClean="0"/>
              <a:t> Surg. 1985;67–A(1):939–49. 5. Carson MC, Harrington ME, Thompson N, O’Connor JJ, </a:t>
            </a:r>
            <a:r>
              <a:rPr lang="en-GB" sz="1200" dirty="0" err="1" smtClean="0"/>
              <a:t>Theologis</a:t>
            </a:r>
            <a:r>
              <a:rPr lang="en-GB" sz="1200" dirty="0" smtClean="0"/>
              <a:t> TN. Kinematic analysis of a multi-segment foot model for research and clinical applications: a repeatability analysis. J </a:t>
            </a:r>
            <a:r>
              <a:rPr lang="en-GB" sz="1200" dirty="0" err="1" smtClean="0"/>
              <a:t>Biomech</a:t>
            </a:r>
            <a:r>
              <a:rPr lang="en-GB" sz="1200" dirty="0" smtClean="0"/>
              <a:t>. 2001;34(10):1299–307. 6. </a:t>
            </a:r>
            <a:r>
              <a:rPr lang="en-US" sz="1200" dirty="0"/>
              <a:t>Ho CS, Lin CJ, Chou YL, Su FC, Lin SC. Foot progression angle and ankle joint complex in preschool children. </a:t>
            </a:r>
            <a:r>
              <a:rPr lang="en-US" sz="1200" dirty="0" err="1"/>
              <a:t>Clin</a:t>
            </a:r>
            <a:r>
              <a:rPr lang="en-US" sz="1200" dirty="0"/>
              <a:t> </a:t>
            </a:r>
            <a:r>
              <a:rPr lang="en-US" sz="1200" dirty="0" err="1"/>
              <a:t>Biomech</a:t>
            </a:r>
            <a:r>
              <a:rPr lang="en-US" sz="1200" dirty="0"/>
              <a:t>. 2000;15(4):271–7. </a:t>
            </a:r>
            <a:r>
              <a:rPr lang="en-US" sz="1200" dirty="0" smtClean="0"/>
              <a:t> 7</a:t>
            </a:r>
            <a:r>
              <a:rPr lang="en-US" sz="1200" dirty="0"/>
              <a:t>. </a:t>
            </a:r>
            <a:r>
              <a:rPr lang="en-US" sz="1200" dirty="0" err="1"/>
              <a:t>Lösel</a:t>
            </a:r>
            <a:r>
              <a:rPr lang="en-US" sz="1200" dirty="0"/>
              <a:t> S, Burgess-</a:t>
            </a:r>
            <a:r>
              <a:rPr lang="en-US" sz="1200" dirty="0" err="1"/>
              <a:t>Milliron</a:t>
            </a:r>
            <a:r>
              <a:rPr lang="en-US" sz="1200" dirty="0"/>
              <a:t> MJ, </a:t>
            </a:r>
            <a:r>
              <a:rPr lang="en-US" sz="1200" dirty="0" err="1"/>
              <a:t>Micheli</a:t>
            </a:r>
            <a:r>
              <a:rPr lang="en-US" sz="1200" dirty="0"/>
              <a:t> LJ, </a:t>
            </a:r>
            <a:r>
              <a:rPr lang="en-US" sz="1200" dirty="0" err="1"/>
              <a:t>Edington</a:t>
            </a:r>
            <a:r>
              <a:rPr lang="en-US" sz="1200" dirty="0"/>
              <a:t> CJ. A simplified technique for determining foot progression angle in children 4 to 16 years of age. J </a:t>
            </a:r>
            <a:r>
              <a:rPr lang="en-US" sz="1200" dirty="0" err="1"/>
              <a:t>Pediatr</a:t>
            </a:r>
            <a:r>
              <a:rPr lang="en-US" sz="1200" dirty="0"/>
              <a:t> </a:t>
            </a:r>
            <a:r>
              <a:rPr lang="en-US" sz="1200" dirty="0" err="1"/>
              <a:t>Orthop</a:t>
            </a:r>
            <a:r>
              <a:rPr lang="en-US" sz="1200" dirty="0"/>
              <a:t>. 1996;16(5):570–4</a:t>
            </a:r>
            <a:r>
              <a:rPr lang="en-US" sz="1200" dirty="0" smtClean="0"/>
              <a:t>. 8</a:t>
            </a:r>
            <a:r>
              <a:rPr lang="en-US" sz="1200" dirty="0"/>
              <a:t>. </a:t>
            </a:r>
            <a:r>
              <a:rPr lang="en-US" sz="1200" dirty="0" err="1"/>
              <a:t>Cibulka</a:t>
            </a:r>
            <a:r>
              <a:rPr lang="en-US" sz="1200" dirty="0"/>
              <a:t> MT, Winters K, </a:t>
            </a:r>
            <a:r>
              <a:rPr lang="en-US" sz="1200" dirty="0" err="1"/>
              <a:t>Kampwerth</a:t>
            </a:r>
            <a:r>
              <a:rPr lang="en-US" sz="1200" dirty="0"/>
              <a:t> T, McAfee B, Payne L, </a:t>
            </a:r>
            <a:r>
              <a:rPr lang="en-US" sz="1200" dirty="0" err="1"/>
              <a:t>Roeckenhaus</a:t>
            </a:r>
            <a:r>
              <a:rPr lang="en-US" sz="1200" dirty="0"/>
              <a:t> T, et al. Predicting Foot Progression Angle During Gait Using Two Clinical Measures in Healthy Adults, a Preliminary Study. </a:t>
            </a:r>
            <a:r>
              <a:rPr lang="en-US" sz="1200" dirty="0" err="1"/>
              <a:t>Int</a:t>
            </a:r>
            <a:r>
              <a:rPr lang="en-US" sz="1200" dirty="0"/>
              <a:t> J Sports </a:t>
            </a:r>
            <a:r>
              <a:rPr lang="en-US" sz="1200" dirty="0" err="1"/>
              <a:t>Phys</a:t>
            </a:r>
            <a:r>
              <a:rPr lang="en-US" sz="1200" dirty="0"/>
              <a:t> </a:t>
            </a:r>
            <a:r>
              <a:rPr lang="en-US" sz="1200" dirty="0" err="1"/>
              <a:t>Ther</a:t>
            </a:r>
            <a:r>
              <a:rPr lang="en-US" sz="1200" dirty="0"/>
              <a:t>. 2016;11(3):400–8</a:t>
            </a:r>
            <a:r>
              <a:rPr lang="en-US" sz="1200" dirty="0" smtClean="0"/>
              <a:t>.. 9</a:t>
            </a:r>
            <a:r>
              <a:rPr lang="en-US" sz="1200" dirty="0"/>
              <a:t>. </a:t>
            </a:r>
            <a:r>
              <a:rPr lang="en-US" sz="1200" dirty="0" err="1"/>
              <a:t>Dubbeldam</a:t>
            </a:r>
            <a:r>
              <a:rPr lang="en-US" sz="1200" dirty="0"/>
              <a:t> R, </a:t>
            </a:r>
            <a:r>
              <a:rPr lang="en-US" sz="1200" dirty="0" err="1"/>
              <a:t>Buurke</a:t>
            </a:r>
            <a:r>
              <a:rPr lang="en-US" sz="1200" dirty="0"/>
              <a:t> JH, Simons C, </a:t>
            </a:r>
            <a:r>
              <a:rPr lang="en-US" sz="1200" dirty="0" err="1"/>
              <a:t>Groothuis-Oudshoorn</a:t>
            </a:r>
            <a:r>
              <a:rPr lang="en-US" sz="1200" dirty="0"/>
              <a:t> CGM, Baan H, Nene A V., et al. The effects of walking speed on forefoot, </a:t>
            </a:r>
            <a:r>
              <a:rPr lang="en-US" sz="1200" dirty="0" err="1"/>
              <a:t>hindfoot</a:t>
            </a:r>
            <a:r>
              <a:rPr lang="en-US" sz="1200" dirty="0"/>
              <a:t> and ankle joint motion. </a:t>
            </a:r>
            <a:r>
              <a:rPr lang="en-US" sz="1200" dirty="0" err="1"/>
              <a:t>Clin</a:t>
            </a:r>
            <a:r>
              <a:rPr lang="en-US" sz="1200" dirty="0"/>
              <a:t> </a:t>
            </a:r>
            <a:r>
              <a:rPr lang="en-US" sz="1200" dirty="0" err="1"/>
              <a:t>Biomech</a:t>
            </a:r>
            <a:r>
              <a:rPr lang="en-US" sz="1200" dirty="0"/>
              <a:t>. 2010;25(8):796–801. </a:t>
            </a:r>
            <a:endParaRPr lang="nl-NL" sz="1200" dirty="0"/>
          </a:p>
        </p:txBody>
      </p:sp>
    </p:spTree>
    <p:extLst>
      <p:ext uri="{BB962C8B-B14F-4D97-AF65-F5344CB8AC3E}">
        <p14:creationId xmlns:p14="http://schemas.microsoft.com/office/powerpoint/2010/main" val="513788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1023</TotalTime>
  <Words>1252</Words>
  <Application>Microsoft Office PowerPoint</Application>
  <PresentationFormat>Aangepast</PresentationFormat>
  <Paragraphs>160</Paragraphs>
  <Slides>1</Slides>
  <Notes>0</Notes>
  <HiddenSlides>0</HiddenSlides>
  <MMClips>0</MMClip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Kantoorthema</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Janick van Hal</dc:creator>
  <cp:lastModifiedBy>Janick van Hal</cp:lastModifiedBy>
  <cp:revision>63</cp:revision>
  <dcterms:created xsi:type="dcterms:W3CDTF">2018-06-04T08:12:19Z</dcterms:created>
  <dcterms:modified xsi:type="dcterms:W3CDTF">2018-06-12T11:05:12Z</dcterms:modified>
</cp:coreProperties>
</file>