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57" r:id="rId6"/>
    <p:sldId id="258" r:id="rId7"/>
    <p:sldId id="256"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oorblad" id="{B068043F-3F69-4827-AFB2-9FD30A704BDA}">
          <p14:sldIdLst>
            <p14:sldId id="260"/>
          </p14:sldIdLst>
        </p14:section>
        <p14:section name="Start" id="{3FB41502-6A13-44F2-98D1-ACCB3839E6CC}">
          <p14:sldIdLst>
            <p14:sldId id="257"/>
          </p14:sldIdLst>
        </p14:section>
        <p14:section name="Overzicht" id="{41B192EA-4C7C-423B-8A33-242790631E1B}">
          <p14:sldIdLst>
            <p14:sldId id="258"/>
          </p14:sldIdLst>
        </p14:section>
        <p14:section name="Spelerskaarten" id="{9A85678F-8E66-492F-8CC0-AEDEAF8AA17C}">
          <p14:sldIdLst>
            <p14:sldId id="256"/>
          </p14:sldIdLst>
        </p14:section>
        <p14:section name="Colofon" id="{8CB06C10-A70C-4EDF-B439-F9E198E7011F}">
          <p14:sldIdLst>
            <p14:sldId id="25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0B86"/>
    <a:srgbClr val="FF9900"/>
    <a:srgbClr val="339933"/>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9" autoAdjust="0"/>
    <p:restoredTop sz="94660"/>
  </p:normalViewPr>
  <p:slideViewPr>
    <p:cSldViewPr snapToGrid="0">
      <p:cViewPr varScale="1">
        <p:scale>
          <a:sx n="114" d="100"/>
          <a:sy n="114" d="100"/>
        </p:scale>
        <p:origin x="120" y="16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fontys.nl/Over-Fontys/Fontys-Hogeschool-HRM-en-Psychologie/Lectoraten-en-onderzoek/Speelveld-LLO.htm" TargetMode="External"/><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fontys.nl/Onderzoek/Dynamische-Talentinterventies/Interventies/Invulkaart-Speelveld-LLO.ht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slide" Target="../slides/slide3.xml"/><Relationship Id="rId16" Type="http://schemas.openxmlformats.org/officeDocument/2006/relationships/image" Target="../media/image19.png"/><Relationship Id="rId1" Type="http://schemas.openxmlformats.org/officeDocument/2006/relationships/slideMaster" Target="../slideMasters/slideMaster1.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3.xml"/><Relationship Id="rId1" Type="http://schemas.openxmlformats.org/officeDocument/2006/relationships/slideMaster" Target="../slideMasters/slideMaster1.xml"/><Relationship Id="rId5" Type="http://schemas.openxmlformats.org/officeDocument/2006/relationships/hyperlink" Target="mailto:lectoraattalent@fontys.nl" TargetMode="External"/><Relationship Id="rId4" Type="http://schemas.openxmlformats.org/officeDocument/2006/relationships/hyperlink" Target="https://creativecommons.org/licenses/by-nd/4.0/deed.nl"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oorblad">
    <p:spTree>
      <p:nvGrpSpPr>
        <p:cNvPr id="1" name=""/>
        <p:cNvGrpSpPr/>
        <p:nvPr/>
      </p:nvGrpSpPr>
      <p:grpSpPr>
        <a:xfrm>
          <a:off x="0" y="0"/>
          <a:ext cx="0" cy="0"/>
          <a:chOff x="0" y="0"/>
          <a:chExt cx="0" cy="0"/>
        </a:xfrm>
      </p:grpSpPr>
      <p:pic>
        <p:nvPicPr>
          <p:cNvPr id="4" name="Afbeelding 3">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65614" y="0"/>
            <a:ext cx="6813741" cy="6858000"/>
          </a:xfrm>
          <a:prstGeom prst="rect">
            <a:avLst/>
          </a:prstGeom>
        </p:spPr>
      </p:pic>
      <p:sp>
        <p:nvSpPr>
          <p:cNvPr id="5" name="Tekstvak 4"/>
          <p:cNvSpPr txBox="1"/>
          <p:nvPr userDrawn="1"/>
        </p:nvSpPr>
        <p:spPr>
          <a:xfrm>
            <a:off x="345953" y="1243288"/>
            <a:ext cx="4611940" cy="1354217"/>
          </a:xfrm>
          <a:prstGeom prst="rect">
            <a:avLst/>
          </a:prstGeom>
          <a:noFill/>
        </p:spPr>
        <p:txBody>
          <a:bodyPr wrap="square" rtlCol="0">
            <a:spAutoFit/>
          </a:bodyPr>
          <a:lstStyle/>
          <a:p>
            <a:pPr lvl="0"/>
            <a:r>
              <a:rPr kumimoji="0" lang="nl-NL" sz="3400" b="1" i="0" u="none" strike="noStrike" kern="1200" cap="none" spc="0" normalizeH="0" baseline="0" noProof="0" dirty="0" smtClean="0">
                <a:ln>
                  <a:noFill/>
                </a:ln>
                <a:solidFill>
                  <a:prstClr val="black"/>
                </a:solidFill>
                <a:effectLst/>
                <a:uLnTx/>
                <a:uFillTx/>
                <a:latin typeface="Roboto" panose="02000000000000000000" pitchFamily="2" charset="0"/>
                <a:ea typeface="Roboto" panose="02000000000000000000" pitchFamily="2" charset="0"/>
                <a:cs typeface="+mj-cs"/>
              </a:rPr>
              <a:t>Speelveld actoren LLO</a:t>
            </a:r>
          </a:p>
          <a:p>
            <a:pPr lvl="0"/>
            <a:r>
              <a:rPr kumimoji="0" lang="nl-NL" sz="3400" b="1" i="1" u="none" strike="noStrike" kern="1200" cap="none" spc="0" normalizeH="0" baseline="0" noProof="0" dirty="0" smtClean="0">
                <a:ln>
                  <a:noFill/>
                </a:ln>
                <a:solidFill>
                  <a:prstClr val="black"/>
                </a:solidFill>
                <a:effectLst/>
                <a:uLnTx/>
                <a:uFillTx/>
                <a:latin typeface="Roboto" panose="02000000000000000000" pitchFamily="2" charset="0"/>
                <a:ea typeface="Roboto" panose="02000000000000000000" pitchFamily="2" charset="0"/>
                <a:cs typeface="+mj-cs"/>
              </a:rPr>
              <a:t>Invulkaart</a:t>
            </a:r>
          </a:p>
          <a:p>
            <a:pPr lvl="0"/>
            <a:endParaRPr lang="en-GB" sz="1400" b="0" i="0" dirty="0" smtClean="0">
              <a:latin typeface="Roboto Light" panose="02000000000000000000" pitchFamily="2" charset="0"/>
              <a:ea typeface="Roboto Light" panose="02000000000000000000" pitchFamily="2" charset="0"/>
            </a:endParaRPr>
          </a:p>
        </p:txBody>
      </p:sp>
      <p:pic>
        <p:nvPicPr>
          <p:cNvPr id="6" name="Afbeelding 5">
            <a:hlinkClick r:id="" action="ppaction://hlinkshowjump?jump=lastslide"/>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224469" y="6492875"/>
            <a:ext cx="887745" cy="310601"/>
          </a:xfrm>
          <a:prstGeom prst="rect">
            <a:avLst/>
          </a:prstGeom>
        </p:spPr>
      </p:pic>
      <p:sp>
        <p:nvSpPr>
          <p:cNvPr id="7" name="Tekstvak 6"/>
          <p:cNvSpPr txBox="1"/>
          <p:nvPr userDrawn="1"/>
        </p:nvSpPr>
        <p:spPr>
          <a:xfrm>
            <a:off x="345953" y="2474394"/>
            <a:ext cx="2732807"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000" b="0" i="0" u="none" strike="noStrike" kern="1200" cap="none" spc="0" normalizeH="0" baseline="0" noProof="0" dirty="0" smtClean="0">
                <a:ln>
                  <a:noFill/>
                </a:ln>
                <a:solidFill>
                  <a:schemeClr val="tx1"/>
                </a:solidFill>
                <a:effectLst/>
                <a:uLnTx/>
                <a:uFillTx/>
                <a:latin typeface="Roboto" panose="02000000000000000000" pitchFamily="2" charset="0"/>
                <a:ea typeface="Roboto" panose="02000000000000000000" pitchFamily="2" charset="0"/>
                <a:cs typeface="+mn-cs"/>
              </a:rPr>
              <a:t>Thunnissen, Rosendaal &amp; Koop-Spoor (2022)</a:t>
            </a:r>
            <a:endParaRPr kumimoji="0" lang="en-GB" sz="1000" b="0" i="0" u="none" strike="noStrike" kern="1200" cap="none" spc="0" normalizeH="0" baseline="0" noProof="0" dirty="0" smtClean="0">
              <a:ln>
                <a:noFill/>
              </a:ln>
              <a:solidFill>
                <a:schemeClr val="tx1"/>
              </a:solidFill>
              <a:effectLst/>
              <a:uLnTx/>
              <a:uFillTx/>
              <a:latin typeface="Roboto" panose="02000000000000000000" pitchFamily="2" charset="0"/>
              <a:ea typeface="Roboto" panose="02000000000000000000" pitchFamily="2" charset="0"/>
              <a:cs typeface="+mn-cs"/>
            </a:endParaRPr>
          </a:p>
        </p:txBody>
      </p:sp>
    </p:spTree>
    <p:extLst>
      <p:ext uri="{BB962C8B-B14F-4D97-AF65-F5344CB8AC3E}">
        <p14:creationId xmlns:p14="http://schemas.microsoft.com/office/powerpoint/2010/main" val="142652681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Uitleg invulkaart">
    <p:spTree>
      <p:nvGrpSpPr>
        <p:cNvPr id="1" name=""/>
        <p:cNvGrpSpPr/>
        <p:nvPr/>
      </p:nvGrpSpPr>
      <p:grpSpPr>
        <a:xfrm>
          <a:off x="0" y="0"/>
          <a:ext cx="0" cy="0"/>
          <a:chOff x="0" y="0"/>
          <a:chExt cx="0" cy="0"/>
        </a:xfrm>
      </p:grpSpPr>
      <p:sp>
        <p:nvSpPr>
          <p:cNvPr id="6" name="Tekstvak 5"/>
          <p:cNvSpPr txBox="1"/>
          <p:nvPr userDrawn="1"/>
        </p:nvSpPr>
        <p:spPr>
          <a:xfrm>
            <a:off x="385254" y="1311965"/>
            <a:ext cx="11044746" cy="4662815"/>
          </a:xfrm>
          <a:prstGeom prst="rect">
            <a:avLst/>
          </a:prstGeom>
          <a:noFill/>
        </p:spPr>
        <p:txBody>
          <a:bodyPr wrap="square" rtlCol="0">
            <a:spAutoFit/>
          </a:bodyPr>
          <a:lstStyle/>
          <a:p>
            <a:r>
              <a:rPr lang="nl-NL" sz="1100" b="1" kern="1200" dirty="0" smtClean="0">
                <a:solidFill>
                  <a:schemeClr val="tx1"/>
                </a:solidFill>
                <a:effectLst/>
                <a:latin typeface="+mn-lt"/>
                <a:ea typeface="+mn-ea"/>
                <a:cs typeface="+mn-cs"/>
              </a:rPr>
              <a:t>Doel</a:t>
            </a:r>
            <a:endParaRPr lang="nl-NL" sz="1100" b="0" kern="1200" dirty="0" smtClean="0">
              <a:solidFill>
                <a:schemeClr val="tx1"/>
              </a:solidFill>
              <a:effectLst/>
              <a:latin typeface="+mn-lt"/>
              <a:ea typeface="+mn-ea"/>
              <a:cs typeface="+mn-cs"/>
            </a:endParaRPr>
          </a:p>
          <a:p>
            <a:r>
              <a:rPr lang="nl-NL" sz="1100" b="0" kern="1200" dirty="0" smtClean="0">
                <a:solidFill>
                  <a:schemeClr val="tx1"/>
                </a:solidFill>
                <a:effectLst/>
                <a:latin typeface="+mn-lt"/>
                <a:ea typeface="+mn-ea"/>
                <a:cs typeface="+mn-cs"/>
              </a:rPr>
              <a:t>M</a:t>
            </a:r>
            <a:r>
              <a:rPr lang="nl-NL" sz="1100" kern="1200" dirty="0" smtClean="0">
                <a:solidFill>
                  <a:schemeClr val="tx1"/>
                </a:solidFill>
                <a:effectLst/>
                <a:latin typeface="+mn-lt"/>
                <a:ea typeface="+mn-ea"/>
                <a:cs typeface="+mn-cs"/>
              </a:rPr>
              <a:t>et deze </a:t>
            </a:r>
            <a:r>
              <a:rPr lang="nl-NL" sz="1100" kern="1200" dirty="0" smtClean="0">
                <a:solidFill>
                  <a:schemeClr val="tx1"/>
                </a:solidFill>
                <a:effectLst/>
                <a:latin typeface="+mn-lt"/>
                <a:ea typeface="+mn-ea"/>
                <a:cs typeface="+mn-cs"/>
                <a:hlinkClick r:id="rId2"/>
              </a:rPr>
              <a:t>tool</a:t>
            </a:r>
            <a:r>
              <a:rPr lang="nl-NL" sz="1100" kern="1200" dirty="0" smtClean="0">
                <a:solidFill>
                  <a:schemeClr val="tx1"/>
                </a:solidFill>
                <a:effectLst/>
                <a:latin typeface="+mn-lt"/>
                <a:ea typeface="+mn-ea"/>
                <a:cs typeface="+mn-cs"/>
              </a:rPr>
              <a:t> kunnen beleidsmakers en besluitvormers bij onderwijsinstellingen, overheid en (intermediaire) organisaties het LLO speelveld voor een specifieke regio of sector in kaart brengen en inzichtelijk maken. </a:t>
            </a:r>
            <a:endParaRPr lang="en-GB" sz="1100" kern="1200" dirty="0" smtClean="0">
              <a:solidFill>
                <a:schemeClr val="tx1"/>
              </a:solidFill>
              <a:effectLst/>
              <a:latin typeface="+mn-lt"/>
              <a:ea typeface="+mn-ea"/>
              <a:cs typeface="+mn-cs"/>
            </a:endParaRPr>
          </a:p>
          <a:p>
            <a:r>
              <a:rPr lang="nl-NL" sz="1100" kern="1200" dirty="0" smtClean="0">
                <a:solidFill>
                  <a:schemeClr val="tx1"/>
                </a:solidFill>
                <a:effectLst/>
                <a:latin typeface="+mn-lt"/>
                <a:ea typeface="+mn-ea"/>
                <a:cs typeface="+mn-cs"/>
              </a:rPr>
              <a:t> </a:t>
            </a:r>
            <a:endParaRPr lang="en-GB" sz="1100" kern="1200" dirty="0" smtClean="0">
              <a:solidFill>
                <a:schemeClr val="tx1"/>
              </a:solidFill>
              <a:effectLst/>
              <a:latin typeface="+mn-lt"/>
              <a:ea typeface="+mn-ea"/>
              <a:cs typeface="+mn-cs"/>
            </a:endParaRPr>
          </a:p>
          <a:p>
            <a:r>
              <a:rPr lang="nl-NL" sz="1100" b="1" kern="1200" dirty="0" smtClean="0">
                <a:solidFill>
                  <a:schemeClr val="tx1"/>
                </a:solidFill>
                <a:effectLst/>
                <a:latin typeface="+mn-lt"/>
                <a:ea typeface="+mn-ea"/>
                <a:cs typeface="+mn-cs"/>
              </a:rPr>
              <a:t>Het invullen van het overzicht</a:t>
            </a:r>
          </a:p>
          <a:p>
            <a:r>
              <a:rPr lang="nl-NL" sz="1100" kern="1200" dirty="0" smtClean="0">
                <a:solidFill>
                  <a:schemeClr val="tx1"/>
                </a:solidFill>
                <a:effectLst/>
                <a:latin typeface="+mn-lt"/>
                <a:ea typeface="+mn-ea"/>
                <a:cs typeface="+mn-cs"/>
              </a:rPr>
              <a:t>Op de overzicht-slide kun je de voor jou relevante actoren samenstellen en plaatsen in het overzicht. Dat gaat in twee stappen, hieronder leggen we uit hoe.</a:t>
            </a:r>
            <a:endParaRPr lang="en-GB" sz="1100" kern="1200" dirty="0" smtClean="0">
              <a:solidFill>
                <a:schemeClr val="tx1"/>
              </a:solidFill>
              <a:effectLst/>
              <a:latin typeface="+mn-lt"/>
              <a:ea typeface="+mn-ea"/>
              <a:cs typeface="+mn-cs"/>
            </a:endParaRPr>
          </a:p>
          <a:p>
            <a:r>
              <a:rPr lang="nl-NL" sz="1100" kern="1200" dirty="0" smtClean="0">
                <a:solidFill>
                  <a:schemeClr val="tx1"/>
                </a:solidFill>
                <a:effectLst/>
                <a:latin typeface="+mn-lt"/>
                <a:ea typeface="+mn-ea"/>
                <a:cs typeface="+mn-cs"/>
              </a:rPr>
              <a:t> </a:t>
            </a:r>
            <a:endParaRPr lang="en-GB" sz="1100" kern="1200" dirty="0" smtClean="0">
              <a:solidFill>
                <a:schemeClr val="tx1"/>
              </a:solidFill>
              <a:effectLst/>
              <a:latin typeface="+mn-lt"/>
              <a:ea typeface="+mn-ea"/>
              <a:cs typeface="+mn-cs"/>
            </a:endParaRPr>
          </a:p>
          <a:p>
            <a:r>
              <a:rPr lang="nl-NL" sz="1100" kern="1200" dirty="0" smtClean="0">
                <a:solidFill>
                  <a:schemeClr val="tx1"/>
                </a:solidFill>
                <a:effectLst/>
                <a:latin typeface="+mn-lt"/>
                <a:ea typeface="+mn-ea"/>
                <a:cs typeface="+mn-cs"/>
              </a:rPr>
              <a:t>Met de bouwstenen links kun je elke gewenste actor samenstellen. Dat doe je als volgt: Bepaal op welke doelgroep deze actor zich richt (werkgevers, werkenden en/of werkzoekenden) en kopieer en sleep de juiste cirkels op de juiste plek in he</a:t>
            </a:r>
            <a:r>
              <a:rPr lang="nl-NL" sz="1100" kern="1200" baseline="0" dirty="0" smtClean="0">
                <a:solidFill>
                  <a:schemeClr val="tx1"/>
                </a:solidFill>
                <a:effectLst/>
                <a:latin typeface="+mn-lt"/>
                <a:ea typeface="+mn-ea"/>
                <a:cs typeface="+mn-cs"/>
              </a:rPr>
              <a:t>t overzicht </a:t>
            </a:r>
            <a:r>
              <a:rPr lang="nl-NL" sz="1100" kern="1200" dirty="0" smtClean="0">
                <a:solidFill>
                  <a:schemeClr val="tx1"/>
                </a:solidFill>
                <a:effectLst/>
                <a:latin typeface="+mn-lt"/>
                <a:ea typeface="+mn-ea"/>
                <a:cs typeface="+mn-cs"/>
              </a:rPr>
              <a:t>(zie hieronder). Kopieer en sleep vervolgens de actor-icoon bovenop</a:t>
            </a:r>
            <a:r>
              <a:rPr lang="nl-NL" sz="1100" kern="1200" baseline="0" dirty="0" smtClean="0">
                <a:solidFill>
                  <a:schemeClr val="tx1"/>
                </a:solidFill>
                <a:effectLst/>
                <a:latin typeface="+mn-lt"/>
                <a:ea typeface="+mn-ea"/>
                <a:cs typeface="+mn-cs"/>
              </a:rPr>
              <a:t> de cirkels</a:t>
            </a:r>
            <a:r>
              <a:rPr lang="nl-NL" sz="1100" kern="1200" dirty="0" smtClean="0">
                <a:solidFill>
                  <a:schemeClr val="tx1"/>
                </a:solidFill>
                <a:effectLst/>
                <a:latin typeface="+mn-lt"/>
                <a:ea typeface="+mn-ea"/>
                <a:cs typeface="+mn-cs"/>
              </a:rPr>
              <a:t>. Kopieer en sleep tenslotte</a:t>
            </a:r>
            <a:r>
              <a:rPr lang="nl-NL" sz="1100" kern="1200" baseline="0" dirty="0" smtClean="0">
                <a:solidFill>
                  <a:schemeClr val="tx1"/>
                </a:solidFill>
                <a:effectLst/>
                <a:latin typeface="+mn-lt"/>
                <a:ea typeface="+mn-ea"/>
                <a:cs typeface="+mn-cs"/>
              </a:rPr>
              <a:t> </a:t>
            </a:r>
            <a:r>
              <a:rPr lang="nl-NL" sz="1100" kern="1200" dirty="0" smtClean="0">
                <a:solidFill>
                  <a:schemeClr val="tx1"/>
                </a:solidFill>
                <a:effectLst/>
                <a:latin typeface="+mn-lt"/>
                <a:ea typeface="+mn-ea"/>
                <a:cs typeface="+mn-cs"/>
              </a:rPr>
              <a:t>het naamveld onder de icoon</a:t>
            </a:r>
            <a:r>
              <a:rPr lang="nl-NL" sz="1100" kern="1200" baseline="0" dirty="0" smtClean="0">
                <a:solidFill>
                  <a:schemeClr val="tx1"/>
                </a:solidFill>
                <a:effectLst/>
                <a:latin typeface="+mn-lt"/>
                <a:ea typeface="+mn-ea"/>
                <a:cs typeface="+mn-cs"/>
              </a:rPr>
              <a:t> </a:t>
            </a:r>
            <a:r>
              <a:rPr lang="nl-NL" sz="1100" kern="1200" dirty="0" smtClean="0">
                <a:solidFill>
                  <a:schemeClr val="tx1"/>
                </a:solidFill>
                <a:effectLst/>
                <a:latin typeface="+mn-lt"/>
                <a:ea typeface="+mn-ea"/>
                <a:cs typeface="+mn-cs"/>
              </a:rPr>
              <a:t>en vul de naam van de actor in. Doe dit voor alle relevante actoren. </a:t>
            </a:r>
          </a:p>
          <a:p>
            <a:endParaRPr lang="en-GB" sz="1100" kern="1200" dirty="0" smtClean="0">
              <a:solidFill>
                <a:schemeClr val="tx1"/>
              </a:solidFill>
              <a:effectLst/>
              <a:latin typeface="+mn-lt"/>
              <a:ea typeface="+mn-ea"/>
              <a:cs typeface="+mn-cs"/>
            </a:endParaRPr>
          </a:p>
          <a:p>
            <a:r>
              <a:rPr lang="nl-NL" sz="1100" kern="1200" dirty="0" smtClean="0">
                <a:solidFill>
                  <a:schemeClr val="tx1"/>
                </a:solidFill>
                <a:effectLst/>
                <a:latin typeface="+mn-lt"/>
                <a:ea typeface="+mn-ea"/>
                <a:cs typeface="+mn-cs"/>
              </a:rPr>
              <a:t>De ringen in het overzicht staan voor het werkgebied van de actor: landelijk, regionaal of sectoraal. Actoren die in één werkgebied actief zijn, plaats je </a:t>
            </a:r>
            <a:r>
              <a:rPr lang="nl-NL" sz="1100" i="1" kern="1200" dirty="0" smtClean="0">
                <a:solidFill>
                  <a:schemeClr val="tx1"/>
                </a:solidFill>
                <a:effectLst/>
                <a:latin typeface="+mn-lt"/>
                <a:ea typeface="+mn-ea"/>
                <a:cs typeface="+mn-cs"/>
              </a:rPr>
              <a:t>binnen</a:t>
            </a:r>
            <a:r>
              <a:rPr lang="nl-NL" sz="1100" kern="1200" dirty="0" smtClean="0">
                <a:solidFill>
                  <a:schemeClr val="tx1"/>
                </a:solidFill>
                <a:effectLst/>
                <a:latin typeface="+mn-lt"/>
                <a:ea typeface="+mn-ea"/>
                <a:cs typeface="+mn-cs"/>
              </a:rPr>
              <a:t> een cirkel. Actoren actief in twee werkgebieden, plaats je </a:t>
            </a:r>
            <a:r>
              <a:rPr lang="nl-NL" sz="1100" i="1" kern="1200" dirty="0" smtClean="0">
                <a:solidFill>
                  <a:schemeClr val="tx1"/>
                </a:solidFill>
                <a:effectLst/>
                <a:latin typeface="+mn-lt"/>
                <a:ea typeface="+mn-ea"/>
                <a:cs typeface="+mn-cs"/>
              </a:rPr>
              <a:t>op</a:t>
            </a:r>
            <a:r>
              <a:rPr lang="nl-NL" sz="1100" kern="1200" dirty="0" smtClean="0">
                <a:solidFill>
                  <a:schemeClr val="tx1"/>
                </a:solidFill>
                <a:effectLst/>
                <a:latin typeface="+mn-lt"/>
                <a:ea typeface="+mn-ea"/>
                <a:cs typeface="+mn-cs"/>
              </a:rPr>
              <a:t> de lijn tussen die twee werkgebieden. Actoren die zowel een regionaal, sectoraal als landelijk werkgebied hebben (zie bijvoorbeeld de vakbonden) plaats je </a:t>
            </a:r>
            <a:r>
              <a:rPr lang="nl-NL" sz="1100" i="1" kern="1200" dirty="0" smtClean="0">
                <a:solidFill>
                  <a:schemeClr val="tx1"/>
                </a:solidFill>
                <a:effectLst/>
                <a:latin typeface="+mn-lt"/>
                <a:ea typeface="+mn-ea"/>
                <a:cs typeface="+mn-cs"/>
              </a:rPr>
              <a:t>bovenin</a:t>
            </a:r>
            <a:r>
              <a:rPr lang="nl-NL" sz="1100" kern="1200" dirty="0" smtClean="0">
                <a:solidFill>
                  <a:schemeClr val="tx1"/>
                </a:solidFill>
                <a:effectLst/>
                <a:latin typeface="+mn-lt"/>
                <a:ea typeface="+mn-ea"/>
                <a:cs typeface="+mn-cs"/>
              </a:rPr>
              <a:t> het overzicht (overkoepelend).</a:t>
            </a:r>
            <a:endParaRPr lang="en-GB" sz="1100" kern="1200" dirty="0" smtClean="0">
              <a:solidFill>
                <a:schemeClr val="tx1"/>
              </a:solidFill>
              <a:effectLst/>
              <a:latin typeface="+mn-lt"/>
              <a:ea typeface="+mn-ea"/>
              <a:cs typeface="+mn-cs"/>
            </a:endParaRPr>
          </a:p>
          <a:p>
            <a:r>
              <a:rPr lang="nl-NL" sz="1100" kern="1200" dirty="0" smtClean="0">
                <a:solidFill>
                  <a:schemeClr val="tx1"/>
                </a:solidFill>
                <a:effectLst/>
                <a:latin typeface="+mn-lt"/>
                <a:ea typeface="+mn-ea"/>
                <a:cs typeface="+mn-cs"/>
              </a:rPr>
              <a:t> </a:t>
            </a:r>
            <a:endParaRPr lang="en-GB" sz="1100" kern="1200" dirty="0" smtClean="0">
              <a:solidFill>
                <a:schemeClr val="tx1"/>
              </a:solidFill>
              <a:effectLst/>
              <a:latin typeface="+mn-lt"/>
              <a:ea typeface="+mn-ea"/>
              <a:cs typeface="+mn-cs"/>
            </a:endParaRPr>
          </a:p>
          <a:p>
            <a:r>
              <a:rPr lang="nl-NL" sz="1100" b="1" kern="1200" dirty="0" smtClean="0">
                <a:solidFill>
                  <a:schemeClr val="tx1"/>
                </a:solidFill>
                <a:effectLst/>
                <a:latin typeface="+mn-lt"/>
                <a:ea typeface="+mn-ea"/>
                <a:cs typeface="+mn-cs"/>
              </a:rPr>
              <a:t>Het toevoegen en invullen van spelerskaarten</a:t>
            </a:r>
          </a:p>
          <a:p>
            <a:r>
              <a:rPr lang="nl-NL" sz="1100" kern="1200" dirty="0" smtClean="0">
                <a:solidFill>
                  <a:schemeClr val="tx1"/>
                </a:solidFill>
                <a:effectLst/>
                <a:latin typeface="+mn-lt"/>
                <a:ea typeface="+mn-ea"/>
                <a:cs typeface="+mn-cs"/>
              </a:rPr>
              <a:t>Spelerskaarten bieden extra informatie over de actoren in het speelveld. Begin met het dupliceren van de Spelerskaart, zodat je altijd een blanco kaart overhoudt voor eventuele latere aanvullingen. Vul bovenaan de naam van de actor in en vul de aanvullende informatie in (toelichting, bijdrage en om welke spelers het in jouw regio of sector gaat. Versleep links de vinkjes om de primaire doelgroep(en), werkgebied(en) en belangrijkste rol(</a:t>
            </a:r>
            <a:r>
              <a:rPr lang="nl-NL" sz="1100" kern="1200" dirty="0" err="1" smtClean="0">
                <a:solidFill>
                  <a:schemeClr val="tx1"/>
                </a:solidFill>
                <a:effectLst/>
                <a:latin typeface="+mn-lt"/>
                <a:ea typeface="+mn-ea"/>
                <a:cs typeface="+mn-cs"/>
              </a:rPr>
              <a:t>len</a:t>
            </a:r>
            <a:r>
              <a:rPr lang="nl-NL" sz="1100" kern="1200" dirty="0" smtClean="0">
                <a:solidFill>
                  <a:schemeClr val="tx1"/>
                </a:solidFill>
                <a:effectLst/>
                <a:latin typeface="+mn-lt"/>
                <a:ea typeface="+mn-ea"/>
                <a:cs typeface="+mn-cs"/>
              </a:rPr>
              <a:t>) voor deze actor aan te geven. </a:t>
            </a:r>
            <a:endParaRPr lang="en-GB" sz="1100" kern="1200" dirty="0" smtClean="0">
              <a:solidFill>
                <a:schemeClr val="tx1"/>
              </a:solidFill>
              <a:effectLst/>
              <a:latin typeface="+mn-lt"/>
              <a:ea typeface="+mn-ea"/>
              <a:cs typeface="+mn-cs"/>
            </a:endParaRPr>
          </a:p>
          <a:p>
            <a:r>
              <a:rPr lang="nl-NL" sz="1100" kern="1200" dirty="0" smtClean="0">
                <a:solidFill>
                  <a:schemeClr val="tx1"/>
                </a:solidFill>
                <a:effectLst/>
                <a:latin typeface="+mn-lt"/>
                <a:ea typeface="+mn-ea"/>
                <a:cs typeface="+mn-cs"/>
              </a:rPr>
              <a:t> </a:t>
            </a:r>
            <a:endParaRPr lang="en-GB" sz="1100" kern="1200" dirty="0" smtClean="0">
              <a:solidFill>
                <a:schemeClr val="tx1"/>
              </a:solidFill>
              <a:effectLst/>
              <a:latin typeface="+mn-lt"/>
              <a:ea typeface="+mn-ea"/>
              <a:cs typeface="+mn-cs"/>
            </a:endParaRPr>
          </a:p>
          <a:p>
            <a:r>
              <a:rPr lang="nl-NL" sz="1100" b="1" kern="1200" dirty="0" smtClean="0">
                <a:solidFill>
                  <a:schemeClr val="tx1"/>
                </a:solidFill>
                <a:effectLst/>
                <a:latin typeface="+mn-lt"/>
                <a:ea typeface="+mn-ea"/>
                <a:cs typeface="+mn-cs"/>
              </a:rPr>
              <a:t>Aanvullend</a:t>
            </a:r>
            <a:r>
              <a:rPr lang="nl-NL" sz="1100" kern="1200" dirty="0" smtClean="0">
                <a:solidFill>
                  <a:schemeClr val="tx1"/>
                </a:solidFill>
                <a:effectLst/>
                <a:latin typeface="+mn-lt"/>
                <a:ea typeface="+mn-ea"/>
                <a:cs typeface="+mn-cs"/>
              </a:rPr>
              <a:t> </a:t>
            </a:r>
          </a:p>
          <a:p>
            <a:r>
              <a:rPr lang="nl-NL" sz="1100" kern="1200" dirty="0" smtClean="0">
                <a:solidFill>
                  <a:schemeClr val="tx1"/>
                </a:solidFill>
                <a:effectLst/>
                <a:latin typeface="+mn-lt"/>
                <a:ea typeface="+mn-ea"/>
                <a:cs typeface="+mn-cs"/>
              </a:rPr>
              <a:t>Indien je hier een interactieve pdf uit wil halen, kun je van de actoren in het overzicht linken naar de bijbehorende spelerskaart, door middel van het aanmaken hyperlinks die naar de juiste spelerskaart</a:t>
            </a:r>
            <a:r>
              <a:rPr lang="nl-NL" sz="1100" kern="1200" baseline="0" dirty="0" smtClean="0">
                <a:solidFill>
                  <a:schemeClr val="tx1"/>
                </a:solidFill>
                <a:effectLst/>
                <a:latin typeface="+mn-lt"/>
                <a:ea typeface="+mn-ea"/>
                <a:cs typeface="+mn-cs"/>
              </a:rPr>
              <a:t> in dit document verwijzen</a:t>
            </a:r>
            <a:r>
              <a:rPr lang="nl-NL" sz="1100" kern="1200" dirty="0" smtClean="0">
                <a:solidFill>
                  <a:schemeClr val="tx1"/>
                </a:solidFill>
                <a:effectLst/>
                <a:latin typeface="+mn-lt"/>
                <a:ea typeface="+mn-ea"/>
                <a:cs typeface="+mn-cs"/>
              </a:rPr>
              <a:t>. De ‘home’ knop hebben we alvast voor je geactiveerd. Dit werkt zowel in de presentatie-modus</a:t>
            </a:r>
            <a:r>
              <a:rPr lang="nl-NL" sz="1100" kern="1200" baseline="0" dirty="0" smtClean="0">
                <a:solidFill>
                  <a:schemeClr val="tx1"/>
                </a:solidFill>
                <a:effectLst/>
                <a:latin typeface="+mn-lt"/>
                <a:ea typeface="+mn-ea"/>
                <a:cs typeface="+mn-cs"/>
              </a:rPr>
              <a:t> van PowerPoint, als wanneer je opslaat als (interactieve) pdf.</a:t>
            </a:r>
            <a:endParaRPr lang="nl-NL" sz="1100" kern="1200" dirty="0" smtClean="0">
              <a:solidFill>
                <a:schemeClr val="tx1"/>
              </a:solidFill>
              <a:effectLst/>
              <a:latin typeface="+mn-lt"/>
              <a:ea typeface="+mn-ea"/>
              <a:cs typeface="+mn-cs"/>
            </a:endParaRPr>
          </a:p>
          <a:p>
            <a:endParaRPr lang="en-GB" sz="1100" kern="1200" dirty="0" smtClean="0">
              <a:solidFill>
                <a:schemeClr val="tx1"/>
              </a:solidFill>
              <a:effectLst/>
              <a:latin typeface="+mn-lt"/>
              <a:ea typeface="+mn-ea"/>
              <a:cs typeface="+mn-cs"/>
            </a:endParaRPr>
          </a:p>
          <a:p>
            <a:r>
              <a:rPr lang="nl-NL" sz="1100" b="1" kern="1200" dirty="0" smtClean="0">
                <a:solidFill>
                  <a:schemeClr val="tx1"/>
                </a:solidFill>
                <a:effectLst/>
                <a:latin typeface="+mn-lt"/>
                <a:ea typeface="+mn-ea"/>
                <a:cs typeface="+mn-cs"/>
              </a:rPr>
              <a:t>Klaar?</a:t>
            </a:r>
          </a:p>
          <a:p>
            <a:r>
              <a:rPr lang="nl-NL" sz="1100" kern="1200" dirty="0" smtClean="0">
                <a:solidFill>
                  <a:schemeClr val="tx1"/>
                </a:solidFill>
                <a:effectLst/>
                <a:latin typeface="+mn-lt"/>
                <a:ea typeface="+mn-ea"/>
                <a:cs typeface="+mn-cs"/>
              </a:rPr>
              <a:t>Sla de PowerPoint op met een herkenbare naam. Voor de hierboven benoemde interactiviteit sla je op als pdf,</a:t>
            </a:r>
            <a:r>
              <a:rPr lang="nl-NL" sz="1100" kern="1200" baseline="0" dirty="0" smtClean="0">
                <a:solidFill>
                  <a:schemeClr val="tx1"/>
                </a:solidFill>
                <a:effectLst/>
                <a:latin typeface="+mn-lt"/>
                <a:ea typeface="+mn-ea"/>
                <a:cs typeface="+mn-cs"/>
              </a:rPr>
              <a:t> uiteraard ook met een herkenbare naam.</a:t>
            </a:r>
            <a:endParaRPr lang="en-GB" sz="1100" kern="1200" dirty="0" smtClean="0">
              <a:solidFill>
                <a:schemeClr val="tx1"/>
              </a:solidFill>
              <a:effectLst/>
              <a:latin typeface="+mn-lt"/>
              <a:ea typeface="+mn-ea"/>
              <a:cs typeface="+mn-cs"/>
            </a:endParaRPr>
          </a:p>
        </p:txBody>
      </p:sp>
      <p:sp>
        <p:nvSpPr>
          <p:cNvPr id="7" name="Tekstvak 6"/>
          <p:cNvSpPr txBox="1"/>
          <p:nvPr userDrawn="1"/>
        </p:nvSpPr>
        <p:spPr>
          <a:xfrm>
            <a:off x="2661314" y="261776"/>
            <a:ext cx="6393233" cy="615553"/>
          </a:xfrm>
          <a:prstGeom prst="rect">
            <a:avLst/>
          </a:prstGeom>
          <a:noFill/>
        </p:spPr>
        <p:txBody>
          <a:bodyPr wrap="square" rtlCol="0">
            <a:spAutoFit/>
          </a:bodyPr>
          <a:lstStyle/>
          <a:p>
            <a:pPr lvl="0"/>
            <a:r>
              <a:rPr kumimoji="0" lang="nl-NL" sz="3400" b="1" i="0" u="none" strike="noStrike" kern="1200" cap="none" spc="0" normalizeH="0" baseline="0" noProof="0" dirty="0" smtClean="0">
                <a:ln>
                  <a:noFill/>
                </a:ln>
                <a:solidFill>
                  <a:prstClr val="black"/>
                </a:solidFill>
                <a:effectLst/>
                <a:uLnTx/>
                <a:uFillTx/>
                <a:latin typeface="Roboto" panose="02000000000000000000" pitchFamily="2" charset="0"/>
                <a:ea typeface="Roboto" panose="02000000000000000000" pitchFamily="2" charset="0"/>
                <a:cs typeface="+mj-cs"/>
              </a:rPr>
              <a:t>Uitleg invulkaart Speelveld LLO</a:t>
            </a:r>
            <a:endParaRPr lang="en-GB" sz="1400" b="0" i="0" dirty="0" smtClean="0">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178283646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peelveld">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11417" y="268356"/>
            <a:ext cx="6377608" cy="6377608"/>
          </a:xfrm>
          <a:prstGeom prst="rect">
            <a:avLst/>
          </a:prstGeom>
        </p:spPr>
      </p:pic>
      <p:sp>
        <p:nvSpPr>
          <p:cNvPr id="9" name="Tekstvak 8"/>
          <p:cNvSpPr txBox="1"/>
          <p:nvPr userDrawn="1"/>
        </p:nvSpPr>
        <p:spPr>
          <a:xfrm>
            <a:off x="335558" y="957515"/>
            <a:ext cx="4733400" cy="615553"/>
          </a:xfrm>
          <a:prstGeom prst="rect">
            <a:avLst/>
          </a:prstGeom>
          <a:noFill/>
        </p:spPr>
        <p:txBody>
          <a:bodyPr wrap="square" rtlCol="0">
            <a:spAutoFit/>
          </a:bodyPr>
          <a:lstStyle/>
          <a:p>
            <a:pPr lvl="0"/>
            <a:r>
              <a:rPr kumimoji="0" lang="nl-NL" sz="3400" b="1" i="0" u="none" strike="noStrike" kern="1200" cap="none" spc="0" normalizeH="0" baseline="0" noProof="0" dirty="0" smtClean="0">
                <a:ln>
                  <a:noFill/>
                </a:ln>
                <a:solidFill>
                  <a:prstClr val="black"/>
                </a:solidFill>
                <a:effectLst/>
                <a:uLnTx/>
                <a:uFillTx/>
                <a:latin typeface="Roboto" panose="02000000000000000000" pitchFamily="2" charset="0"/>
                <a:ea typeface="Roboto" panose="02000000000000000000" pitchFamily="2" charset="0"/>
                <a:cs typeface="+mj-cs"/>
              </a:rPr>
              <a:t>Speelveld actoren LLO</a:t>
            </a:r>
            <a:endParaRPr lang="en-GB" sz="1400" b="0" i="0" dirty="0" smtClean="0">
              <a:latin typeface="Roboto Light" panose="02000000000000000000" pitchFamily="2" charset="0"/>
              <a:ea typeface="Roboto Light" panose="02000000000000000000" pitchFamily="2" charset="0"/>
            </a:endParaRPr>
          </a:p>
        </p:txBody>
      </p:sp>
      <p:sp>
        <p:nvSpPr>
          <p:cNvPr id="10" name="Tekstvak 9"/>
          <p:cNvSpPr txBox="1"/>
          <p:nvPr userDrawn="1"/>
        </p:nvSpPr>
        <p:spPr>
          <a:xfrm>
            <a:off x="8140146" y="4293705"/>
            <a:ext cx="655983" cy="215444"/>
          </a:xfrm>
          <a:prstGeom prst="rect">
            <a:avLst/>
          </a:prstGeom>
          <a:noFill/>
        </p:spPr>
        <p:txBody>
          <a:bodyPr wrap="square" rtlCol="0">
            <a:spAutoFit/>
          </a:bodyPr>
          <a:lstStyle/>
          <a:p>
            <a:r>
              <a:rPr lang="nl-NL" sz="800" dirty="0" smtClean="0">
                <a:latin typeface="Roboto Light" panose="02000000000000000000" pitchFamily="2" charset="0"/>
                <a:ea typeface="Roboto Light" panose="02000000000000000000" pitchFamily="2" charset="0"/>
              </a:rPr>
              <a:t>Sectoraal</a:t>
            </a:r>
            <a:endParaRPr lang="en-GB" sz="800" dirty="0" smtClean="0">
              <a:latin typeface="Roboto Light" panose="02000000000000000000" pitchFamily="2" charset="0"/>
              <a:ea typeface="Roboto Light" panose="02000000000000000000" pitchFamily="2" charset="0"/>
            </a:endParaRPr>
          </a:p>
        </p:txBody>
      </p:sp>
      <p:sp>
        <p:nvSpPr>
          <p:cNvPr id="11" name="Tekstvak 10"/>
          <p:cNvSpPr txBox="1"/>
          <p:nvPr userDrawn="1"/>
        </p:nvSpPr>
        <p:spPr>
          <a:xfrm>
            <a:off x="8140145" y="5032514"/>
            <a:ext cx="655983" cy="215444"/>
          </a:xfrm>
          <a:prstGeom prst="rect">
            <a:avLst/>
          </a:prstGeom>
          <a:noFill/>
        </p:spPr>
        <p:txBody>
          <a:bodyPr wrap="square" rtlCol="0">
            <a:spAutoFit/>
          </a:bodyPr>
          <a:lstStyle/>
          <a:p>
            <a:r>
              <a:rPr lang="nl-NL" sz="800" dirty="0" smtClean="0">
                <a:latin typeface="Roboto Light" panose="02000000000000000000" pitchFamily="2" charset="0"/>
                <a:ea typeface="Roboto Light" panose="02000000000000000000" pitchFamily="2" charset="0"/>
              </a:rPr>
              <a:t>Regionaal</a:t>
            </a:r>
            <a:endParaRPr lang="en-GB" sz="800" dirty="0" smtClean="0">
              <a:latin typeface="Roboto Light" panose="02000000000000000000" pitchFamily="2" charset="0"/>
              <a:ea typeface="Roboto Light" panose="02000000000000000000" pitchFamily="2" charset="0"/>
            </a:endParaRPr>
          </a:p>
        </p:txBody>
      </p:sp>
      <p:sp>
        <p:nvSpPr>
          <p:cNvPr id="12" name="Tekstvak 11"/>
          <p:cNvSpPr txBox="1"/>
          <p:nvPr userDrawn="1"/>
        </p:nvSpPr>
        <p:spPr>
          <a:xfrm>
            <a:off x="8140144" y="5860775"/>
            <a:ext cx="655983" cy="215444"/>
          </a:xfrm>
          <a:prstGeom prst="rect">
            <a:avLst/>
          </a:prstGeom>
          <a:noFill/>
        </p:spPr>
        <p:txBody>
          <a:bodyPr wrap="square" rtlCol="0">
            <a:spAutoFit/>
          </a:bodyPr>
          <a:lstStyle/>
          <a:p>
            <a:r>
              <a:rPr lang="nl-NL" sz="800" dirty="0" smtClean="0">
                <a:latin typeface="Roboto Light" panose="02000000000000000000" pitchFamily="2" charset="0"/>
                <a:ea typeface="Roboto Light" panose="02000000000000000000" pitchFamily="2" charset="0"/>
              </a:rPr>
              <a:t>Landelijk</a:t>
            </a:r>
            <a:endParaRPr lang="en-GB" sz="800" dirty="0" smtClean="0">
              <a:latin typeface="Roboto Light" panose="02000000000000000000" pitchFamily="2" charset="0"/>
              <a:ea typeface="Roboto Light" panose="02000000000000000000" pitchFamily="2" charset="0"/>
            </a:endParaRPr>
          </a:p>
        </p:txBody>
      </p:sp>
      <p:sp>
        <p:nvSpPr>
          <p:cNvPr id="13" name="Tekstvak 12"/>
          <p:cNvSpPr txBox="1"/>
          <p:nvPr userDrawn="1"/>
        </p:nvSpPr>
        <p:spPr>
          <a:xfrm>
            <a:off x="8010935" y="84483"/>
            <a:ext cx="914400" cy="215444"/>
          </a:xfrm>
          <a:prstGeom prst="rect">
            <a:avLst/>
          </a:prstGeom>
          <a:noFill/>
        </p:spPr>
        <p:txBody>
          <a:bodyPr wrap="square" rtlCol="0">
            <a:spAutoFit/>
          </a:bodyPr>
          <a:lstStyle/>
          <a:p>
            <a:r>
              <a:rPr lang="nl-NL" sz="800" dirty="0" smtClean="0">
                <a:latin typeface="Roboto Light" panose="02000000000000000000" pitchFamily="2" charset="0"/>
                <a:ea typeface="Roboto Light" panose="02000000000000000000" pitchFamily="2" charset="0"/>
              </a:rPr>
              <a:t>Overkoepelend</a:t>
            </a:r>
            <a:endParaRPr lang="en-GB" sz="800" dirty="0" smtClean="0">
              <a:latin typeface="Roboto Light" panose="02000000000000000000" pitchFamily="2" charset="0"/>
              <a:ea typeface="Roboto Light" panose="02000000000000000000" pitchFamily="2" charset="0"/>
            </a:endParaRPr>
          </a:p>
        </p:txBody>
      </p:sp>
      <p:sp>
        <p:nvSpPr>
          <p:cNvPr id="14" name="Tekstvak 13"/>
          <p:cNvSpPr txBox="1"/>
          <p:nvPr userDrawn="1"/>
        </p:nvSpPr>
        <p:spPr>
          <a:xfrm>
            <a:off x="335558" y="1570380"/>
            <a:ext cx="4875859" cy="738664"/>
          </a:xfrm>
          <a:prstGeom prst="rect">
            <a:avLst/>
          </a:prstGeom>
          <a:noFill/>
        </p:spPr>
        <p:txBody>
          <a:bodyPr wrap="square" rtlCol="0">
            <a:spAutoFit/>
          </a:bodyPr>
          <a:lstStyle/>
          <a:p>
            <a:r>
              <a:rPr lang="nl-NL" sz="1400" b="0" dirty="0" smtClean="0">
                <a:latin typeface="Roboto Light" panose="02000000000000000000" pitchFamily="2" charset="0"/>
                <a:ea typeface="Roboto Light" panose="02000000000000000000" pitchFamily="2" charset="0"/>
              </a:rPr>
              <a:t>Stel uit onderstaande elementen zelf actoren samen door geschikte elementen</a:t>
            </a:r>
            <a:r>
              <a:rPr lang="nl-NL" sz="1400" b="0" baseline="0" dirty="0" smtClean="0">
                <a:latin typeface="Roboto Light" panose="02000000000000000000" pitchFamily="2" charset="0"/>
                <a:ea typeface="Roboto Light" panose="02000000000000000000" pitchFamily="2" charset="0"/>
              </a:rPr>
              <a:t> te kopiëren</a:t>
            </a:r>
            <a:r>
              <a:rPr lang="nl-NL" sz="1400" b="0" dirty="0" smtClean="0">
                <a:latin typeface="Roboto Light" panose="02000000000000000000" pitchFamily="2" charset="0"/>
                <a:ea typeface="Roboto Light" panose="02000000000000000000" pitchFamily="2" charset="0"/>
              </a:rPr>
              <a:t> en sleep deze vervolgens naar het passende werkgebied rechts.</a:t>
            </a:r>
            <a:endParaRPr lang="en-GB" sz="1400" b="0" dirty="0" smtClean="0">
              <a:latin typeface="Roboto Light" panose="02000000000000000000" pitchFamily="2" charset="0"/>
              <a:ea typeface="Roboto Light" panose="02000000000000000000" pitchFamily="2" charset="0"/>
            </a:endParaRPr>
          </a:p>
        </p:txBody>
      </p:sp>
      <p:sp>
        <p:nvSpPr>
          <p:cNvPr id="15" name="Tekstvak 14"/>
          <p:cNvSpPr txBox="1"/>
          <p:nvPr userDrawn="1"/>
        </p:nvSpPr>
        <p:spPr>
          <a:xfrm>
            <a:off x="335559" y="2587038"/>
            <a:ext cx="946590" cy="261610"/>
          </a:xfrm>
          <a:prstGeom prst="rect">
            <a:avLst/>
          </a:prstGeom>
          <a:noFill/>
        </p:spPr>
        <p:txBody>
          <a:bodyPr wrap="square" rtlCol="0">
            <a:spAutoFit/>
          </a:bodyPr>
          <a:lstStyle/>
          <a:p>
            <a:r>
              <a:rPr lang="nl-NL" sz="1100" b="0" i="1" dirty="0" smtClean="0">
                <a:latin typeface="Roboto Light" panose="02000000000000000000" pitchFamily="2" charset="0"/>
                <a:ea typeface="Roboto Light" panose="02000000000000000000" pitchFamily="2" charset="0"/>
              </a:rPr>
              <a:t>Werkgevers</a:t>
            </a:r>
            <a:endParaRPr lang="en-GB" sz="1100" b="0" i="1" dirty="0" smtClean="0">
              <a:latin typeface="Roboto Light" panose="02000000000000000000" pitchFamily="2" charset="0"/>
              <a:ea typeface="Roboto Light" panose="02000000000000000000" pitchFamily="2" charset="0"/>
            </a:endParaRPr>
          </a:p>
        </p:txBody>
      </p:sp>
      <p:sp>
        <p:nvSpPr>
          <p:cNvPr id="16" name="Tekstvak 15"/>
          <p:cNvSpPr txBox="1"/>
          <p:nvPr userDrawn="1"/>
        </p:nvSpPr>
        <p:spPr>
          <a:xfrm>
            <a:off x="1377982" y="2587038"/>
            <a:ext cx="937836" cy="261610"/>
          </a:xfrm>
          <a:prstGeom prst="rect">
            <a:avLst/>
          </a:prstGeom>
          <a:noFill/>
        </p:spPr>
        <p:txBody>
          <a:bodyPr wrap="square" rtlCol="0">
            <a:spAutoFit/>
          </a:bodyPr>
          <a:lstStyle/>
          <a:p>
            <a:r>
              <a:rPr lang="nl-NL" sz="1100" b="0" i="1" dirty="0" smtClean="0">
                <a:latin typeface="Roboto Light" panose="02000000000000000000" pitchFamily="2" charset="0"/>
                <a:ea typeface="Roboto Light" panose="02000000000000000000" pitchFamily="2" charset="0"/>
              </a:rPr>
              <a:t>Werkenden</a:t>
            </a:r>
            <a:endParaRPr lang="en-GB" sz="1100" b="0" i="1" dirty="0" smtClean="0">
              <a:latin typeface="Roboto Light" panose="02000000000000000000" pitchFamily="2" charset="0"/>
              <a:ea typeface="Roboto Light" panose="02000000000000000000" pitchFamily="2" charset="0"/>
            </a:endParaRPr>
          </a:p>
        </p:txBody>
      </p:sp>
      <p:sp>
        <p:nvSpPr>
          <p:cNvPr id="17" name="Tekstvak 16"/>
          <p:cNvSpPr txBox="1"/>
          <p:nvPr userDrawn="1"/>
        </p:nvSpPr>
        <p:spPr>
          <a:xfrm>
            <a:off x="2216855" y="2587038"/>
            <a:ext cx="1217320" cy="261610"/>
          </a:xfrm>
          <a:prstGeom prst="rect">
            <a:avLst/>
          </a:prstGeom>
          <a:noFill/>
        </p:spPr>
        <p:txBody>
          <a:bodyPr wrap="square" rtlCol="0">
            <a:spAutoFit/>
          </a:bodyPr>
          <a:lstStyle/>
          <a:p>
            <a:r>
              <a:rPr lang="nl-NL" sz="1100" b="0" i="1" dirty="0" smtClean="0">
                <a:latin typeface="Roboto Light" panose="02000000000000000000" pitchFamily="2" charset="0"/>
                <a:ea typeface="Roboto Light" panose="02000000000000000000" pitchFamily="2" charset="0"/>
              </a:rPr>
              <a:t>Werkzoekenden</a:t>
            </a:r>
            <a:endParaRPr lang="en-GB" sz="1100" b="0" i="1" dirty="0" smtClean="0">
              <a:latin typeface="Roboto Light" panose="02000000000000000000" pitchFamily="2" charset="0"/>
              <a:ea typeface="Roboto Light" panose="02000000000000000000" pitchFamily="2" charset="0"/>
            </a:endParaRPr>
          </a:p>
        </p:txBody>
      </p:sp>
      <p:sp>
        <p:nvSpPr>
          <p:cNvPr id="18" name="Tekstvak 17"/>
          <p:cNvSpPr txBox="1"/>
          <p:nvPr userDrawn="1"/>
        </p:nvSpPr>
        <p:spPr>
          <a:xfrm>
            <a:off x="335557" y="2331932"/>
            <a:ext cx="4462945" cy="276999"/>
          </a:xfrm>
          <a:prstGeom prst="rect">
            <a:avLst/>
          </a:prstGeom>
          <a:noFill/>
        </p:spPr>
        <p:txBody>
          <a:bodyPr wrap="square" rtlCol="0">
            <a:spAutoFit/>
          </a:bodyPr>
          <a:lstStyle/>
          <a:p>
            <a:r>
              <a:rPr lang="nl-NL" sz="1200" b="1" dirty="0" smtClean="0">
                <a:latin typeface="Roboto" panose="02000000000000000000" pitchFamily="2" charset="0"/>
                <a:ea typeface="Roboto" panose="02000000000000000000" pitchFamily="2" charset="0"/>
              </a:rPr>
              <a:t>Kopieer en sleep de primaire doelgroep(en) van de actor</a:t>
            </a:r>
            <a:endParaRPr lang="en-GB" sz="1200" b="1" dirty="0" smtClean="0">
              <a:latin typeface="Roboto" panose="02000000000000000000" pitchFamily="2" charset="0"/>
              <a:ea typeface="Roboto" panose="02000000000000000000" pitchFamily="2" charset="0"/>
            </a:endParaRPr>
          </a:p>
        </p:txBody>
      </p:sp>
      <p:sp>
        <p:nvSpPr>
          <p:cNvPr id="19" name="Tekstvak 18"/>
          <p:cNvSpPr txBox="1"/>
          <p:nvPr userDrawn="1"/>
        </p:nvSpPr>
        <p:spPr>
          <a:xfrm>
            <a:off x="335556" y="4553418"/>
            <a:ext cx="3615659" cy="461665"/>
          </a:xfrm>
          <a:prstGeom prst="rect">
            <a:avLst/>
          </a:prstGeom>
          <a:noFill/>
        </p:spPr>
        <p:txBody>
          <a:bodyPr wrap="square" rtlCol="0">
            <a:spAutoFit/>
          </a:bodyPr>
          <a:lstStyle/>
          <a:p>
            <a:r>
              <a:rPr lang="nl-NL" sz="1200" b="1" dirty="0" smtClean="0">
                <a:latin typeface="Roboto" panose="02000000000000000000" pitchFamily="2" charset="0"/>
                <a:ea typeface="Roboto" panose="02000000000000000000" pitchFamily="2" charset="0"/>
              </a:rPr>
              <a:t>Kopieer en sleep het tekstveld hieronder en geef de actor een passende naam</a:t>
            </a:r>
            <a:endParaRPr lang="en-GB" sz="1200" b="1" dirty="0" smtClean="0">
              <a:latin typeface="Roboto" panose="02000000000000000000" pitchFamily="2" charset="0"/>
              <a:ea typeface="Roboto" panose="02000000000000000000" pitchFamily="2" charset="0"/>
            </a:endParaRPr>
          </a:p>
        </p:txBody>
      </p:sp>
      <p:sp>
        <p:nvSpPr>
          <p:cNvPr id="21" name="Tekstvak 20"/>
          <p:cNvSpPr txBox="1"/>
          <p:nvPr userDrawn="1"/>
        </p:nvSpPr>
        <p:spPr>
          <a:xfrm>
            <a:off x="335556" y="5265187"/>
            <a:ext cx="3791827" cy="461665"/>
          </a:xfrm>
          <a:prstGeom prst="rect">
            <a:avLst/>
          </a:prstGeom>
          <a:noFill/>
        </p:spPr>
        <p:txBody>
          <a:bodyPr wrap="square" rtlCol="0">
            <a:spAutoFit/>
          </a:bodyPr>
          <a:lstStyle/>
          <a:p>
            <a:r>
              <a:rPr lang="nl-NL" sz="1200" b="1" dirty="0" smtClean="0">
                <a:latin typeface="Roboto" panose="02000000000000000000" pitchFamily="2" charset="0"/>
                <a:ea typeface="Roboto" panose="02000000000000000000" pitchFamily="2" charset="0"/>
              </a:rPr>
              <a:t>Stel de actor nu helemaal samen, zoals in</a:t>
            </a:r>
            <a:r>
              <a:rPr lang="nl-NL" sz="1200" b="1" baseline="0" dirty="0" smtClean="0">
                <a:latin typeface="Roboto" panose="02000000000000000000" pitchFamily="2" charset="0"/>
                <a:ea typeface="Roboto" panose="02000000000000000000" pitchFamily="2" charset="0"/>
              </a:rPr>
              <a:t> het voorbeeld hieronder</a:t>
            </a:r>
            <a:endParaRPr lang="en-GB" sz="1200" b="1" dirty="0" smtClean="0">
              <a:latin typeface="Roboto" panose="02000000000000000000" pitchFamily="2" charset="0"/>
              <a:ea typeface="Roboto" panose="02000000000000000000" pitchFamily="2" charset="0"/>
            </a:endParaRPr>
          </a:p>
        </p:txBody>
      </p:sp>
      <p:sp>
        <p:nvSpPr>
          <p:cNvPr id="23" name="Tijdelijke aanduiding voor tekst 22"/>
          <p:cNvSpPr>
            <a:spLocks noGrp="1"/>
          </p:cNvSpPr>
          <p:nvPr>
            <p:ph type="body" sz="quarter" idx="10" hasCustomPrompt="1"/>
          </p:nvPr>
        </p:nvSpPr>
        <p:spPr>
          <a:xfrm>
            <a:off x="419869" y="5030775"/>
            <a:ext cx="2854062" cy="180909"/>
          </a:xfrm>
        </p:spPr>
        <p:txBody>
          <a:bodyPr>
            <a:normAutofit/>
          </a:bodyPr>
          <a:lstStyle>
            <a:lvl3pPr>
              <a:defRPr sz="900"/>
            </a:lvl3pPr>
          </a:lstStyle>
          <a:p>
            <a:pPr lvl="2"/>
            <a:r>
              <a:rPr lang="nl-NL" dirty="0" smtClean="0"/>
              <a:t>Bijvoorbeeld: Fontys Hogescholen</a:t>
            </a:r>
            <a:endParaRPr lang="en-GB" dirty="0"/>
          </a:p>
        </p:txBody>
      </p:sp>
      <p:sp>
        <p:nvSpPr>
          <p:cNvPr id="24" name="Ovaal 23"/>
          <p:cNvSpPr/>
          <p:nvPr userDrawn="1"/>
        </p:nvSpPr>
        <p:spPr>
          <a:xfrm>
            <a:off x="536713" y="5765161"/>
            <a:ext cx="720000" cy="720000"/>
          </a:xfrm>
          <a:prstGeom prst="ellipse">
            <a:avLst/>
          </a:prstGeom>
          <a:solidFill>
            <a:srgbClr val="0099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al 24"/>
          <p:cNvSpPr/>
          <p:nvPr userDrawn="1"/>
        </p:nvSpPr>
        <p:spPr>
          <a:xfrm>
            <a:off x="626713" y="5855161"/>
            <a:ext cx="540000" cy="540000"/>
          </a:xfrm>
          <a:prstGeom prst="ellipse">
            <a:avLst/>
          </a:prstGeom>
          <a:solidFill>
            <a:srgbClr val="33993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al 25"/>
          <p:cNvSpPr/>
          <p:nvPr userDrawn="1"/>
        </p:nvSpPr>
        <p:spPr>
          <a:xfrm>
            <a:off x="716713" y="5945161"/>
            <a:ext cx="360000" cy="360000"/>
          </a:xfrm>
          <a:prstGeom prst="ellipse">
            <a:avLst/>
          </a:prstGeom>
          <a:solidFill>
            <a:srgbClr val="FF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8" name="Afbeelding 2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43713" y="5950280"/>
            <a:ext cx="306000" cy="349761"/>
          </a:xfrm>
          <a:prstGeom prst="rect">
            <a:avLst/>
          </a:prstGeom>
        </p:spPr>
      </p:pic>
      <p:sp>
        <p:nvSpPr>
          <p:cNvPr id="29" name="Tekstvak 28"/>
          <p:cNvSpPr txBox="1"/>
          <p:nvPr userDrawn="1"/>
        </p:nvSpPr>
        <p:spPr>
          <a:xfrm>
            <a:off x="335556" y="6485161"/>
            <a:ext cx="1443548" cy="230832"/>
          </a:xfrm>
          <a:prstGeom prst="rect">
            <a:avLst/>
          </a:prstGeom>
          <a:noFill/>
        </p:spPr>
        <p:txBody>
          <a:bodyPr wrap="square" rtlCol="0">
            <a:spAutoFit/>
          </a:bodyPr>
          <a:lstStyle/>
          <a:p>
            <a:r>
              <a:rPr lang="nl-NL" sz="900" b="0" dirty="0" smtClean="0">
                <a:latin typeface="Roboto Light" panose="02000000000000000000" pitchFamily="2" charset="0"/>
                <a:ea typeface="Roboto Light" panose="02000000000000000000" pitchFamily="2" charset="0"/>
              </a:rPr>
              <a:t>Fontys Hogescholen</a:t>
            </a:r>
            <a:endParaRPr lang="en-GB" sz="900" b="0" dirty="0" smtClean="0">
              <a:latin typeface="Roboto Light" panose="02000000000000000000" pitchFamily="2" charset="0"/>
              <a:ea typeface="Roboto Light" panose="02000000000000000000" pitchFamily="2" charset="0"/>
            </a:endParaRPr>
          </a:p>
        </p:txBody>
      </p:sp>
      <p:sp>
        <p:nvSpPr>
          <p:cNvPr id="22" name="Ovaal 21"/>
          <p:cNvSpPr/>
          <p:nvPr userDrawn="1"/>
        </p:nvSpPr>
        <p:spPr>
          <a:xfrm>
            <a:off x="421357" y="2895798"/>
            <a:ext cx="720000" cy="720000"/>
          </a:xfrm>
          <a:prstGeom prst="ellipse">
            <a:avLst/>
          </a:prstGeom>
          <a:solidFill>
            <a:srgbClr val="0099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al 29"/>
          <p:cNvSpPr/>
          <p:nvPr userDrawn="1"/>
        </p:nvSpPr>
        <p:spPr>
          <a:xfrm>
            <a:off x="1541113" y="2985798"/>
            <a:ext cx="540000" cy="540000"/>
          </a:xfrm>
          <a:prstGeom prst="ellipse">
            <a:avLst/>
          </a:prstGeom>
          <a:solidFill>
            <a:srgbClr val="33993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al 32"/>
          <p:cNvSpPr/>
          <p:nvPr userDrawn="1"/>
        </p:nvSpPr>
        <p:spPr>
          <a:xfrm>
            <a:off x="2514253" y="3075798"/>
            <a:ext cx="360000" cy="360000"/>
          </a:xfrm>
          <a:prstGeom prst="ellipse">
            <a:avLst/>
          </a:prstGeom>
          <a:solidFill>
            <a:srgbClr val="FF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kstvak 30"/>
          <p:cNvSpPr txBox="1"/>
          <p:nvPr userDrawn="1"/>
        </p:nvSpPr>
        <p:spPr>
          <a:xfrm>
            <a:off x="331424" y="3694468"/>
            <a:ext cx="2844963" cy="276999"/>
          </a:xfrm>
          <a:prstGeom prst="rect">
            <a:avLst/>
          </a:prstGeom>
          <a:noFill/>
        </p:spPr>
        <p:txBody>
          <a:bodyPr wrap="square" rtlCol="0">
            <a:spAutoFit/>
          </a:bodyPr>
          <a:lstStyle/>
          <a:p>
            <a:r>
              <a:rPr lang="nl-NL" sz="1200" b="1" dirty="0" smtClean="0">
                <a:latin typeface="Roboto" panose="02000000000000000000" pitchFamily="2" charset="0"/>
                <a:ea typeface="Roboto" panose="02000000000000000000" pitchFamily="2" charset="0"/>
              </a:rPr>
              <a:t>Kopieer en sleep </a:t>
            </a:r>
            <a:r>
              <a:rPr lang="nl-NL" sz="1200" b="1" baseline="0" dirty="0" smtClean="0">
                <a:latin typeface="Roboto" panose="02000000000000000000" pitchFamily="2" charset="0"/>
                <a:ea typeface="Roboto" panose="02000000000000000000" pitchFamily="2" charset="0"/>
              </a:rPr>
              <a:t>het actor-icoon</a:t>
            </a:r>
            <a:endParaRPr lang="en-GB" sz="1200" b="1" dirty="0" smtClean="0">
              <a:latin typeface="Roboto" panose="02000000000000000000" pitchFamily="2" charset="0"/>
              <a:ea typeface="Roboto" panose="02000000000000000000" pitchFamily="2" charset="0"/>
            </a:endParaRPr>
          </a:p>
        </p:txBody>
      </p:sp>
      <p:pic>
        <p:nvPicPr>
          <p:cNvPr id="34" name="Afbeelding 3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71225" y="4047416"/>
            <a:ext cx="306000" cy="349761"/>
          </a:xfrm>
          <a:prstGeom prst="rect">
            <a:avLst/>
          </a:prstGeom>
        </p:spPr>
      </p:pic>
    </p:spTree>
    <p:extLst>
      <p:ext uri="{BB962C8B-B14F-4D97-AF65-F5344CB8AC3E}">
        <p14:creationId xmlns:p14="http://schemas.microsoft.com/office/powerpoint/2010/main" val="17529630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co invulkaar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2160000" y="234000"/>
            <a:ext cx="7822735" cy="722407"/>
          </a:xfrm>
        </p:spPr>
        <p:txBody>
          <a:bodyPr/>
          <a:lstStyle>
            <a:lvl1pPr>
              <a:defRPr/>
            </a:lvl1pPr>
          </a:lstStyle>
          <a:p>
            <a:r>
              <a:rPr lang="nl-NL" dirty="0" smtClean="0"/>
              <a:t>Naam speler</a:t>
            </a:r>
            <a:endParaRPr lang="en-GB" dirty="0"/>
          </a:p>
        </p:txBody>
      </p:sp>
      <p:pic>
        <p:nvPicPr>
          <p:cNvPr id="8" name="Afbeelding 7">
            <a:hlinkClick r:id="rId2" action="ppaction://hlinksldjump"/>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219577" y="266827"/>
            <a:ext cx="727074" cy="645952"/>
          </a:xfrm>
          <a:prstGeom prst="rect">
            <a:avLst/>
          </a:prstGeom>
        </p:spPr>
      </p:pic>
      <p:cxnSp>
        <p:nvCxnSpPr>
          <p:cNvPr id="11" name="Rechte verbindingslijn 10"/>
          <p:cNvCxnSpPr/>
          <p:nvPr userDrawn="1"/>
        </p:nvCxnSpPr>
        <p:spPr>
          <a:xfrm>
            <a:off x="0" y="1266919"/>
            <a:ext cx="12192000" cy="0"/>
          </a:xfrm>
          <a:prstGeom prst="line">
            <a:avLst/>
          </a:prstGeom>
          <a:ln w="63500"/>
        </p:spPr>
        <p:style>
          <a:lnRef idx="1">
            <a:schemeClr val="dk1"/>
          </a:lnRef>
          <a:fillRef idx="0">
            <a:schemeClr val="dk1"/>
          </a:fillRef>
          <a:effectRef idx="0">
            <a:schemeClr val="dk1"/>
          </a:effectRef>
          <a:fontRef idx="minor">
            <a:schemeClr val="tx1"/>
          </a:fontRef>
        </p:style>
      </p:cxnSp>
      <p:cxnSp>
        <p:nvCxnSpPr>
          <p:cNvPr id="13" name="Rechte verbindingslijn 12"/>
          <p:cNvCxnSpPr/>
          <p:nvPr userDrawn="1"/>
        </p:nvCxnSpPr>
        <p:spPr>
          <a:xfrm>
            <a:off x="3021496" y="1266919"/>
            <a:ext cx="0" cy="5591081"/>
          </a:xfrm>
          <a:prstGeom prst="line">
            <a:avLst/>
          </a:prstGeom>
          <a:ln w="25400"/>
        </p:spPr>
        <p:style>
          <a:lnRef idx="1">
            <a:schemeClr val="dk1"/>
          </a:lnRef>
          <a:fillRef idx="0">
            <a:schemeClr val="dk1"/>
          </a:fillRef>
          <a:effectRef idx="0">
            <a:schemeClr val="dk1"/>
          </a:effectRef>
          <a:fontRef idx="minor">
            <a:schemeClr val="tx1"/>
          </a:fontRef>
        </p:style>
      </p:cxnSp>
      <p:sp>
        <p:nvSpPr>
          <p:cNvPr id="28" name="Tekstvak 27"/>
          <p:cNvSpPr txBox="1"/>
          <p:nvPr userDrawn="1"/>
        </p:nvSpPr>
        <p:spPr>
          <a:xfrm>
            <a:off x="99388" y="1460006"/>
            <a:ext cx="1977887" cy="307777"/>
          </a:xfrm>
          <a:prstGeom prst="rect">
            <a:avLst/>
          </a:prstGeom>
          <a:noFill/>
        </p:spPr>
        <p:txBody>
          <a:bodyPr wrap="square" rtlCol="0">
            <a:spAutoFit/>
          </a:bodyPr>
          <a:lstStyle/>
          <a:p>
            <a:r>
              <a:rPr lang="nl-NL" sz="1400" b="1" dirty="0" smtClean="0">
                <a:latin typeface="Roboto" panose="02000000000000000000" pitchFamily="2" charset="0"/>
                <a:ea typeface="Roboto" panose="02000000000000000000" pitchFamily="2" charset="0"/>
              </a:rPr>
              <a:t>Primaire doelgroep</a:t>
            </a:r>
            <a:endParaRPr lang="en-GB" sz="1400" b="1" dirty="0">
              <a:latin typeface="Roboto" panose="02000000000000000000" pitchFamily="2" charset="0"/>
              <a:ea typeface="Roboto" panose="02000000000000000000" pitchFamily="2" charset="0"/>
            </a:endParaRPr>
          </a:p>
        </p:txBody>
      </p:sp>
      <p:sp>
        <p:nvSpPr>
          <p:cNvPr id="29" name="Tekstvak 28"/>
          <p:cNvSpPr txBox="1"/>
          <p:nvPr userDrawn="1"/>
        </p:nvSpPr>
        <p:spPr>
          <a:xfrm>
            <a:off x="99388" y="2700000"/>
            <a:ext cx="1977887" cy="307777"/>
          </a:xfrm>
          <a:prstGeom prst="rect">
            <a:avLst/>
          </a:prstGeom>
          <a:noFill/>
        </p:spPr>
        <p:txBody>
          <a:bodyPr wrap="square" rtlCol="0">
            <a:spAutoFit/>
          </a:bodyPr>
          <a:lstStyle/>
          <a:p>
            <a:r>
              <a:rPr lang="nl-NL" sz="1400" b="1" dirty="0" smtClean="0">
                <a:latin typeface="Roboto" panose="02000000000000000000" pitchFamily="2" charset="0"/>
                <a:ea typeface="Roboto" panose="02000000000000000000" pitchFamily="2" charset="0"/>
              </a:rPr>
              <a:t>Werkgebied</a:t>
            </a:r>
            <a:endParaRPr lang="en-GB" sz="1400" b="1" dirty="0">
              <a:latin typeface="Roboto" panose="02000000000000000000" pitchFamily="2" charset="0"/>
              <a:ea typeface="Roboto" panose="02000000000000000000" pitchFamily="2" charset="0"/>
            </a:endParaRPr>
          </a:p>
        </p:txBody>
      </p:sp>
      <p:sp>
        <p:nvSpPr>
          <p:cNvPr id="30" name="Tekstvak 29"/>
          <p:cNvSpPr txBox="1"/>
          <p:nvPr userDrawn="1"/>
        </p:nvSpPr>
        <p:spPr>
          <a:xfrm>
            <a:off x="99388" y="3939994"/>
            <a:ext cx="1977887" cy="307777"/>
          </a:xfrm>
          <a:prstGeom prst="rect">
            <a:avLst/>
          </a:prstGeom>
          <a:noFill/>
        </p:spPr>
        <p:txBody>
          <a:bodyPr wrap="square" rtlCol="0">
            <a:spAutoFit/>
          </a:bodyPr>
          <a:lstStyle/>
          <a:p>
            <a:r>
              <a:rPr lang="nl-NL" sz="1400" b="1" dirty="0" smtClean="0">
                <a:latin typeface="Roboto" panose="02000000000000000000" pitchFamily="2" charset="0"/>
                <a:ea typeface="Roboto" panose="02000000000000000000" pitchFamily="2" charset="0"/>
              </a:rPr>
              <a:t>Belangrijkste rol</a:t>
            </a:r>
            <a:endParaRPr lang="en-GB" sz="1400" b="1" dirty="0">
              <a:latin typeface="Roboto" panose="02000000000000000000" pitchFamily="2" charset="0"/>
              <a:ea typeface="Roboto" panose="02000000000000000000" pitchFamily="2" charset="0"/>
            </a:endParaRPr>
          </a:p>
        </p:txBody>
      </p:sp>
      <p:sp>
        <p:nvSpPr>
          <p:cNvPr id="31" name="Tekstvak 30"/>
          <p:cNvSpPr txBox="1"/>
          <p:nvPr userDrawn="1"/>
        </p:nvSpPr>
        <p:spPr>
          <a:xfrm>
            <a:off x="3727172" y="1460006"/>
            <a:ext cx="1232452" cy="307777"/>
          </a:xfrm>
          <a:prstGeom prst="rect">
            <a:avLst/>
          </a:prstGeom>
          <a:noFill/>
        </p:spPr>
        <p:txBody>
          <a:bodyPr wrap="square" rtlCol="0">
            <a:spAutoFit/>
          </a:bodyPr>
          <a:lstStyle/>
          <a:p>
            <a:r>
              <a:rPr lang="en-GB" sz="1400" b="1" dirty="0" smtClean="0">
                <a:latin typeface="Roboto" panose="02000000000000000000" pitchFamily="2" charset="0"/>
                <a:ea typeface="Roboto" panose="02000000000000000000" pitchFamily="2" charset="0"/>
              </a:rPr>
              <a:t>Toelichting</a:t>
            </a:r>
          </a:p>
        </p:txBody>
      </p:sp>
      <p:sp>
        <p:nvSpPr>
          <p:cNvPr id="32" name="Tekstvak 31"/>
          <p:cNvSpPr txBox="1"/>
          <p:nvPr userDrawn="1"/>
        </p:nvSpPr>
        <p:spPr>
          <a:xfrm>
            <a:off x="3727172" y="2935572"/>
            <a:ext cx="1560443" cy="307777"/>
          </a:xfrm>
          <a:prstGeom prst="rect">
            <a:avLst/>
          </a:prstGeom>
          <a:noFill/>
        </p:spPr>
        <p:txBody>
          <a:bodyPr wrap="square" rtlCol="0">
            <a:spAutoFit/>
          </a:bodyPr>
          <a:lstStyle/>
          <a:p>
            <a:r>
              <a:rPr lang="en-GB" sz="1400" b="1" dirty="0" err="1" smtClean="0">
                <a:latin typeface="Roboto" panose="02000000000000000000" pitchFamily="2" charset="0"/>
                <a:ea typeface="Roboto" panose="02000000000000000000" pitchFamily="2" charset="0"/>
              </a:rPr>
              <a:t>Bijdrage</a:t>
            </a:r>
            <a:r>
              <a:rPr lang="en-GB" sz="1400" b="1" dirty="0" smtClean="0">
                <a:latin typeface="Roboto" panose="02000000000000000000" pitchFamily="2" charset="0"/>
                <a:ea typeface="Roboto" panose="02000000000000000000" pitchFamily="2" charset="0"/>
              </a:rPr>
              <a:t> </a:t>
            </a:r>
            <a:r>
              <a:rPr lang="en-GB" sz="1400" b="1" dirty="0" err="1" smtClean="0">
                <a:latin typeface="Roboto" panose="02000000000000000000" pitchFamily="2" charset="0"/>
                <a:ea typeface="Roboto" panose="02000000000000000000" pitchFamily="2" charset="0"/>
              </a:rPr>
              <a:t>aan</a:t>
            </a:r>
            <a:r>
              <a:rPr lang="en-GB" sz="1400" b="1" dirty="0" smtClean="0">
                <a:latin typeface="Roboto" panose="02000000000000000000" pitchFamily="2" charset="0"/>
                <a:ea typeface="Roboto" panose="02000000000000000000" pitchFamily="2" charset="0"/>
              </a:rPr>
              <a:t> LLO</a:t>
            </a:r>
          </a:p>
        </p:txBody>
      </p:sp>
      <p:sp>
        <p:nvSpPr>
          <p:cNvPr id="33" name="Tekstvak 32"/>
          <p:cNvSpPr txBox="1"/>
          <p:nvPr userDrawn="1"/>
        </p:nvSpPr>
        <p:spPr>
          <a:xfrm>
            <a:off x="3727172" y="4459701"/>
            <a:ext cx="1232452" cy="307777"/>
          </a:xfrm>
          <a:prstGeom prst="rect">
            <a:avLst/>
          </a:prstGeom>
          <a:noFill/>
        </p:spPr>
        <p:txBody>
          <a:bodyPr wrap="square" rtlCol="0">
            <a:spAutoFit/>
          </a:bodyPr>
          <a:lstStyle/>
          <a:p>
            <a:r>
              <a:rPr lang="en-GB" sz="1400" b="1" dirty="0" smtClean="0">
                <a:latin typeface="Roboto" panose="02000000000000000000" pitchFamily="2" charset="0"/>
                <a:ea typeface="Roboto" panose="02000000000000000000" pitchFamily="2" charset="0"/>
              </a:rPr>
              <a:t>Onze </a:t>
            </a:r>
            <a:r>
              <a:rPr lang="en-GB" sz="1400" b="1" dirty="0" err="1" smtClean="0">
                <a:latin typeface="Roboto" panose="02000000000000000000" pitchFamily="2" charset="0"/>
                <a:ea typeface="Roboto" panose="02000000000000000000" pitchFamily="2" charset="0"/>
              </a:rPr>
              <a:t>spelers</a:t>
            </a:r>
            <a:endParaRPr lang="en-GB" sz="1400" b="1" dirty="0" smtClean="0">
              <a:latin typeface="Roboto" panose="02000000000000000000" pitchFamily="2" charset="0"/>
              <a:ea typeface="Roboto" panose="02000000000000000000" pitchFamily="2" charset="0"/>
            </a:endParaRPr>
          </a:p>
        </p:txBody>
      </p:sp>
      <p:sp>
        <p:nvSpPr>
          <p:cNvPr id="39" name="Tekstvak 38"/>
          <p:cNvSpPr txBox="1"/>
          <p:nvPr userDrawn="1"/>
        </p:nvSpPr>
        <p:spPr>
          <a:xfrm>
            <a:off x="665923" y="2356122"/>
            <a:ext cx="1212573" cy="246221"/>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Werkzoekenden</a:t>
            </a:r>
            <a:endParaRPr lang="en-GB" sz="1000" b="0" i="1" dirty="0">
              <a:latin typeface="Roboto" panose="02000000000000000000" pitchFamily="2" charset="0"/>
              <a:ea typeface="Roboto" panose="02000000000000000000" pitchFamily="2" charset="0"/>
            </a:endParaRPr>
          </a:p>
        </p:txBody>
      </p:sp>
      <p:sp>
        <p:nvSpPr>
          <p:cNvPr id="40" name="Tekstvak 39"/>
          <p:cNvSpPr txBox="1"/>
          <p:nvPr userDrawn="1"/>
        </p:nvSpPr>
        <p:spPr>
          <a:xfrm>
            <a:off x="665923" y="2068122"/>
            <a:ext cx="1003852" cy="246221"/>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Werkenden</a:t>
            </a:r>
            <a:endParaRPr lang="en-GB" sz="1000" b="0" i="1" dirty="0">
              <a:latin typeface="Roboto" panose="02000000000000000000" pitchFamily="2" charset="0"/>
              <a:ea typeface="Roboto" panose="02000000000000000000" pitchFamily="2" charset="0"/>
            </a:endParaRPr>
          </a:p>
        </p:txBody>
      </p:sp>
      <p:sp>
        <p:nvSpPr>
          <p:cNvPr id="41" name="Tekstvak 40"/>
          <p:cNvSpPr txBox="1"/>
          <p:nvPr userDrawn="1"/>
        </p:nvSpPr>
        <p:spPr>
          <a:xfrm>
            <a:off x="670894" y="1780122"/>
            <a:ext cx="1212573" cy="246221"/>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Werkgevers</a:t>
            </a:r>
            <a:endParaRPr lang="en-GB" sz="1000" b="0" i="1" dirty="0">
              <a:latin typeface="Roboto" panose="02000000000000000000" pitchFamily="2" charset="0"/>
              <a:ea typeface="Roboto" panose="02000000000000000000" pitchFamily="2" charset="0"/>
            </a:endParaRPr>
          </a:p>
        </p:txBody>
      </p:sp>
      <p:sp>
        <p:nvSpPr>
          <p:cNvPr id="42" name="Tekstvak 41"/>
          <p:cNvSpPr txBox="1"/>
          <p:nvPr userDrawn="1"/>
        </p:nvSpPr>
        <p:spPr>
          <a:xfrm>
            <a:off x="665924" y="3616122"/>
            <a:ext cx="1212573" cy="246221"/>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Sectoraal</a:t>
            </a:r>
            <a:endParaRPr lang="en-GB" sz="1000" b="0" i="1" dirty="0">
              <a:latin typeface="Roboto" panose="02000000000000000000" pitchFamily="2" charset="0"/>
              <a:ea typeface="Roboto" panose="02000000000000000000" pitchFamily="2" charset="0"/>
            </a:endParaRPr>
          </a:p>
        </p:txBody>
      </p:sp>
      <p:sp>
        <p:nvSpPr>
          <p:cNvPr id="43" name="Tekstvak 42"/>
          <p:cNvSpPr txBox="1"/>
          <p:nvPr userDrawn="1"/>
        </p:nvSpPr>
        <p:spPr>
          <a:xfrm>
            <a:off x="665924" y="3328122"/>
            <a:ext cx="1003852" cy="246221"/>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Regionaal</a:t>
            </a:r>
            <a:endParaRPr lang="en-GB" sz="1000" b="0" i="1" dirty="0">
              <a:latin typeface="Roboto" panose="02000000000000000000" pitchFamily="2" charset="0"/>
              <a:ea typeface="Roboto" panose="02000000000000000000" pitchFamily="2" charset="0"/>
            </a:endParaRPr>
          </a:p>
        </p:txBody>
      </p:sp>
      <p:sp>
        <p:nvSpPr>
          <p:cNvPr id="44" name="Tekstvak 43"/>
          <p:cNvSpPr txBox="1"/>
          <p:nvPr userDrawn="1"/>
        </p:nvSpPr>
        <p:spPr>
          <a:xfrm>
            <a:off x="670895" y="3040122"/>
            <a:ext cx="1212573" cy="246221"/>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Landelijk</a:t>
            </a:r>
            <a:endParaRPr lang="en-GB" sz="1000" b="0" i="1" dirty="0">
              <a:latin typeface="Roboto" panose="02000000000000000000" pitchFamily="2" charset="0"/>
              <a:ea typeface="Roboto" panose="02000000000000000000" pitchFamily="2" charset="0"/>
            </a:endParaRPr>
          </a:p>
        </p:txBody>
      </p:sp>
      <p:sp>
        <p:nvSpPr>
          <p:cNvPr id="45" name="Tekstvak 44"/>
          <p:cNvSpPr txBox="1"/>
          <p:nvPr userDrawn="1"/>
        </p:nvSpPr>
        <p:spPr>
          <a:xfrm>
            <a:off x="688285" y="4846305"/>
            <a:ext cx="2156795" cy="246221"/>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Beleidsadvisering / aanjager</a:t>
            </a:r>
            <a:endParaRPr lang="en-GB" sz="1000" b="0" i="1" dirty="0">
              <a:latin typeface="Roboto" panose="02000000000000000000" pitchFamily="2" charset="0"/>
              <a:ea typeface="Roboto" panose="02000000000000000000" pitchFamily="2" charset="0"/>
            </a:endParaRPr>
          </a:p>
        </p:txBody>
      </p:sp>
      <p:sp>
        <p:nvSpPr>
          <p:cNvPr id="46" name="Tekstvak 45"/>
          <p:cNvSpPr txBox="1"/>
          <p:nvPr userDrawn="1"/>
        </p:nvSpPr>
        <p:spPr>
          <a:xfrm>
            <a:off x="688285" y="4558305"/>
            <a:ext cx="1003852" cy="246221"/>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Financier</a:t>
            </a:r>
            <a:endParaRPr lang="en-GB" sz="1000" b="0" i="1" dirty="0">
              <a:latin typeface="Roboto" panose="02000000000000000000" pitchFamily="2" charset="0"/>
              <a:ea typeface="Roboto" panose="02000000000000000000" pitchFamily="2" charset="0"/>
            </a:endParaRPr>
          </a:p>
        </p:txBody>
      </p:sp>
      <p:sp>
        <p:nvSpPr>
          <p:cNvPr id="47" name="Tekstvak 46"/>
          <p:cNvSpPr txBox="1"/>
          <p:nvPr userDrawn="1"/>
        </p:nvSpPr>
        <p:spPr>
          <a:xfrm>
            <a:off x="693256" y="4270305"/>
            <a:ext cx="2328239" cy="246221"/>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Belangenbehartiger en</a:t>
            </a:r>
            <a:r>
              <a:rPr lang="nl-NL" sz="1000" b="0" i="1" baseline="0" dirty="0" smtClean="0">
                <a:latin typeface="Roboto" panose="02000000000000000000" pitchFamily="2" charset="0"/>
                <a:ea typeface="Roboto" panose="02000000000000000000" pitchFamily="2" charset="0"/>
              </a:rPr>
              <a:t> spreekbuis</a:t>
            </a:r>
            <a:endParaRPr lang="en-GB" sz="1000" b="0" i="1" dirty="0">
              <a:latin typeface="Roboto" panose="02000000000000000000" pitchFamily="2" charset="0"/>
              <a:ea typeface="Roboto" panose="02000000000000000000" pitchFamily="2" charset="0"/>
            </a:endParaRPr>
          </a:p>
        </p:txBody>
      </p:sp>
      <p:sp>
        <p:nvSpPr>
          <p:cNvPr id="48" name="Tekstvak 47"/>
          <p:cNvSpPr txBox="1"/>
          <p:nvPr userDrawn="1"/>
        </p:nvSpPr>
        <p:spPr>
          <a:xfrm>
            <a:off x="683315" y="5854305"/>
            <a:ext cx="2252832" cy="400110"/>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Faciliteren</a:t>
            </a:r>
            <a:r>
              <a:rPr lang="nl-NL" sz="1000" b="0" i="1" baseline="0" dirty="0" smtClean="0">
                <a:latin typeface="Roboto" panose="02000000000000000000" pitchFamily="2" charset="0"/>
                <a:ea typeface="Roboto" panose="02000000000000000000" pitchFamily="2" charset="0"/>
              </a:rPr>
              <a:t> onderwijs- en ontwikkelingsaanbod</a:t>
            </a:r>
            <a:endParaRPr lang="en-GB" sz="1000" b="0" i="1" dirty="0">
              <a:latin typeface="Roboto" panose="02000000000000000000" pitchFamily="2" charset="0"/>
              <a:ea typeface="Roboto" panose="02000000000000000000" pitchFamily="2" charset="0"/>
            </a:endParaRPr>
          </a:p>
        </p:txBody>
      </p:sp>
      <p:sp>
        <p:nvSpPr>
          <p:cNvPr id="49" name="Tekstvak 48"/>
          <p:cNvSpPr txBox="1"/>
          <p:nvPr userDrawn="1"/>
        </p:nvSpPr>
        <p:spPr>
          <a:xfrm>
            <a:off x="683315" y="5422305"/>
            <a:ext cx="1980372" cy="400110"/>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Faciliteren arbeidsmobiliteit en - participatie</a:t>
            </a:r>
            <a:endParaRPr lang="en-GB" sz="1000" b="0" i="1" dirty="0">
              <a:latin typeface="Roboto" panose="02000000000000000000" pitchFamily="2" charset="0"/>
              <a:ea typeface="Roboto" panose="02000000000000000000" pitchFamily="2" charset="0"/>
            </a:endParaRPr>
          </a:p>
        </p:txBody>
      </p:sp>
      <p:sp>
        <p:nvSpPr>
          <p:cNvPr id="50" name="Tekstvak 49"/>
          <p:cNvSpPr txBox="1"/>
          <p:nvPr userDrawn="1"/>
        </p:nvSpPr>
        <p:spPr>
          <a:xfrm>
            <a:off x="688286" y="5134305"/>
            <a:ext cx="1212573" cy="246221"/>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Beleidsbepaling</a:t>
            </a:r>
            <a:endParaRPr lang="en-GB" sz="1000" b="0" i="1" dirty="0">
              <a:latin typeface="Roboto" panose="02000000000000000000" pitchFamily="2" charset="0"/>
              <a:ea typeface="Roboto" panose="02000000000000000000" pitchFamily="2" charset="0"/>
            </a:endParaRPr>
          </a:p>
        </p:txBody>
      </p:sp>
      <p:sp>
        <p:nvSpPr>
          <p:cNvPr id="51" name="Tekstvak 50"/>
          <p:cNvSpPr txBox="1"/>
          <p:nvPr userDrawn="1"/>
        </p:nvSpPr>
        <p:spPr>
          <a:xfrm>
            <a:off x="683314" y="6214305"/>
            <a:ext cx="2161766" cy="400110"/>
          </a:xfrm>
          <a:prstGeom prst="rect">
            <a:avLst/>
          </a:prstGeom>
          <a:noFill/>
        </p:spPr>
        <p:txBody>
          <a:bodyPr wrap="square" rtlCol="0">
            <a:spAutoFit/>
          </a:bodyPr>
          <a:lstStyle/>
          <a:p>
            <a:r>
              <a:rPr lang="nl-NL" sz="1000" b="0" i="1" dirty="0" smtClean="0">
                <a:latin typeface="Roboto" panose="02000000000000000000" pitchFamily="2" charset="0"/>
                <a:ea typeface="Roboto" panose="02000000000000000000" pitchFamily="2" charset="0"/>
              </a:rPr>
              <a:t>Aanbieden onderwijs</a:t>
            </a:r>
            <a:r>
              <a:rPr lang="nl-NL" sz="1000" b="0" i="1" baseline="0" dirty="0" smtClean="0">
                <a:latin typeface="Roboto" panose="02000000000000000000" pitchFamily="2" charset="0"/>
                <a:ea typeface="Roboto" panose="02000000000000000000" pitchFamily="2" charset="0"/>
              </a:rPr>
              <a:t>- en ontwikkelingsaanbod</a:t>
            </a:r>
            <a:endParaRPr lang="en-GB" sz="1000" b="0" i="1" dirty="0">
              <a:latin typeface="Roboto" panose="02000000000000000000" pitchFamily="2" charset="0"/>
              <a:ea typeface="Roboto" panose="02000000000000000000" pitchFamily="2" charset="0"/>
            </a:endParaRPr>
          </a:p>
        </p:txBody>
      </p:sp>
      <p:pic>
        <p:nvPicPr>
          <p:cNvPr id="52" name="Afbeelding 5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86880" y="2077975"/>
            <a:ext cx="252000" cy="252000"/>
          </a:xfrm>
          <a:prstGeom prst="rect">
            <a:avLst/>
          </a:prstGeom>
        </p:spPr>
      </p:pic>
      <p:pic>
        <p:nvPicPr>
          <p:cNvPr id="53" name="Afbeelding 5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86880" y="1789975"/>
            <a:ext cx="252000" cy="252000"/>
          </a:xfrm>
          <a:prstGeom prst="rect">
            <a:avLst/>
          </a:prstGeom>
        </p:spPr>
      </p:pic>
      <p:pic>
        <p:nvPicPr>
          <p:cNvPr id="54" name="Afbeelding 5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86880" y="2365975"/>
            <a:ext cx="252000" cy="252000"/>
          </a:xfrm>
          <a:prstGeom prst="rect">
            <a:avLst/>
          </a:prstGeom>
        </p:spPr>
      </p:pic>
      <p:pic>
        <p:nvPicPr>
          <p:cNvPr id="55" name="Afbeelding 5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99012" y="3040833"/>
            <a:ext cx="252000" cy="252000"/>
          </a:xfrm>
          <a:prstGeom prst="rect">
            <a:avLst/>
          </a:prstGeom>
        </p:spPr>
      </p:pic>
      <p:pic>
        <p:nvPicPr>
          <p:cNvPr id="56" name="Afbeelding 55"/>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388640" y="3328122"/>
            <a:ext cx="252000" cy="224070"/>
          </a:xfrm>
          <a:prstGeom prst="rect">
            <a:avLst/>
          </a:prstGeom>
        </p:spPr>
      </p:pic>
      <p:pic>
        <p:nvPicPr>
          <p:cNvPr id="57" name="Afbeelding 56"/>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388640" y="3616122"/>
            <a:ext cx="252000" cy="220470"/>
          </a:xfrm>
          <a:prstGeom prst="rect">
            <a:avLst/>
          </a:prstGeom>
        </p:spPr>
      </p:pic>
      <p:pic>
        <p:nvPicPr>
          <p:cNvPr id="58" name="Afbeelding 57"/>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395942" y="6330014"/>
            <a:ext cx="252000" cy="151276"/>
          </a:xfrm>
          <a:prstGeom prst="rect">
            <a:avLst/>
          </a:prstGeom>
        </p:spPr>
      </p:pic>
      <p:pic>
        <p:nvPicPr>
          <p:cNvPr id="59" name="Afbeelding 58"/>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394692" y="4320124"/>
            <a:ext cx="252000" cy="151276"/>
          </a:xfrm>
          <a:prstGeom prst="rect">
            <a:avLst/>
          </a:prstGeom>
        </p:spPr>
      </p:pic>
      <p:pic>
        <p:nvPicPr>
          <p:cNvPr id="60" name="Afbeelding 59"/>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395942" y="4846410"/>
            <a:ext cx="252000" cy="224070"/>
          </a:xfrm>
          <a:prstGeom prst="rect">
            <a:avLst/>
          </a:prstGeom>
        </p:spPr>
      </p:pic>
      <p:pic>
        <p:nvPicPr>
          <p:cNvPr id="61" name="Afbeelding 60"/>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95942" y="5120366"/>
            <a:ext cx="252000" cy="288038"/>
          </a:xfrm>
          <a:prstGeom prst="rect">
            <a:avLst/>
          </a:prstGeom>
        </p:spPr>
      </p:pic>
      <p:pic>
        <p:nvPicPr>
          <p:cNvPr id="62" name="Afbeelding 61"/>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95942" y="5934480"/>
            <a:ext cx="252000" cy="224070"/>
          </a:xfrm>
          <a:prstGeom prst="rect">
            <a:avLst/>
          </a:prstGeom>
        </p:spPr>
      </p:pic>
      <p:pic>
        <p:nvPicPr>
          <p:cNvPr id="63" name="Afbeelding 6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393966" y="4534080"/>
            <a:ext cx="252000" cy="252000"/>
          </a:xfrm>
          <a:prstGeom prst="rect">
            <a:avLst/>
          </a:prstGeom>
        </p:spPr>
      </p:pic>
      <p:pic>
        <p:nvPicPr>
          <p:cNvPr id="64" name="Afbeelding 63"/>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398289" y="5486576"/>
            <a:ext cx="252000" cy="252000"/>
          </a:xfrm>
          <a:prstGeom prst="rect">
            <a:avLst/>
          </a:prstGeom>
        </p:spPr>
      </p:pic>
      <p:sp>
        <p:nvSpPr>
          <p:cNvPr id="66" name="Tijdelijke aanduiding voor tekst 65"/>
          <p:cNvSpPr>
            <a:spLocks noGrp="1"/>
          </p:cNvSpPr>
          <p:nvPr>
            <p:ph type="body" sz="quarter" idx="12" hasCustomPrompt="1"/>
          </p:nvPr>
        </p:nvSpPr>
        <p:spPr>
          <a:xfrm>
            <a:off x="3727449" y="1790700"/>
            <a:ext cx="7492127" cy="909638"/>
          </a:xfrm>
        </p:spPr>
        <p:txBody>
          <a:bodyPr/>
          <a:lstStyle>
            <a:lvl3pPr>
              <a:defRPr baseline="0"/>
            </a:lvl3pPr>
          </a:lstStyle>
          <a:p>
            <a:pPr lvl="2"/>
            <a:r>
              <a:rPr lang="nl-NL" dirty="0" smtClean="0"/>
              <a:t>Hier komt een korte, toelichtende tekst over deze speler. Benoem in ieder geval wat voor categorie/type organisatie deze speler is, bijvoorbeeld: ‘organisatie x is een O&amp;O fonds voor y’. Bij voorkeur in lettertype </a:t>
            </a:r>
            <a:r>
              <a:rPr lang="nl-NL" dirty="0" err="1" smtClean="0"/>
              <a:t>Roboto</a:t>
            </a:r>
            <a:r>
              <a:rPr lang="nl-NL" dirty="0" smtClean="0"/>
              <a:t> Light, grootte 12.</a:t>
            </a:r>
          </a:p>
          <a:p>
            <a:pPr lvl="2"/>
            <a:endParaRPr lang="nl-NL" dirty="0" smtClean="0"/>
          </a:p>
          <a:p>
            <a:pPr lvl="2"/>
            <a:endParaRPr lang="nl-NL" dirty="0" smtClean="0"/>
          </a:p>
          <a:p>
            <a:pPr lvl="2"/>
            <a:endParaRPr lang="nl-NL" dirty="0" smtClean="0"/>
          </a:p>
        </p:txBody>
      </p:sp>
      <p:sp>
        <p:nvSpPr>
          <p:cNvPr id="67" name="Tijdelijke aanduiding voor tekst 65"/>
          <p:cNvSpPr>
            <a:spLocks noGrp="1"/>
          </p:cNvSpPr>
          <p:nvPr>
            <p:ph type="body" sz="quarter" idx="13" hasCustomPrompt="1"/>
          </p:nvPr>
        </p:nvSpPr>
        <p:spPr>
          <a:xfrm>
            <a:off x="3727450" y="3282450"/>
            <a:ext cx="7492126" cy="1037673"/>
          </a:xfrm>
        </p:spPr>
        <p:txBody>
          <a:bodyPr/>
          <a:lstStyle>
            <a:lvl3pPr marL="0" marR="0"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lvl3pPr>
          </a:lstStyle>
          <a:p>
            <a:pPr marL="0" marR="0" lvl="2"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lang="nl-NL" dirty="0" smtClean="0"/>
              <a:t>Hier komt een korte tekst de bijdrage die deze speler levert aan LLO. Bij voorkeur in lettertype </a:t>
            </a:r>
            <a:r>
              <a:rPr lang="nl-NL" dirty="0" err="1" smtClean="0"/>
              <a:t>Roboto</a:t>
            </a:r>
            <a:r>
              <a:rPr lang="nl-NL" dirty="0" smtClean="0"/>
              <a:t> Light, grootte 12.</a:t>
            </a:r>
          </a:p>
          <a:p>
            <a:pPr marL="0" marR="0" lvl="2"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lang="nl-NL" dirty="0" smtClean="0"/>
          </a:p>
          <a:p>
            <a:pPr marL="0" marR="0" lvl="2"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lang="nl-NL" dirty="0" smtClean="0"/>
          </a:p>
          <a:p>
            <a:pPr marL="0" marR="0" lvl="2"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lang="nl-NL" dirty="0" smtClean="0"/>
          </a:p>
          <a:p>
            <a:pPr lvl="2"/>
            <a:endParaRPr lang="nl-NL" dirty="0" smtClean="0"/>
          </a:p>
        </p:txBody>
      </p:sp>
      <p:sp>
        <p:nvSpPr>
          <p:cNvPr id="68" name="Tijdelijke aanduiding voor tekst 65"/>
          <p:cNvSpPr>
            <a:spLocks noGrp="1"/>
          </p:cNvSpPr>
          <p:nvPr>
            <p:ph type="body" sz="quarter" idx="14" hasCustomPrompt="1"/>
          </p:nvPr>
        </p:nvSpPr>
        <p:spPr>
          <a:xfrm>
            <a:off x="3727172" y="4802595"/>
            <a:ext cx="7492403" cy="1051709"/>
          </a:xfrm>
        </p:spPr>
        <p:txBody>
          <a:bodyPr/>
          <a:lstStyle>
            <a:lvl3pPr marL="0" marR="0"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lvl3pPr>
          </a:lstStyle>
          <a:p>
            <a:pPr marL="0" marR="0" lvl="2"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lang="nl-NL" dirty="0" smtClean="0"/>
              <a:t>Hier komen verwijzingen te staan, bij voorkeur klikbare links naar de website(s) van deze speler. Bij voorkeur in lettertype </a:t>
            </a:r>
            <a:r>
              <a:rPr lang="nl-NL" dirty="0" err="1" smtClean="0"/>
              <a:t>Roboto</a:t>
            </a:r>
            <a:r>
              <a:rPr lang="nl-NL" dirty="0" smtClean="0"/>
              <a:t> Light, grootte 12.</a:t>
            </a:r>
          </a:p>
          <a:p>
            <a:pPr marL="0" marR="0" lvl="2"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lang="nl-NL" dirty="0" smtClean="0"/>
          </a:p>
          <a:p>
            <a:pPr marL="0" marR="0" lvl="2"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lang="nl-NL" dirty="0" smtClean="0"/>
          </a:p>
          <a:p>
            <a:pPr marL="0" marR="0" lvl="2"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lang="nl-NL" dirty="0" smtClean="0"/>
          </a:p>
          <a:p>
            <a:pPr lvl="2"/>
            <a:endParaRPr lang="nl-NL" dirty="0" smtClean="0"/>
          </a:p>
        </p:txBody>
      </p:sp>
      <p:sp>
        <p:nvSpPr>
          <p:cNvPr id="3" name="Rechthoek 2"/>
          <p:cNvSpPr/>
          <p:nvPr userDrawn="1"/>
        </p:nvSpPr>
        <p:spPr>
          <a:xfrm>
            <a:off x="99388" y="1822713"/>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65" name="Rechthoek 64"/>
          <p:cNvSpPr/>
          <p:nvPr userDrawn="1"/>
        </p:nvSpPr>
        <p:spPr>
          <a:xfrm>
            <a:off x="99388" y="2101361"/>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69" name="Rechthoek 68"/>
          <p:cNvSpPr/>
          <p:nvPr userDrawn="1"/>
        </p:nvSpPr>
        <p:spPr>
          <a:xfrm>
            <a:off x="99734" y="2389466"/>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0" name="Rechthoek 69"/>
          <p:cNvSpPr/>
          <p:nvPr userDrawn="1"/>
        </p:nvSpPr>
        <p:spPr>
          <a:xfrm>
            <a:off x="99388" y="3078514"/>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1" name="Rechthoek 70"/>
          <p:cNvSpPr/>
          <p:nvPr userDrawn="1"/>
        </p:nvSpPr>
        <p:spPr>
          <a:xfrm>
            <a:off x="99388" y="3355721"/>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2" name="Rechthoek 71"/>
          <p:cNvSpPr/>
          <p:nvPr userDrawn="1"/>
        </p:nvSpPr>
        <p:spPr>
          <a:xfrm>
            <a:off x="99388" y="3641827"/>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3" name="Rechthoek 72"/>
          <p:cNvSpPr/>
          <p:nvPr userDrawn="1"/>
        </p:nvSpPr>
        <p:spPr>
          <a:xfrm>
            <a:off x="99388" y="4310731"/>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4" name="Rechthoek 73"/>
          <p:cNvSpPr/>
          <p:nvPr userDrawn="1"/>
        </p:nvSpPr>
        <p:spPr>
          <a:xfrm>
            <a:off x="99388" y="4598418"/>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5" name="Rechthoek 74"/>
          <p:cNvSpPr/>
          <p:nvPr userDrawn="1"/>
        </p:nvSpPr>
        <p:spPr>
          <a:xfrm>
            <a:off x="99388" y="4886105"/>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6" name="Rechthoek 75"/>
          <p:cNvSpPr/>
          <p:nvPr userDrawn="1"/>
        </p:nvSpPr>
        <p:spPr>
          <a:xfrm>
            <a:off x="99388" y="5179855"/>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7" name="Rechthoek 76"/>
          <p:cNvSpPr/>
          <p:nvPr userDrawn="1"/>
        </p:nvSpPr>
        <p:spPr>
          <a:xfrm>
            <a:off x="99388" y="5533027"/>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8" name="Rechthoek 77"/>
          <p:cNvSpPr/>
          <p:nvPr userDrawn="1"/>
        </p:nvSpPr>
        <p:spPr>
          <a:xfrm>
            <a:off x="100227" y="5969830"/>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9" name="Rechthoek 78"/>
          <p:cNvSpPr/>
          <p:nvPr userDrawn="1"/>
        </p:nvSpPr>
        <p:spPr>
          <a:xfrm>
            <a:off x="99388" y="6323002"/>
            <a:ext cx="169060" cy="169060"/>
          </a:xfrm>
          <a:prstGeom prst="rect">
            <a:avLst/>
          </a:prstGeom>
          <a:ln>
            <a:solidFill>
              <a:schemeClr val="tx1">
                <a:lumMod val="50000"/>
                <a:lumOff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131390281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lofon">
    <p:spTree>
      <p:nvGrpSpPr>
        <p:cNvPr id="1" name=""/>
        <p:cNvGrpSpPr/>
        <p:nvPr/>
      </p:nvGrpSpPr>
      <p:grpSpPr>
        <a:xfrm>
          <a:off x="0" y="0"/>
          <a:ext cx="0" cy="0"/>
          <a:chOff x="0" y="0"/>
          <a:chExt cx="0" cy="0"/>
        </a:xfrm>
      </p:grpSpPr>
      <p:pic>
        <p:nvPicPr>
          <p:cNvPr id="8" name="Afbeelding 7">
            <a:hlinkClick r:id="rId2" action="ppaction://hlinksldjump"/>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219577" y="266827"/>
            <a:ext cx="727074" cy="645952"/>
          </a:xfrm>
          <a:prstGeom prst="rect">
            <a:avLst/>
          </a:prstGeom>
        </p:spPr>
      </p:pic>
      <p:cxnSp>
        <p:nvCxnSpPr>
          <p:cNvPr id="11" name="Rechte verbindingslijn 10"/>
          <p:cNvCxnSpPr/>
          <p:nvPr userDrawn="1"/>
        </p:nvCxnSpPr>
        <p:spPr>
          <a:xfrm>
            <a:off x="0" y="1266919"/>
            <a:ext cx="12192000" cy="0"/>
          </a:xfrm>
          <a:prstGeom prst="line">
            <a:avLst/>
          </a:prstGeom>
          <a:ln w="63500"/>
        </p:spPr>
        <p:style>
          <a:lnRef idx="1">
            <a:schemeClr val="dk1"/>
          </a:lnRef>
          <a:fillRef idx="0">
            <a:schemeClr val="dk1"/>
          </a:fillRef>
          <a:effectRef idx="0">
            <a:schemeClr val="dk1"/>
          </a:effectRef>
          <a:fontRef idx="minor">
            <a:schemeClr val="tx1"/>
          </a:fontRef>
        </p:style>
      </p:cxnSp>
      <p:cxnSp>
        <p:nvCxnSpPr>
          <p:cNvPr id="13" name="Rechte verbindingslijn 12"/>
          <p:cNvCxnSpPr/>
          <p:nvPr userDrawn="1"/>
        </p:nvCxnSpPr>
        <p:spPr>
          <a:xfrm>
            <a:off x="3021496" y="1266919"/>
            <a:ext cx="0" cy="5591081"/>
          </a:xfrm>
          <a:prstGeom prst="line">
            <a:avLst/>
          </a:prstGeom>
          <a:ln w="25400"/>
        </p:spPr>
        <p:style>
          <a:lnRef idx="1">
            <a:schemeClr val="dk1"/>
          </a:lnRef>
          <a:fillRef idx="0">
            <a:schemeClr val="dk1"/>
          </a:fillRef>
          <a:effectRef idx="0">
            <a:schemeClr val="dk1"/>
          </a:effectRef>
          <a:fontRef idx="minor">
            <a:schemeClr val="tx1"/>
          </a:fontRef>
        </p:style>
      </p:cxnSp>
      <p:sp>
        <p:nvSpPr>
          <p:cNvPr id="31" name="Tekstvak 30"/>
          <p:cNvSpPr txBox="1"/>
          <p:nvPr userDrawn="1"/>
        </p:nvSpPr>
        <p:spPr>
          <a:xfrm>
            <a:off x="3637721" y="1460006"/>
            <a:ext cx="5536095" cy="307777"/>
          </a:xfrm>
          <a:prstGeom prst="rect">
            <a:avLst/>
          </a:prstGeom>
          <a:noFill/>
        </p:spPr>
        <p:txBody>
          <a:bodyPr wrap="square" rtlCol="0">
            <a:spAutoFit/>
          </a:bodyPr>
          <a:lstStyle/>
          <a:p>
            <a:r>
              <a:rPr lang="en-GB" sz="1400" b="1" dirty="0" err="1" smtClean="0">
                <a:latin typeface="Roboto" panose="02000000000000000000" pitchFamily="2" charset="0"/>
                <a:ea typeface="Roboto" panose="02000000000000000000" pitchFamily="2" charset="0"/>
              </a:rPr>
              <a:t>Licentie</a:t>
            </a:r>
            <a:r>
              <a:rPr lang="en-GB" sz="1400" b="1" dirty="0" smtClean="0">
                <a:latin typeface="Roboto" panose="02000000000000000000" pitchFamily="2" charset="0"/>
                <a:ea typeface="Roboto" panose="02000000000000000000" pitchFamily="2" charset="0"/>
              </a:rPr>
              <a:t> en </a:t>
            </a:r>
            <a:r>
              <a:rPr lang="en-GB" sz="1400" b="1" dirty="0" err="1" smtClean="0">
                <a:latin typeface="Roboto" panose="02000000000000000000" pitchFamily="2" charset="0"/>
                <a:ea typeface="Roboto" panose="02000000000000000000" pitchFamily="2" charset="0"/>
              </a:rPr>
              <a:t>attributie</a:t>
            </a:r>
            <a:endParaRPr lang="en-GB" sz="1400" b="1" dirty="0" smtClean="0">
              <a:latin typeface="Roboto" panose="02000000000000000000" pitchFamily="2" charset="0"/>
              <a:ea typeface="Roboto" panose="02000000000000000000" pitchFamily="2" charset="0"/>
            </a:endParaRPr>
          </a:p>
        </p:txBody>
      </p:sp>
      <p:sp>
        <p:nvSpPr>
          <p:cNvPr id="65" name="Tekstvak 64"/>
          <p:cNvSpPr txBox="1"/>
          <p:nvPr userDrawn="1"/>
        </p:nvSpPr>
        <p:spPr>
          <a:xfrm>
            <a:off x="2160000" y="234000"/>
            <a:ext cx="4733400" cy="615553"/>
          </a:xfrm>
          <a:prstGeom prst="rect">
            <a:avLst/>
          </a:prstGeom>
          <a:noFill/>
        </p:spPr>
        <p:txBody>
          <a:bodyPr wrap="square" rtlCol="0">
            <a:spAutoFit/>
          </a:bodyPr>
          <a:lstStyle/>
          <a:p>
            <a:pPr lvl="0"/>
            <a:r>
              <a:rPr kumimoji="0" lang="nl-NL" sz="3400" b="1" i="0" u="none" strike="noStrike" kern="1200" cap="none" spc="0" normalizeH="0" baseline="0" noProof="0" dirty="0" smtClean="0">
                <a:ln>
                  <a:noFill/>
                </a:ln>
                <a:solidFill>
                  <a:prstClr val="black"/>
                </a:solidFill>
                <a:effectLst/>
                <a:uLnTx/>
                <a:uFillTx/>
                <a:latin typeface="Roboto" panose="02000000000000000000" pitchFamily="2" charset="0"/>
                <a:ea typeface="Roboto" panose="02000000000000000000" pitchFamily="2" charset="0"/>
                <a:cs typeface="+mj-cs"/>
              </a:rPr>
              <a:t>Colofon</a:t>
            </a:r>
            <a:endParaRPr lang="en-GB" sz="1400" b="0" i="0" dirty="0" smtClean="0">
              <a:latin typeface="Roboto Light" panose="02000000000000000000" pitchFamily="2" charset="0"/>
              <a:ea typeface="Roboto Light" panose="02000000000000000000" pitchFamily="2" charset="0"/>
            </a:endParaRPr>
          </a:p>
        </p:txBody>
      </p:sp>
      <p:sp>
        <p:nvSpPr>
          <p:cNvPr id="69" name="Tekstvak 68"/>
          <p:cNvSpPr txBox="1"/>
          <p:nvPr userDrawn="1"/>
        </p:nvSpPr>
        <p:spPr>
          <a:xfrm>
            <a:off x="3637721" y="1960869"/>
            <a:ext cx="7474227" cy="1938992"/>
          </a:xfrm>
          <a:prstGeom prst="rect">
            <a:avLst/>
          </a:prstGeom>
          <a:noFill/>
        </p:spPr>
        <p:txBody>
          <a:bodyPr wrap="square" rtlCol="0">
            <a:spAutoFit/>
          </a:bodyPr>
          <a:lstStyle/>
          <a:p>
            <a:pPr marR="0" algn="l" rtl="0"/>
            <a:r>
              <a:rPr lang="nl-NL" sz="1200" b="0" dirty="0" smtClean="0">
                <a:latin typeface="Roboto Light" panose="02000000000000000000" pitchFamily="2" charset="0"/>
                <a:ea typeface="Roboto Light" panose="02000000000000000000" pitchFamily="2" charset="0"/>
              </a:rPr>
              <a:t>Dit werk valt onder een Creative </a:t>
            </a:r>
            <a:r>
              <a:rPr lang="nl-NL" sz="1200" b="0" dirty="0" err="1" smtClean="0">
                <a:latin typeface="Roboto Light" panose="02000000000000000000" pitchFamily="2" charset="0"/>
                <a:ea typeface="Roboto Light" panose="02000000000000000000" pitchFamily="2" charset="0"/>
              </a:rPr>
              <a:t>Commons</a:t>
            </a:r>
            <a:r>
              <a:rPr lang="nl-NL" sz="1200" b="0" dirty="0" smtClean="0">
                <a:latin typeface="Roboto Light" panose="02000000000000000000" pitchFamily="2" charset="0"/>
                <a:ea typeface="Roboto Light" panose="02000000000000000000" pitchFamily="2" charset="0"/>
              </a:rPr>
              <a:t> Naamsvermelding-</a:t>
            </a:r>
            <a:r>
              <a:rPr lang="nl-NL" sz="1200" b="0" dirty="0" err="1" smtClean="0">
                <a:latin typeface="Roboto Light" panose="02000000000000000000" pitchFamily="2" charset="0"/>
                <a:ea typeface="Roboto Light" panose="02000000000000000000" pitchFamily="2" charset="0"/>
              </a:rPr>
              <a:t>GeenAfgeleideWerken</a:t>
            </a:r>
            <a:r>
              <a:rPr lang="nl-NL" sz="1200" b="0" dirty="0" smtClean="0">
                <a:latin typeface="Roboto Light" panose="02000000000000000000" pitchFamily="2" charset="0"/>
                <a:ea typeface="Roboto Light" panose="02000000000000000000" pitchFamily="2" charset="0"/>
              </a:rPr>
              <a:t> 4.0 Internationaal-licentie. Meer informatie over deze licentie staat op </a:t>
            </a:r>
            <a:r>
              <a:rPr lang="nl-NL" sz="1200" b="0" dirty="0" smtClean="0">
                <a:latin typeface="Roboto Light" panose="02000000000000000000" pitchFamily="2" charset="0"/>
                <a:ea typeface="Roboto Light" panose="02000000000000000000" pitchFamily="2" charset="0"/>
                <a:hlinkClick r:id="rId4"/>
              </a:rPr>
              <a:t>https://creativecommons.org/licenses/by-nd/4.0/deed.nl</a:t>
            </a:r>
            <a:r>
              <a:rPr lang="nl-NL" sz="1200" b="0" dirty="0" smtClean="0">
                <a:latin typeface="Roboto Light" panose="02000000000000000000" pitchFamily="2" charset="0"/>
                <a:ea typeface="Roboto Light" panose="02000000000000000000" pitchFamily="2" charset="0"/>
              </a:rPr>
              <a:t>.</a:t>
            </a:r>
          </a:p>
          <a:p>
            <a:pPr marR="0" algn="l" rtl="0"/>
            <a:endParaRPr lang="nl-NL" sz="1200" b="0" dirty="0" smtClean="0">
              <a:latin typeface="Roboto Light" panose="02000000000000000000" pitchFamily="2" charset="0"/>
              <a:ea typeface="Roboto Light" panose="02000000000000000000" pitchFamily="2" charset="0"/>
            </a:endParaRPr>
          </a:p>
          <a:p>
            <a:pPr marR="0" algn="l" rtl="0"/>
            <a:r>
              <a:rPr lang="nl-NL" sz="1200" b="0" dirty="0" smtClean="0">
                <a:latin typeface="Roboto Light" panose="02000000000000000000" pitchFamily="2" charset="0"/>
                <a:ea typeface="Roboto Light" panose="02000000000000000000" pitchFamily="2" charset="0"/>
              </a:rPr>
              <a:t>Deze LLO Speelveld invulkaart is samengesteld en gemaakt door Marian Thunnissen, Mariëlle Rosendaal en Ellen Koop-Spoor, allen werkzaam bij lectoraat Dynamische Talentinterventies van Fontys Hogeschool HRM en Psychologie, in februari 2022. </a:t>
            </a:r>
          </a:p>
          <a:p>
            <a:pPr marR="0" algn="l" rtl="0"/>
            <a:endParaRPr lang="nl-NL" sz="1200" b="0" dirty="0" smtClean="0">
              <a:latin typeface="Roboto Light" panose="02000000000000000000" pitchFamily="2" charset="0"/>
              <a:ea typeface="Roboto Light" panose="02000000000000000000" pitchFamily="2" charset="0"/>
            </a:endParaRPr>
          </a:p>
          <a:p>
            <a:pPr marR="0" algn="l" rtl="0"/>
            <a:r>
              <a:rPr lang="nl-NL" sz="1200" b="0" dirty="0" smtClean="0">
                <a:latin typeface="Roboto Light" panose="02000000000000000000" pitchFamily="2" charset="0"/>
                <a:ea typeface="Roboto Light" panose="02000000000000000000" pitchFamily="2" charset="0"/>
              </a:rPr>
              <a:t>Vragen over of suggesties voor aanvullingen of wijzigingen in deze invulkaart ontvangen wij graag. Dat kan door contact met ons op te nemen via </a:t>
            </a:r>
            <a:r>
              <a:rPr lang="nl-NL" sz="1200" b="0" dirty="0" smtClean="0">
                <a:latin typeface="Roboto Light" panose="02000000000000000000" pitchFamily="2" charset="0"/>
                <a:ea typeface="Roboto Light" panose="02000000000000000000" pitchFamily="2" charset="0"/>
                <a:hlinkClick r:id="rId5"/>
              </a:rPr>
              <a:t>lectoraattalent@fontys.nl</a:t>
            </a:r>
            <a:r>
              <a:rPr lang="nl-NL" sz="1200" b="0" dirty="0" smtClean="0">
                <a:latin typeface="Roboto Light" panose="02000000000000000000" pitchFamily="2" charset="0"/>
                <a:ea typeface="Roboto Light" panose="02000000000000000000" pitchFamily="2" charset="0"/>
              </a:rPr>
              <a:t>. </a:t>
            </a:r>
          </a:p>
          <a:p>
            <a:pPr marR="0" algn="l" rtl="0"/>
            <a:endParaRPr lang="en-GB" sz="1200" b="1" dirty="0" smtClean="0">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26247542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335558" y="1103356"/>
            <a:ext cx="4219664" cy="641553"/>
          </a:xfrm>
          <a:prstGeom prst="rect">
            <a:avLst/>
          </a:prstGeom>
        </p:spPr>
        <p:txBody>
          <a:bodyPr vert="horz" lIns="91440" tIns="45720" rIns="91440" bIns="45720" rtlCol="0" anchor="ctr">
            <a:normAutofit/>
          </a:bodyPr>
          <a:lstStyle/>
          <a:p>
            <a:r>
              <a:rPr lang="nl-NL" dirty="0" smtClean="0"/>
              <a:t>Klik om de stijl te bewerken</a:t>
            </a:r>
            <a:endParaRPr lang="en-GB" dirty="0"/>
          </a:p>
        </p:txBody>
      </p:sp>
      <p:sp>
        <p:nvSpPr>
          <p:cNvPr id="3" name="Tijdelijke aanduiding voor tekst 2"/>
          <p:cNvSpPr>
            <a:spLocks noGrp="1"/>
          </p:cNvSpPr>
          <p:nvPr>
            <p:ph type="body" idx="1"/>
          </p:nvPr>
        </p:nvSpPr>
        <p:spPr>
          <a:xfrm>
            <a:off x="335558" y="2332139"/>
            <a:ext cx="4639114" cy="3844824"/>
          </a:xfrm>
          <a:prstGeom prst="rect">
            <a:avLst/>
          </a:prstGeom>
        </p:spPr>
        <p:txBody>
          <a:bodyPr vert="horz" lIns="91440" tIns="45720" rIns="91440" bIns="45720" rtlCol="0">
            <a:normAutofit/>
          </a:bodyPr>
          <a:lstStyle/>
          <a:p>
            <a:pPr lvl="0"/>
            <a:r>
              <a:rPr lang="nl-NL" dirty="0" smtClean="0"/>
              <a:t>Tekststijl van het model bewerken</a:t>
            </a:r>
          </a:p>
          <a:p>
            <a:pPr lvl="1"/>
            <a:r>
              <a:rPr lang="nl-NL" dirty="0" smtClean="0"/>
              <a:t>Tweede niveau</a:t>
            </a:r>
          </a:p>
          <a:p>
            <a:pPr lvl="2"/>
            <a:r>
              <a:rPr lang="nl-NL" dirty="0" smtClean="0"/>
              <a:t>Derde niveau</a:t>
            </a:r>
          </a:p>
        </p:txBody>
      </p:sp>
      <p:pic>
        <p:nvPicPr>
          <p:cNvPr id="8" name="Afbeelding 7">
            <a:hlinkClick r:id="" action="ppaction://hlinkshowjump?jump=lastslide"/>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224469" y="6492875"/>
            <a:ext cx="887745" cy="310601"/>
          </a:xfrm>
          <a:prstGeom prst="rect">
            <a:avLst/>
          </a:prstGeom>
        </p:spPr>
      </p:pic>
      <p:pic>
        <p:nvPicPr>
          <p:cNvPr id="9" name="Afbeelding 8"/>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66851" y="0"/>
            <a:ext cx="1729062" cy="739478"/>
          </a:xfrm>
          <a:prstGeom prst="rect">
            <a:avLst/>
          </a:prstGeom>
        </p:spPr>
      </p:pic>
      <p:sp>
        <p:nvSpPr>
          <p:cNvPr id="10" name="Tekstvak 9"/>
          <p:cNvSpPr txBox="1"/>
          <p:nvPr userDrawn="1"/>
        </p:nvSpPr>
        <p:spPr>
          <a:xfrm>
            <a:off x="5326986" y="6634824"/>
            <a:ext cx="2207271" cy="22317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800" b="0" i="1" u="none" strike="noStrike" kern="1200" cap="none" spc="0" normalizeH="0" baseline="0" noProof="0" dirty="0" smtClean="0">
                <a:ln>
                  <a:noFill/>
                </a:ln>
                <a:solidFill>
                  <a:schemeClr val="bg1">
                    <a:lumMod val="50000"/>
                  </a:schemeClr>
                </a:solidFill>
                <a:effectLst/>
                <a:uLnTx/>
                <a:uFillTx/>
                <a:latin typeface="Roboto" panose="02000000000000000000" pitchFamily="2" charset="0"/>
                <a:ea typeface="Roboto" panose="02000000000000000000" pitchFamily="2" charset="0"/>
                <a:cs typeface="+mn-cs"/>
              </a:rPr>
              <a:t>Thunnissen, Rosendaal &amp; Koop-Spoor (2022)</a:t>
            </a:r>
            <a:endParaRPr kumimoji="0" lang="en-GB" sz="800" b="0" i="1" u="none" strike="noStrike" kern="1200" cap="none" spc="0" normalizeH="0" baseline="0" noProof="0" dirty="0" smtClean="0">
              <a:ln>
                <a:noFill/>
              </a:ln>
              <a:solidFill>
                <a:schemeClr val="bg1">
                  <a:lumMod val="50000"/>
                </a:schemeClr>
              </a:solidFill>
              <a:effectLst/>
              <a:uLnTx/>
              <a:uFillTx/>
              <a:latin typeface="Roboto" panose="02000000000000000000" pitchFamily="2" charset="0"/>
              <a:ea typeface="Roboto" panose="02000000000000000000" pitchFamily="2" charset="0"/>
              <a:cs typeface="+mn-cs"/>
            </a:endParaRPr>
          </a:p>
        </p:txBody>
      </p:sp>
    </p:spTree>
    <p:extLst>
      <p:ext uri="{BB962C8B-B14F-4D97-AF65-F5344CB8AC3E}">
        <p14:creationId xmlns:p14="http://schemas.microsoft.com/office/powerpoint/2010/main" val="246668507"/>
      </p:ext>
    </p:extLst>
  </p:cSld>
  <p:clrMap bg1="lt1" tx1="dk1" bg2="lt2" tx2="dk2" accent1="accent1" accent2="accent2" accent3="accent3" accent4="accent4" accent5="accent5" accent6="accent6" hlink="hlink" folHlink="folHlink"/>
  <p:sldLayoutIdLst>
    <p:sldLayoutId id="2147483655" r:id="rId1"/>
    <p:sldLayoutId id="2147483653" r:id="rId2"/>
    <p:sldLayoutId id="2147483650" r:id="rId3"/>
    <p:sldLayoutId id="2147483652" r:id="rId4"/>
    <p:sldLayoutId id="2147483654" r:id="rId5"/>
  </p:sldLayoutIdLst>
  <p:timing>
    <p:tnLst>
      <p:par>
        <p:cTn id="1" dur="indefinite" restart="never" nodeType="tmRoot"/>
      </p:par>
    </p:tnLst>
  </p:timing>
  <p:txStyles>
    <p:titleStyle>
      <a:lvl1pPr algn="l" defTabSz="914400" rtl="0" eaLnBrk="1" latinLnBrk="0" hangingPunct="1">
        <a:lnSpc>
          <a:spcPct val="90000"/>
        </a:lnSpc>
        <a:spcBef>
          <a:spcPct val="0"/>
        </a:spcBef>
        <a:buNone/>
        <a:defRPr sz="3400" b="1" kern="1200">
          <a:solidFill>
            <a:schemeClr val="tx1"/>
          </a:solidFill>
          <a:latin typeface="Roboto" panose="02000000000000000000" pitchFamily="2" charset="0"/>
          <a:ea typeface="Roboto" panose="02000000000000000000" pitchFamily="2" charset="0"/>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Roboto" panose="02000000000000000000" pitchFamily="2" charset="0"/>
          <a:ea typeface="Roboto" panose="02000000000000000000" pitchFamily="2" charset="0"/>
          <a:cs typeface="+mn-cs"/>
        </a:defRPr>
      </a:lvl1pPr>
      <a:lvl2pPr marL="0" indent="0" algn="l" defTabSz="914400" rtl="0" eaLnBrk="1" latinLnBrk="0" hangingPunct="1">
        <a:lnSpc>
          <a:spcPct val="90000"/>
        </a:lnSpc>
        <a:spcBef>
          <a:spcPts val="500"/>
        </a:spcBef>
        <a:buFont typeface="Arial" panose="020B0604020202020204" pitchFamily="34" charset="0"/>
        <a:buNone/>
        <a:defRPr sz="1600" i="1" kern="1200">
          <a:solidFill>
            <a:schemeClr val="tx1"/>
          </a:solidFill>
          <a:latin typeface="Roboto" panose="02000000000000000000" pitchFamily="2" charset="0"/>
          <a:ea typeface="Roboto" panose="02000000000000000000" pitchFamily="2" charset="0"/>
          <a:cs typeface="+mn-cs"/>
        </a:defRPr>
      </a:lvl2pPr>
      <a:lvl3pPr marL="0" indent="0" algn="l" defTabSz="914400" rtl="0" eaLnBrk="1" latinLnBrk="0" hangingPunct="1">
        <a:lnSpc>
          <a:spcPct val="90000"/>
        </a:lnSpc>
        <a:spcBef>
          <a:spcPts val="500"/>
        </a:spcBef>
        <a:buFont typeface="Arial" panose="020B0604020202020204" pitchFamily="34" charset="0"/>
        <a:buNone/>
        <a:defRPr lang="nl-NL" sz="1200" b="0" i="0" kern="1200" dirty="0" smtClean="0">
          <a:solidFill>
            <a:schemeClr val="tx1"/>
          </a:solidFill>
          <a:latin typeface="Roboto Light" panose="02000000000000000000" pitchFamily="2" charset="0"/>
          <a:ea typeface="Roboto Light"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22.png"/></Relationships>
</file>

<file path=ppt/slides/_rels/slide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9875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5134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jdelijke aanduiding voor tekst 12"/>
          <p:cNvSpPr>
            <a:spLocks noGrp="1"/>
          </p:cNvSpPr>
          <p:nvPr>
            <p:ph type="body" sz="quarter" idx="10"/>
          </p:nvPr>
        </p:nvSpPr>
        <p:spPr>
          <a:xfrm>
            <a:off x="419870" y="5030775"/>
            <a:ext cx="1752880" cy="184741"/>
          </a:xfrm>
        </p:spPr>
        <p:txBody>
          <a:bodyPr>
            <a:normAutofit fontScale="40000" lnSpcReduction="20000"/>
          </a:bodyPr>
          <a:lstStyle/>
          <a:p>
            <a:endParaRPr lang="en-GB" dirty="0"/>
          </a:p>
        </p:txBody>
      </p:sp>
      <p:pic>
        <p:nvPicPr>
          <p:cNvPr id="2" name="Afbeelding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68027" y="2664844"/>
            <a:ext cx="540000" cy="540000"/>
          </a:xfrm>
          <a:prstGeom prst="rect">
            <a:avLst/>
          </a:prstGeom>
        </p:spPr>
      </p:pic>
      <p:pic>
        <p:nvPicPr>
          <p:cNvPr id="3" name="Afbeelding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56828" y="2664844"/>
            <a:ext cx="540000" cy="540000"/>
          </a:xfrm>
          <a:prstGeom prst="rect">
            <a:avLst/>
          </a:prstGeom>
        </p:spPr>
      </p:pic>
      <p:pic>
        <p:nvPicPr>
          <p:cNvPr id="4" name="Afbeelding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44323" y="3447434"/>
            <a:ext cx="540000" cy="540000"/>
          </a:xfrm>
          <a:prstGeom prst="rect">
            <a:avLst/>
          </a:prstGeom>
        </p:spPr>
      </p:pic>
      <p:sp>
        <p:nvSpPr>
          <p:cNvPr id="5" name="Tekstvak 4"/>
          <p:cNvSpPr txBox="1"/>
          <p:nvPr/>
        </p:nvSpPr>
        <p:spPr>
          <a:xfrm>
            <a:off x="7612338" y="3202121"/>
            <a:ext cx="864705" cy="246221"/>
          </a:xfrm>
          <a:prstGeom prst="rect">
            <a:avLst/>
          </a:prstGeom>
          <a:noFill/>
        </p:spPr>
        <p:txBody>
          <a:bodyPr wrap="square" rtlCol="0">
            <a:spAutoFit/>
          </a:bodyPr>
          <a:lstStyle/>
          <a:p>
            <a:pPr algn="ctr"/>
            <a:r>
              <a:rPr lang="nl-NL" sz="1000" b="1" dirty="0" smtClean="0">
                <a:latin typeface="Roboto" panose="02000000000000000000" pitchFamily="2" charset="0"/>
                <a:ea typeface="Roboto" panose="02000000000000000000" pitchFamily="2" charset="0"/>
              </a:rPr>
              <a:t>Werkenden</a:t>
            </a:r>
            <a:endParaRPr lang="en-GB" sz="1000" b="1" dirty="0" smtClean="0">
              <a:latin typeface="Roboto" panose="02000000000000000000" pitchFamily="2" charset="0"/>
              <a:ea typeface="Roboto" panose="02000000000000000000" pitchFamily="2" charset="0"/>
            </a:endParaRPr>
          </a:p>
        </p:txBody>
      </p:sp>
      <p:sp>
        <p:nvSpPr>
          <p:cNvPr id="15" name="Tekstvak 14"/>
          <p:cNvSpPr txBox="1"/>
          <p:nvPr/>
        </p:nvSpPr>
        <p:spPr>
          <a:xfrm>
            <a:off x="8394475" y="3207162"/>
            <a:ext cx="864705" cy="246221"/>
          </a:xfrm>
          <a:prstGeom prst="rect">
            <a:avLst/>
          </a:prstGeom>
          <a:noFill/>
        </p:spPr>
        <p:txBody>
          <a:bodyPr wrap="square" rtlCol="0">
            <a:spAutoFit/>
          </a:bodyPr>
          <a:lstStyle/>
          <a:p>
            <a:pPr algn="ctr"/>
            <a:r>
              <a:rPr lang="nl-NL" sz="1000" b="1" dirty="0" smtClean="0">
                <a:latin typeface="Roboto" panose="02000000000000000000" pitchFamily="2" charset="0"/>
                <a:ea typeface="Roboto" panose="02000000000000000000" pitchFamily="2" charset="0"/>
              </a:rPr>
              <a:t>Werkgevers</a:t>
            </a:r>
            <a:endParaRPr lang="en-GB" sz="1000" b="1" dirty="0" smtClean="0">
              <a:latin typeface="Roboto" panose="02000000000000000000" pitchFamily="2" charset="0"/>
              <a:ea typeface="Roboto" panose="02000000000000000000" pitchFamily="2" charset="0"/>
            </a:endParaRPr>
          </a:p>
        </p:txBody>
      </p:sp>
      <p:sp>
        <p:nvSpPr>
          <p:cNvPr id="16" name="Tekstvak 15"/>
          <p:cNvSpPr txBox="1"/>
          <p:nvPr/>
        </p:nvSpPr>
        <p:spPr>
          <a:xfrm>
            <a:off x="7806981" y="3987435"/>
            <a:ext cx="1221154" cy="246221"/>
          </a:xfrm>
          <a:prstGeom prst="rect">
            <a:avLst/>
          </a:prstGeom>
          <a:noFill/>
        </p:spPr>
        <p:txBody>
          <a:bodyPr wrap="square" rtlCol="0">
            <a:spAutoFit/>
          </a:bodyPr>
          <a:lstStyle/>
          <a:p>
            <a:pPr algn="ctr"/>
            <a:r>
              <a:rPr lang="nl-NL" sz="1000" b="1" dirty="0" smtClean="0">
                <a:latin typeface="Roboto" panose="02000000000000000000" pitchFamily="2" charset="0"/>
                <a:ea typeface="Roboto" panose="02000000000000000000" pitchFamily="2" charset="0"/>
              </a:rPr>
              <a:t>Werkzoekenden</a:t>
            </a:r>
            <a:endParaRPr lang="en-GB" sz="1000" b="1" dirty="0" smtClean="0">
              <a:latin typeface="Roboto" panose="02000000000000000000" pitchFamily="2" charset="0"/>
              <a:ea typeface="Roboto" panose="02000000000000000000" pitchFamily="2" charset="0"/>
            </a:endParaRPr>
          </a:p>
        </p:txBody>
      </p:sp>
      <p:pic>
        <p:nvPicPr>
          <p:cNvPr id="21" name="Afbeelding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43416" y="4044632"/>
            <a:ext cx="306000" cy="349761"/>
          </a:xfrm>
          <a:prstGeom prst="rect">
            <a:avLst/>
          </a:prstGeom>
        </p:spPr>
      </p:pic>
      <p:pic>
        <p:nvPicPr>
          <p:cNvPr id="25" name="Afbeelding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10793" y="4044632"/>
            <a:ext cx="306000" cy="349761"/>
          </a:xfrm>
          <a:prstGeom prst="rect">
            <a:avLst/>
          </a:prstGeom>
        </p:spPr>
      </p:pic>
      <p:pic>
        <p:nvPicPr>
          <p:cNvPr id="26" name="Afbeelding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1225" y="4047416"/>
            <a:ext cx="306000" cy="349761"/>
          </a:xfrm>
          <a:prstGeom prst="rect">
            <a:avLst/>
          </a:prstGeom>
        </p:spPr>
      </p:pic>
      <p:pic>
        <p:nvPicPr>
          <p:cNvPr id="27" name="Afbeelding 2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78170" y="4044632"/>
            <a:ext cx="306000" cy="349761"/>
          </a:xfrm>
          <a:prstGeom prst="rect">
            <a:avLst/>
          </a:prstGeom>
        </p:spPr>
      </p:pic>
      <p:pic>
        <p:nvPicPr>
          <p:cNvPr id="28" name="Afbeelding 2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45547" y="4044631"/>
            <a:ext cx="306000" cy="349761"/>
          </a:xfrm>
          <a:prstGeom prst="rect">
            <a:avLst/>
          </a:prstGeom>
        </p:spPr>
      </p:pic>
      <p:sp>
        <p:nvSpPr>
          <p:cNvPr id="14" name="Ovaal 13"/>
          <p:cNvSpPr/>
          <p:nvPr/>
        </p:nvSpPr>
        <p:spPr>
          <a:xfrm>
            <a:off x="421357" y="2895798"/>
            <a:ext cx="720000" cy="720000"/>
          </a:xfrm>
          <a:prstGeom prst="ellipse">
            <a:avLst/>
          </a:prstGeom>
          <a:solidFill>
            <a:srgbClr val="0099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al 16"/>
          <p:cNvSpPr/>
          <p:nvPr/>
        </p:nvSpPr>
        <p:spPr>
          <a:xfrm>
            <a:off x="1541113" y="2985798"/>
            <a:ext cx="540000" cy="540000"/>
          </a:xfrm>
          <a:prstGeom prst="ellipse">
            <a:avLst/>
          </a:prstGeom>
          <a:solidFill>
            <a:srgbClr val="33993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al 17"/>
          <p:cNvSpPr/>
          <p:nvPr/>
        </p:nvSpPr>
        <p:spPr>
          <a:xfrm>
            <a:off x="2514253" y="3075798"/>
            <a:ext cx="360000" cy="360000"/>
          </a:xfrm>
          <a:prstGeom prst="ellipse">
            <a:avLst/>
          </a:prstGeom>
          <a:solidFill>
            <a:srgbClr val="FF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72645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endParaRPr lang="en-GB"/>
          </a:p>
        </p:txBody>
      </p:sp>
      <p:sp>
        <p:nvSpPr>
          <p:cNvPr id="4" name="Tijdelijke aanduiding voor tekst 3"/>
          <p:cNvSpPr>
            <a:spLocks noGrp="1"/>
          </p:cNvSpPr>
          <p:nvPr>
            <p:ph type="body" sz="quarter" idx="12"/>
          </p:nvPr>
        </p:nvSpPr>
        <p:spPr/>
        <p:txBody>
          <a:bodyPr/>
          <a:lstStyle/>
          <a:p>
            <a:pPr lvl="2"/>
            <a:r>
              <a:rPr lang="nl-NL" dirty="0"/>
              <a:t>Hier komt een korte, toelichtende tekst over deze speler. Benoem in ieder geval wat voor categorie/type organisatie deze speler is, bijvoorbeeld: ‘organisatie x is een O&amp;O fonds voor y’. Bij voorkeur in lettertype </a:t>
            </a:r>
            <a:r>
              <a:rPr lang="nl-NL" dirty="0" err="1"/>
              <a:t>Roboto</a:t>
            </a:r>
            <a:r>
              <a:rPr lang="nl-NL" dirty="0"/>
              <a:t> Light, grootte 12</a:t>
            </a:r>
            <a:r>
              <a:rPr lang="nl-NL" dirty="0" smtClean="0"/>
              <a:t>.</a:t>
            </a:r>
            <a:endParaRPr lang="nl-NL" dirty="0"/>
          </a:p>
        </p:txBody>
      </p:sp>
      <p:sp>
        <p:nvSpPr>
          <p:cNvPr id="5" name="Tijdelijke aanduiding voor tekst 4"/>
          <p:cNvSpPr>
            <a:spLocks noGrp="1"/>
          </p:cNvSpPr>
          <p:nvPr>
            <p:ph type="body" sz="quarter" idx="13"/>
          </p:nvPr>
        </p:nvSpPr>
        <p:spPr/>
        <p:txBody>
          <a:bodyPr/>
          <a:lstStyle/>
          <a:p>
            <a:pPr lvl="2">
              <a:defRPr/>
            </a:pPr>
            <a:r>
              <a:rPr lang="nl-NL" dirty="0"/>
              <a:t>Hier komt een korte tekst de bijdrage die deze speler levert aan LLO. Bij voorkeur in lettertype </a:t>
            </a:r>
            <a:r>
              <a:rPr lang="nl-NL" dirty="0" err="1"/>
              <a:t>Roboto</a:t>
            </a:r>
            <a:r>
              <a:rPr lang="nl-NL" dirty="0"/>
              <a:t> Light, grootte 12</a:t>
            </a:r>
            <a:r>
              <a:rPr lang="nl-NL" dirty="0" smtClean="0"/>
              <a:t>.</a:t>
            </a:r>
            <a:endParaRPr lang="nl-NL" dirty="0"/>
          </a:p>
        </p:txBody>
      </p:sp>
      <p:sp>
        <p:nvSpPr>
          <p:cNvPr id="6" name="Tijdelijke aanduiding voor tekst 5"/>
          <p:cNvSpPr>
            <a:spLocks noGrp="1"/>
          </p:cNvSpPr>
          <p:nvPr>
            <p:ph type="body" sz="quarter" idx="14"/>
          </p:nvPr>
        </p:nvSpPr>
        <p:spPr/>
        <p:txBody>
          <a:bodyPr/>
          <a:lstStyle/>
          <a:p>
            <a:pPr lvl="2">
              <a:defRPr/>
            </a:pPr>
            <a:r>
              <a:rPr lang="nl-NL" dirty="0" smtClean="0"/>
              <a:t>Geef hier aan </a:t>
            </a:r>
            <a:r>
              <a:rPr lang="nl-NL" smtClean="0"/>
              <a:t>welke partij(en) </a:t>
            </a:r>
            <a:r>
              <a:rPr lang="nl-NL" dirty="0" smtClean="0"/>
              <a:t>bij deze spelerskaart horen, en geef daarbij klikbare </a:t>
            </a:r>
            <a:r>
              <a:rPr lang="nl-NL" dirty="0"/>
              <a:t>links naar de website(s) van deze </a:t>
            </a:r>
            <a:r>
              <a:rPr lang="nl-NL" dirty="0" smtClean="0"/>
              <a:t>partij(en). </a:t>
            </a:r>
            <a:r>
              <a:rPr lang="nl-NL" dirty="0"/>
              <a:t>Bij voorkeur in lettertype </a:t>
            </a:r>
            <a:r>
              <a:rPr lang="nl-NL" dirty="0" err="1"/>
              <a:t>Roboto</a:t>
            </a:r>
            <a:r>
              <a:rPr lang="nl-NL" dirty="0"/>
              <a:t> Light, grootte 12</a:t>
            </a:r>
            <a:r>
              <a:rPr lang="nl-NL" dirty="0" smtClean="0"/>
              <a:t>.</a:t>
            </a:r>
            <a:endParaRPr lang="nl-NL" dirty="0"/>
          </a:p>
        </p:txBody>
      </p:sp>
      <p:pic>
        <p:nvPicPr>
          <p:cNvPr id="15" name="Afbeelding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54321" y="1475786"/>
            <a:ext cx="279070" cy="216000"/>
          </a:xfrm>
          <a:prstGeom prst="rect">
            <a:avLst/>
          </a:prstGeom>
        </p:spPr>
      </p:pic>
      <p:pic>
        <p:nvPicPr>
          <p:cNvPr id="16" name="Afbeelding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92897" y="1481384"/>
            <a:ext cx="279070" cy="216000"/>
          </a:xfrm>
          <a:prstGeom prst="rect">
            <a:avLst/>
          </a:prstGeom>
        </p:spPr>
      </p:pic>
      <p:pic>
        <p:nvPicPr>
          <p:cNvPr id="17" name="Afbeelding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1967" y="1486982"/>
            <a:ext cx="279070" cy="216000"/>
          </a:xfrm>
          <a:prstGeom prst="rect">
            <a:avLst/>
          </a:prstGeom>
        </p:spPr>
      </p:pic>
      <p:pic>
        <p:nvPicPr>
          <p:cNvPr id="18" name="Afbeelding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21739" y="2700338"/>
            <a:ext cx="279070" cy="216000"/>
          </a:xfrm>
          <a:prstGeom prst="rect">
            <a:avLst/>
          </a:prstGeom>
        </p:spPr>
      </p:pic>
      <p:pic>
        <p:nvPicPr>
          <p:cNvPr id="19" name="Afbeelding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60315" y="2705936"/>
            <a:ext cx="279070" cy="216000"/>
          </a:xfrm>
          <a:prstGeom prst="rect">
            <a:avLst/>
          </a:prstGeom>
        </p:spPr>
      </p:pic>
      <p:pic>
        <p:nvPicPr>
          <p:cNvPr id="20" name="Afbeelding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39385" y="2711534"/>
            <a:ext cx="279070" cy="216000"/>
          </a:xfrm>
          <a:prstGeom prst="rect">
            <a:avLst/>
          </a:prstGeom>
        </p:spPr>
      </p:pic>
      <p:pic>
        <p:nvPicPr>
          <p:cNvPr id="21" name="Afbeelding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00809" y="3941684"/>
            <a:ext cx="279070" cy="216000"/>
          </a:xfrm>
          <a:prstGeom prst="rect">
            <a:avLst/>
          </a:prstGeom>
        </p:spPr>
      </p:pic>
      <p:pic>
        <p:nvPicPr>
          <p:cNvPr id="22" name="Afbeelding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39385" y="3947282"/>
            <a:ext cx="279070" cy="216000"/>
          </a:xfrm>
          <a:prstGeom prst="rect">
            <a:avLst/>
          </a:prstGeom>
        </p:spPr>
      </p:pic>
      <p:pic>
        <p:nvPicPr>
          <p:cNvPr id="23" name="Afbeelding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8455" y="3952880"/>
            <a:ext cx="279070" cy="216000"/>
          </a:xfrm>
          <a:prstGeom prst="rect">
            <a:avLst/>
          </a:prstGeom>
        </p:spPr>
      </p:pic>
    </p:spTree>
    <p:extLst>
      <p:ext uri="{BB962C8B-B14F-4D97-AF65-F5344CB8AC3E}">
        <p14:creationId xmlns:p14="http://schemas.microsoft.com/office/powerpoint/2010/main" val="33885182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0243824"/>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1400" b="1" dirty="0" smtClean="0">
            <a:latin typeface="Roboto" panose="02000000000000000000" pitchFamily="2" charset="0"/>
            <a:ea typeface="Roboto" panose="02000000000000000000" pitchFamily="2"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5F486CF9A84E4B83A1D382449A9E59" ma:contentTypeVersion="14" ma:contentTypeDescription="Een nieuw document maken." ma:contentTypeScope="" ma:versionID="441116c2a806756242ad000fae3ee951">
  <xsd:schema xmlns:xsd="http://www.w3.org/2001/XMLSchema" xmlns:xs="http://www.w3.org/2001/XMLSchema" xmlns:p="http://schemas.microsoft.com/office/2006/metadata/properties" xmlns:ns3="305d9c35-e4e7-46dc-b696-2e0d98cbe4ff" xmlns:ns4="4dfc51d9-fd9a-4c2e-9b35-2a6b8dbf690b" targetNamespace="http://schemas.microsoft.com/office/2006/metadata/properties" ma:root="true" ma:fieldsID="beefda635a24ad7343dfe75f2a60f73b" ns3:_="" ns4:_="">
    <xsd:import namespace="305d9c35-e4e7-46dc-b696-2e0d98cbe4ff"/>
    <xsd:import namespace="4dfc51d9-fd9a-4c2e-9b35-2a6b8dbf690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5d9c35-e4e7-46dc-b696-2e0d98cbe4ff" elementFormDefault="qualified">
    <xsd:import namespace="http://schemas.microsoft.com/office/2006/documentManagement/types"/>
    <xsd:import namespace="http://schemas.microsoft.com/office/infopath/2007/PartnerControls"/>
    <xsd:element name="SharedWithUsers" ma:index="8"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description="" ma:internalName="SharedWithDetails" ma:readOnly="true">
      <xsd:simpleType>
        <xsd:restriction base="dms:Note">
          <xsd:maxLength value="255"/>
        </xsd:restriction>
      </xsd:simpleType>
    </xsd:element>
    <xsd:element name="SharingHintHash" ma:index="10" nillable="true" ma:displayName="Hint-hash delen"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fc51d9-fd9a-4c2e-9b35-2a6b8dbf690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8A77463-1F69-4E79-B1E7-28CA3AE8756D}">
  <ds:schemaRefs>
    <ds:schemaRef ds:uri="http://schemas.microsoft.com/sharepoint/v3/contenttype/forms"/>
  </ds:schemaRefs>
</ds:datastoreItem>
</file>

<file path=customXml/itemProps2.xml><?xml version="1.0" encoding="utf-8"?>
<ds:datastoreItem xmlns:ds="http://schemas.openxmlformats.org/officeDocument/2006/customXml" ds:itemID="{C888FEA0-061B-449F-8E42-DC493C672C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5d9c35-e4e7-46dc-b696-2e0d98cbe4ff"/>
    <ds:schemaRef ds:uri="4dfc51d9-fd9a-4c2e-9b35-2a6b8dbf69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679AED3-52FB-4C13-A3E2-7C8C1BB1F26D}">
  <ds:schemaRefs>
    <ds:schemaRef ds:uri="http://purl.org/dc/terms/"/>
    <ds:schemaRef ds:uri="http://schemas.microsoft.com/office/2006/documentManagement/types"/>
    <ds:schemaRef ds:uri="http://purl.org/dc/dcmitype/"/>
    <ds:schemaRef ds:uri="305d9c35-e4e7-46dc-b696-2e0d98cbe4ff"/>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4dfc51d9-fd9a-4c2e-9b35-2a6b8dbf690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106</Words>
  <Application>Microsoft Office PowerPoint</Application>
  <PresentationFormat>Breedbeeld</PresentationFormat>
  <Paragraphs>6</Paragraphs>
  <Slides>5</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5</vt:i4>
      </vt:variant>
    </vt:vector>
  </HeadingPairs>
  <TitlesOfParts>
    <vt:vector size="10" baseType="lpstr">
      <vt:lpstr>Arial</vt:lpstr>
      <vt:lpstr>Calibri</vt:lpstr>
      <vt:lpstr>Roboto</vt:lpstr>
      <vt:lpstr>Roboto Light</vt:lpstr>
      <vt:lpstr>Kantoorthema</vt:lpstr>
      <vt:lpstr>PowerPoint-presentatie</vt:lpstr>
      <vt:lpstr>PowerPoint-presentatie</vt:lpstr>
      <vt:lpstr>PowerPoint-presentatie</vt:lpstr>
      <vt:lpstr>PowerPoint-presentatie</vt:lpstr>
      <vt:lpstr>PowerPoint-presentatie</vt:lpstr>
    </vt:vector>
  </TitlesOfParts>
  <Company>Fontys Hogescholen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Rosendaal,Mariëlle M.G.</dc:creator>
  <cp:lastModifiedBy>Rosendaal,Mariëlle M.G.</cp:lastModifiedBy>
  <cp:revision>58</cp:revision>
  <dcterms:created xsi:type="dcterms:W3CDTF">2022-01-27T09:22:13Z</dcterms:created>
  <dcterms:modified xsi:type="dcterms:W3CDTF">2022-02-17T09:16:19Z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0x010100C95F486CF9A84E4B83A1D382449A9E59</vt:lpwstr>
  </property>
</Properties>
</file>