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Lst>
  <p:notesMasterIdLst>
    <p:notesMasterId r:id="rId40"/>
  </p:notesMasterIdLst>
  <p:handoutMasterIdLst>
    <p:handoutMasterId r:id="rId41"/>
  </p:handoutMasterIdLst>
  <p:sldIdLst>
    <p:sldId id="327" r:id="rId5"/>
    <p:sldId id="362" r:id="rId6"/>
    <p:sldId id="330" r:id="rId7"/>
    <p:sldId id="331" r:id="rId8"/>
    <p:sldId id="332" r:id="rId9"/>
    <p:sldId id="366" r:id="rId10"/>
    <p:sldId id="337" r:id="rId11"/>
    <p:sldId id="338" r:id="rId12"/>
    <p:sldId id="334" r:id="rId13"/>
    <p:sldId id="367" r:id="rId14"/>
    <p:sldId id="339" r:id="rId15"/>
    <p:sldId id="344" r:id="rId16"/>
    <p:sldId id="336" r:id="rId17"/>
    <p:sldId id="345" r:id="rId18"/>
    <p:sldId id="340" r:id="rId19"/>
    <p:sldId id="347" r:id="rId20"/>
    <p:sldId id="341" r:id="rId21"/>
    <p:sldId id="348" r:id="rId22"/>
    <p:sldId id="342" r:id="rId23"/>
    <p:sldId id="349" r:id="rId24"/>
    <p:sldId id="350" r:id="rId25"/>
    <p:sldId id="368" r:id="rId26"/>
    <p:sldId id="352" r:id="rId27"/>
    <p:sldId id="358" r:id="rId28"/>
    <p:sldId id="353" r:id="rId29"/>
    <p:sldId id="354" r:id="rId30"/>
    <p:sldId id="355" r:id="rId31"/>
    <p:sldId id="346" r:id="rId32"/>
    <p:sldId id="356" r:id="rId33"/>
    <p:sldId id="357" r:id="rId34"/>
    <p:sldId id="365" r:id="rId35"/>
    <p:sldId id="359" r:id="rId36"/>
    <p:sldId id="364" r:id="rId37"/>
    <p:sldId id="363" r:id="rId38"/>
    <p:sldId id="360" r:id="rId39"/>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0BFA01C-CD74-7845-B021-672224978863}">
          <p14:sldIdLst/>
        </p14:section>
        <p14:section name="Title pages" id="{D1F76B3F-649D-FC44-94A7-44991C91A21E}">
          <p14:sldIdLst/>
        </p14:section>
        <p14:section name="Cover Sheets" id="{97379956-3CDE-ED48-9E51-F6C755702701}">
          <p14:sldIdLst>
            <p14:sldId id="327"/>
            <p14:sldId id="362"/>
            <p14:sldId id="330"/>
            <p14:sldId id="331"/>
            <p14:sldId id="332"/>
            <p14:sldId id="366"/>
            <p14:sldId id="337"/>
            <p14:sldId id="338"/>
            <p14:sldId id="334"/>
            <p14:sldId id="367"/>
            <p14:sldId id="339"/>
            <p14:sldId id="344"/>
            <p14:sldId id="336"/>
            <p14:sldId id="345"/>
            <p14:sldId id="340"/>
            <p14:sldId id="347"/>
            <p14:sldId id="341"/>
            <p14:sldId id="348"/>
            <p14:sldId id="342"/>
            <p14:sldId id="349"/>
            <p14:sldId id="350"/>
            <p14:sldId id="368"/>
            <p14:sldId id="352"/>
            <p14:sldId id="358"/>
            <p14:sldId id="353"/>
            <p14:sldId id="354"/>
            <p14:sldId id="355"/>
            <p14:sldId id="346"/>
            <p14:sldId id="356"/>
            <p14:sldId id="357"/>
            <p14:sldId id="365"/>
            <p14:sldId id="359"/>
            <p14:sldId id="364"/>
            <p14:sldId id="363"/>
            <p14:sldId id="360"/>
          </p14:sldIdLst>
        </p14:section>
        <p14:section name="Continuation pages" id="{5340CDD0-595C-6B45-948C-613B8A743863}">
          <p14:sldIdLst/>
        </p14:section>
        <p14:section name="Closing page" id="{DCF6B1C8-8F8D-CA43-BF58-CD235A34CF7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00"/>
    <a:srgbClr val="0099FF"/>
    <a:srgbClr val="663366"/>
    <a:srgbClr val="FF9933"/>
    <a:srgbClr val="0080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41" autoAdjust="0"/>
  </p:normalViewPr>
  <p:slideViewPr>
    <p:cSldViewPr snapToGrid="0" snapToObjects="1">
      <p:cViewPr varScale="1">
        <p:scale>
          <a:sx n="86" d="100"/>
          <a:sy n="86" d="100"/>
        </p:scale>
        <p:origin x="876"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Vos-Beckers" userId="767acb9b-f668-429f-b52e-bf151984a7b0" providerId="ADAL" clId="{259422BE-BB04-9944-BA61-2B9733C80329}"/>
    <pc:docChg chg="undo redo custSel modMainMaster">
      <pc:chgData name="Bianca Vos-Beckers" userId="767acb9b-f668-429f-b52e-bf151984a7b0" providerId="ADAL" clId="{259422BE-BB04-9944-BA61-2B9733C80329}" dt="2021-06-29T09:06:27.174" v="59" actId="1035"/>
      <pc:docMkLst>
        <pc:docMk/>
      </pc:docMkLst>
      <pc:sldMasterChg chg="modSp modSldLayout">
        <pc:chgData name="Bianca Vos-Beckers" userId="767acb9b-f668-429f-b52e-bf151984a7b0" providerId="ADAL" clId="{259422BE-BB04-9944-BA61-2B9733C80329}" dt="2021-06-29T09:06:27.174" v="59" actId="1035"/>
        <pc:sldMasterMkLst>
          <pc:docMk/>
          <pc:sldMasterMk cId="3299562382" sldId="2147483821"/>
        </pc:sldMasterMkLst>
        <pc:picChg chg="mod">
          <ac:chgData name="Bianca Vos-Beckers" userId="767acb9b-f668-429f-b52e-bf151984a7b0" providerId="ADAL" clId="{259422BE-BB04-9944-BA61-2B9733C80329}" dt="2021-06-09T13:27:10.750" v="5" actId="14826"/>
          <ac:picMkLst>
            <pc:docMk/>
            <pc:sldMasterMk cId="3299562382" sldId="2147483821"/>
            <ac:picMk id="7" creationId="{6A4BE0C7-2FE7-174E-903D-40F0075BB41D}"/>
          </ac:picMkLst>
        </pc:picChg>
        <pc:sldLayoutChg chg="modSp">
          <pc:chgData name="Bianca Vos-Beckers" userId="767acb9b-f668-429f-b52e-bf151984a7b0" providerId="ADAL" clId="{259422BE-BB04-9944-BA61-2B9733C80329}" dt="2021-06-09T13:26:19.734" v="2" actId="14826"/>
          <pc:sldLayoutMkLst>
            <pc:docMk/>
            <pc:sldMasterMk cId="3299562382" sldId="2147483821"/>
            <pc:sldLayoutMk cId="0" sldId="2147483832"/>
          </pc:sldLayoutMkLst>
          <pc:picChg chg="mod">
            <ac:chgData name="Bianca Vos-Beckers" userId="767acb9b-f668-429f-b52e-bf151984a7b0" providerId="ADAL" clId="{259422BE-BB04-9944-BA61-2B9733C80329}" dt="2021-06-09T13:26:19.734" v="2" actId="14826"/>
            <ac:picMkLst>
              <pc:docMk/>
              <pc:sldMasterMk cId="3299562382" sldId="2147483821"/>
              <pc:sldLayoutMk cId="0" sldId="2147483832"/>
              <ac:picMk id="7" creationId="{128E000C-8FB7-9C49-BE79-9D80E18CEDFF}"/>
            </ac:picMkLst>
          </pc:picChg>
        </pc:sldLayoutChg>
        <pc:sldLayoutChg chg="modSp">
          <pc:chgData name="Bianca Vos-Beckers" userId="767acb9b-f668-429f-b52e-bf151984a7b0" providerId="ADAL" clId="{259422BE-BB04-9944-BA61-2B9733C80329}" dt="2021-06-09T13:26:51.165" v="4" actId="14826"/>
          <pc:sldLayoutMkLst>
            <pc:docMk/>
            <pc:sldMasterMk cId="3299562382" sldId="2147483821"/>
            <pc:sldLayoutMk cId="0" sldId="2147483833"/>
          </pc:sldLayoutMkLst>
          <pc:picChg chg="mod">
            <ac:chgData name="Bianca Vos-Beckers" userId="767acb9b-f668-429f-b52e-bf151984a7b0" providerId="ADAL" clId="{259422BE-BB04-9944-BA61-2B9733C80329}" dt="2021-06-09T13:26:51.165" v="4" actId="14826"/>
            <ac:picMkLst>
              <pc:docMk/>
              <pc:sldMasterMk cId="3299562382" sldId="2147483821"/>
              <pc:sldLayoutMk cId="0" sldId="2147483833"/>
              <ac:picMk id="11" creationId="{31483F4D-8F76-C74B-A272-983347FFA781}"/>
            </ac:picMkLst>
          </pc:picChg>
        </pc:sldLayoutChg>
        <pc:sldLayoutChg chg="modSp">
          <pc:chgData name="Bianca Vos-Beckers" userId="767acb9b-f668-429f-b52e-bf151984a7b0" providerId="ADAL" clId="{259422BE-BB04-9944-BA61-2B9733C80329}" dt="2021-06-09T13:26:35.997" v="3" actId="14826"/>
          <pc:sldLayoutMkLst>
            <pc:docMk/>
            <pc:sldMasterMk cId="3299562382" sldId="2147483821"/>
            <pc:sldLayoutMk cId="0" sldId="2147483834"/>
          </pc:sldLayoutMkLst>
          <pc:picChg chg="mod">
            <ac:chgData name="Bianca Vos-Beckers" userId="767acb9b-f668-429f-b52e-bf151984a7b0" providerId="ADAL" clId="{259422BE-BB04-9944-BA61-2B9733C80329}" dt="2021-06-09T13:26:35.997" v="3" actId="14826"/>
            <ac:picMkLst>
              <pc:docMk/>
              <pc:sldMasterMk cId="3299562382" sldId="2147483821"/>
              <pc:sldLayoutMk cId="0" sldId="2147483834"/>
              <ac:picMk id="7" creationId="{AF0156F6-E8ED-5348-BC5C-2101E739D5A9}"/>
            </ac:picMkLst>
          </pc:picChg>
        </pc:sldLayoutChg>
        <pc:sldLayoutChg chg="modSp mod">
          <pc:chgData name="Bianca Vos-Beckers" userId="767acb9b-f668-429f-b52e-bf151984a7b0" providerId="ADAL" clId="{259422BE-BB04-9944-BA61-2B9733C80329}" dt="2021-06-10T06:21:56.552" v="51" actId="1076"/>
          <pc:sldLayoutMkLst>
            <pc:docMk/>
            <pc:sldMasterMk cId="3299562382" sldId="2147483821"/>
            <pc:sldLayoutMk cId="274206542" sldId="2147483858"/>
          </pc:sldLayoutMkLst>
          <pc:picChg chg="mod">
            <ac:chgData name="Bianca Vos-Beckers" userId="767acb9b-f668-429f-b52e-bf151984a7b0" providerId="ADAL" clId="{259422BE-BB04-9944-BA61-2B9733C80329}" dt="2021-06-09T13:26:01.842" v="1" actId="14826"/>
            <ac:picMkLst>
              <pc:docMk/>
              <pc:sldMasterMk cId="3299562382" sldId="2147483821"/>
              <pc:sldLayoutMk cId="274206542" sldId="2147483858"/>
              <ac:picMk id="5" creationId="{96776A1B-8BE3-374E-8847-A3810285CD81}"/>
            </ac:picMkLst>
          </pc:picChg>
          <pc:picChg chg="mod">
            <ac:chgData name="Bianca Vos-Beckers" userId="767acb9b-f668-429f-b52e-bf151984a7b0" providerId="ADAL" clId="{259422BE-BB04-9944-BA61-2B9733C80329}" dt="2021-06-10T06:21:56.552" v="51" actId="1076"/>
            <ac:picMkLst>
              <pc:docMk/>
              <pc:sldMasterMk cId="3299562382" sldId="2147483821"/>
              <pc:sldLayoutMk cId="274206542" sldId="2147483858"/>
              <ac:picMk id="7" creationId="{484D0319-E68C-0346-9761-783130EF38E3}"/>
            </ac:picMkLst>
          </pc:picChg>
        </pc:sldLayoutChg>
        <pc:sldLayoutChg chg="modSp mod">
          <pc:chgData name="Bianca Vos-Beckers" userId="767acb9b-f668-429f-b52e-bf151984a7b0" providerId="ADAL" clId="{259422BE-BB04-9944-BA61-2B9733C80329}" dt="2021-06-10T06:19:41.564" v="36" actId="1076"/>
          <pc:sldLayoutMkLst>
            <pc:docMk/>
            <pc:sldMasterMk cId="3299562382" sldId="2147483821"/>
            <pc:sldLayoutMk cId="3737434158" sldId="2147483871"/>
          </pc:sldLayoutMkLst>
          <pc:picChg chg="mod">
            <ac:chgData name="Bianca Vos-Beckers" userId="767acb9b-f668-429f-b52e-bf151984a7b0" providerId="ADAL" clId="{259422BE-BB04-9944-BA61-2B9733C80329}" dt="2021-06-10T06:19:41.564" v="36" actId="1076"/>
            <ac:picMkLst>
              <pc:docMk/>
              <pc:sldMasterMk cId="3299562382" sldId="2147483821"/>
              <pc:sldLayoutMk cId="3737434158" sldId="2147483871"/>
              <ac:picMk id="6" creationId="{AC0CDD49-0FD6-854E-89FF-F346A5A3E36B}"/>
            </ac:picMkLst>
          </pc:picChg>
          <pc:picChg chg="mod">
            <ac:chgData name="Bianca Vos-Beckers" userId="767acb9b-f668-429f-b52e-bf151984a7b0" providerId="ADAL" clId="{259422BE-BB04-9944-BA61-2B9733C80329}" dt="2021-06-10T06:15:51.649" v="31" actId="1076"/>
            <ac:picMkLst>
              <pc:docMk/>
              <pc:sldMasterMk cId="3299562382" sldId="2147483821"/>
              <pc:sldLayoutMk cId="3737434158" sldId="2147483871"/>
              <ac:picMk id="10" creationId="{9ED23263-E76C-E54E-98ED-25AF9146A9BD}"/>
            </ac:picMkLst>
          </pc:picChg>
        </pc:sldLayoutChg>
        <pc:sldLayoutChg chg="addSp delSp modSp mod">
          <pc:chgData name="Bianca Vos-Beckers" userId="767acb9b-f668-429f-b52e-bf151984a7b0" providerId="ADAL" clId="{259422BE-BB04-9944-BA61-2B9733C80329}" dt="2021-06-10T06:21:28.707" v="50"/>
          <pc:sldLayoutMkLst>
            <pc:docMk/>
            <pc:sldMasterMk cId="3299562382" sldId="2147483821"/>
            <pc:sldLayoutMk cId="3775236614" sldId="2147483872"/>
          </pc:sldLayoutMkLst>
          <pc:spChg chg="add del mod">
            <ac:chgData name="Bianca Vos-Beckers" userId="767acb9b-f668-429f-b52e-bf151984a7b0" providerId="ADAL" clId="{259422BE-BB04-9944-BA61-2B9733C80329}" dt="2021-06-10T06:20:00.811" v="38"/>
            <ac:spMkLst>
              <pc:docMk/>
              <pc:sldMasterMk cId="3299562382" sldId="2147483821"/>
              <pc:sldLayoutMk cId="3775236614" sldId="2147483872"/>
              <ac:spMk id="2" creationId="{71342FC7-9B51-F540-A525-0163B0BE0A81}"/>
            </ac:spMkLst>
          </pc:spChg>
          <pc:picChg chg="add del">
            <ac:chgData name="Bianca Vos-Beckers" userId="767acb9b-f668-429f-b52e-bf151984a7b0" providerId="ADAL" clId="{259422BE-BB04-9944-BA61-2B9733C80329}" dt="2021-06-10T06:21:14.773" v="49" actId="478"/>
            <ac:picMkLst>
              <pc:docMk/>
              <pc:sldMasterMk cId="3299562382" sldId="2147483821"/>
              <pc:sldLayoutMk cId="3775236614" sldId="2147483872"/>
              <ac:picMk id="3" creationId="{1E0C41B2-52C2-0745-891E-4FBCC092684C}"/>
            </ac:picMkLst>
          </pc:picChg>
          <pc:picChg chg="del">
            <ac:chgData name="Bianca Vos-Beckers" userId="767acb9b-f668-429f-b52e-bf151984a7b0" providerId="ADAL" clId="{259422BE-BB04-9944-BA61-2B9733C80329}" dt="2021-06-10T06:20:27.028" v="43" actId="478"/>
            <ac:picMkLst>
              <pc:docMk/>
              <pc:sldMasterMk cId="3299562382" sldId="2147483821"/>
              <pc:sldLayoutMk cId="3775236614" sldId="2147483872"/>
              <ac:picMk id="5" creationId="{23D8D509-AF47-2146-8540-F47793FD5E6A}"/>
            </ac:picMkLst>
          </pc:picChg>
          <pc:picChg chg="del mod">
            <ac:chgData name="Bianca Vos-Beckers" userId="767acb9b-f668-429f-b52e-bf151984a7b0" providerId="ADAL" clId="{259422BE-BB04-9944-BA61-2B9733C80329}" dt="2021-06-10T06:20:39.695" v="45" actId="478"/>
            <ac:picMkLst>
              <pc:docMk/>
              <pc:sldMasterMk cId="3299562382" sldId="2147483821"/>
              <pc:sldLayoutMk cId="3775236614" sldId="2147483872"/>
              <ac:picMk id="9" creationId="{B24CD440-7ECD-EE45-9753-80EEACB22AA0}"/>
            </ac:picMkLst>
          </pc:picChg>
          <pc:picChg chg="add del mod">
            <ac:chgData name="Bianca Vos-Beckers" userId="767acb9b-f668-429f-b52e-bf151984a7b0" providerId="ADAL" clId="{259422BE-BB04-9944-BA61-2B9733C80329}" dt="2021-06-10T06:20:24.564" v="42" actId="478"/>
            <ac:picMkLst>
              <pc:docMk/>
              <pc:sldMasterMk cId="3299562382" sldId="2147483821"/>
              <pc:sldLayoutMk cId="3775236614" sldId="2147483872"/>
              <ac:picMk id="10" creationId="{5076524E-478E-BD42-A1C8-1F8DEF482A64}"/>
            </ac:picMkLst>
          </pc:picChg>
          <pc:picChg chg="add mod">
            <ac:chgData name="Bianca Vos-Beckers" userId="767acb9b-f668-429f-b52e-bf151984a7b0" providerId="ADAL" clId="{259422BE-BB04-9944-BA61-2B9733C80329}" dt="2021-06-10T06:20:28.844" v="44"/>
            <ac:picMkLst>
              <pc:docMk/>
              <pc:sldMasterMk cId="3299562382" sldId="2147483821"/>
              <pc:sldLayoutMk cId="3775236614" sldId="2147483872"/>
              <ac:picMk id="11" creationId="{B4035707-CD2A-8545-AD86-35C72830E857}"/>
            </ac:picMkLst>
          </pc:picChg>
          <pc:picChg chg="add del mod">
            <ac:chgData name="Bianca Vos-Beckers" userId="767acb9b-f668-429f-b52e-bf151984a7b0" providerId="ADAL" clId="{259422BE-BB04-9944-BA61-2B9733C80329}" dt="2021-06-10T06:21:11.181" v="47"/>
            <ac:picMkLst>
              <pc:docMk/>
              <pc:sldMasterMk cId="3299562382" sldId="2147483821"/>
              <pc:sldLayoutMk cId="3775236614" sldId="2147483872"/>
              <ac:picMk id="12" creationId="{AE1243C5-56FF-1641-9DFC-20A567083580}"/>
            </ac:picMkLst>
          </pc:picChg>
          <pc:picChg chg="add mod">
            <ac:chgData name="Bianca Vos-Beckers" userId="767acb9b-f668-429f-b52e-bf151984a7b0" providerId="ADAL" clId="{259422BE-BB04-9944-BA61-2B9733C80329}" dt="2021-06-10T06:21:28.707" v="50"/>
            <ac:picMkLst>
              <pc:docMk/>
              <pc:sldMasterMk cId="3299562382" sldId="2147483821"/>
              <pc:sldLayoutMk cId="3775236614" sldId="2147483872"/>
              <ac:picMk id="13" creationId="{F62A3FF3-9AB5-3943-B136-EB5007879CAE}"/>
            </ac:picMkLst>
          </pc:picChg>
        </pc:sldLayoutChg>
        <pc:sldLayoutChg chg="modSp mod">
          <pc:chgData name="Bianca Vos-Beckers" userId="767acb9b-f668-429f-b52e-bf151984a7b0" providerId="ADAL" clId="{259422BE-BB04-9944-BA61-2B9733C80329}" dt="2021-06-29T09:06:27.174" v="59" actId="1035"/>
          <pc:sldLayoutMkLst>
            <pc:docMk/>
            <pc:sldMasterMk cId="3299562382" sldId="2147483821"/>
            <pc:sldLayoutMk cId="3178633478" sldId="2147483873"/>
          </pc:sldLayoutMkLst>
          <pc:spChg chg="mod">
            <ac:chgData name="Bianca Vos-Beckers" userId="767acb9b-f668-429f-b52e-bf151984a7b0" providerId="ADAL" clId="{259422BE-BB04-9944-BA61-2B9733C80329}" dt="2021-06-29T09:05:36.155" v="56" actId="1076"/>
            <ac:spMkLst>
              <pc:docMk/>
              <pc:sldMasterMk cId="3299562382" sldId="2147483821"/>
              <pc:sldLayoutMk cId="3178633478" sldId="2147483873"/>
              <ac:spMk id="11" creationId="{B8A9C812-2E58-0645-A293-BECF92250576}"/>
            </ac:spMkLst>
          </pc:spChg>
          <pc:picChg chg="mod">
            <ac:chgData name="Bianca Vos-Beckers" userId="767acb9b-f668-429f-b52e-bf151984a7b0" providerId="ADAL" clId="{259422BE-BB04-9944-BA61-2B9733C80329}" dt="2021-06-29T09:06:27.174" v="59" actId="1035"/>
            <ac:picMkLst>
              <pc:docMk/>
              <pc:sldMasterMk cId="3299562382" sldId="2147483821"/>
              <pc:sldLayoutMk cId="3178633478" sldId="2147483873"/>
              <ac:picMk id="7" creationId="{162C682D-2044-A54E-BC81-B1A23C4EDE21}"/>
            </ac:picMkLst>
          </pc:picChg>
        </pc:sldLayoutChg>
      </pc:sldMasterChg>
    </pc:docChg>
  </pc:docChgLst>
  <pc:docChgLst>
    <pc:chgData name="Bianca Vos-Beckers" userId="767acb9b-f668-429f-b52e-bf151984a7b0" providerId="ADAL" clId="{1547E848-CC83-D14A-A0E4-A35AB3B44E00}"/>
    <pc:docChg chg="undo custSel modSld modMainMaster">
      <pc:chgData name="Bianca Vos-Beckers" userId="767acb9b-f668-429f-b52e-bf151984a7b0" providerId="ADAL" clId="{1547E848-CC83-D14A-A0E4-A35AB3B44E00}" dt="2021-04-28T10:07:19.726" v="13" actId="790"/>
      <pc:docMkLst>
        <pc:docMk/>
      </pc:docMkLst>
      <pc:sldChg chg="modSp mod">
        <pc:chgData name="Bianca Vos-Beckers" userId="767acb9b-f668-429f-b52e-bf151984a7b0" providerId="ADAL" clId="{1547E848-CC83-D14A-A0E4-A35AB3B44E00}" dt="2021-04-28T10:03:59.209" v="9" actId="790"/>
        <pc:sldMkLst>
          <pc:docMk/>
          <pc:sldMk cId="1489536919" sldId="261"/>
        </pc:sldMkLst>
        <pc:spChg chg="mod">
          <ac:chgData name="Bianca Vos-Beckers" userId="767acb9b-f668-429f-b52e-bf151984a7b0" providerId="ADAL" clId="{1547E848-CC83-D14A-A0E4-A35AB3B44E00}" dt="2021-04-28T10:03:59.209" v="9" actId="790"/>
          <ac:spMkLst>
            <pc:docMk/>
            <pc:sldMk cId="1489536919" sldId="261"/>
            <ac:spMk id="7" creationId="{5F33292C-6CEB-274B-8B62-C2182D23130D}"/>
          </ac:spMkLst>
        </pc:spChg>
      </pc:sldChg>
      <pc:sldChg chg="addSp delSp modSp mod chgLayout">
        <pc:chgData name="Bianca Vos-Beckers" userId="767acb9b-f668-429f-b52e-bf151984a7b0" providerId="ADAL" clId="{1547E848-CC83-D14A-A0E4-A35AB3B44E00}" dt="2021-04-28T10:07:19.726" v="13" actId="790"/>
        <pc:sldMkLst>
          <pc:docMk/>
          <pc:sldMk cId="3129221337" sldId="293"/>
        </pc:sldMkLst>
        <pc:spChg chg="add del mod ord">
          <ac:chgData name="Bianca Vos-Beckers" userId="767acb9b-f668-429f-b52e-bf151984a7b0" providerId="ADAL" clId="{1547E848-CC83-D14A-A0E4-A35AB3B44E00}" dt="2021-04-28T10:03:03.733" v="5" actId="6264"/>
          <ac:spMkLst>
            <pc:docMk/>
            <pc:sldMk cId="3129221337" sldId="293"/>
            <ac:spMk id="2" creationId="{AEDB27F4-6B3E-AA49-95C8-A6641595ED39}"/>
          </ac:spMkLst>
        </pc:spChg>
        <pc:spChg chg="add del mod ord">
          <ac:chgData name="Bianca Vos-Beckers" userId="767acb9b-f668-429f-b52e-bf151984a7b0" providerId="ADAL" clId="{1547E848-CC83-D14A-A0E4-A35AB3B44E00}" dt="2021-04-28T10:03:03.733" v="5" actId="6264"/>
          <ac:spMkLst>
            <pc:docMk/>
            <pc:sldMk cId="3129221337" sldId="293"/>
            <ac:spMk id="3" creationId="{6EBDDE24-430C-064E-BFF3-C635CB710BCA}"/>
          </ac:spMkLst>
        </pc:spChg>
        <pc:spChg chg="del">
          <ac:chgData name="Bianca Vos-Beckers" userId="767acb9b-f668-429f-b52e-bf151984a7b0" providerId="ADAL" clId="{1547E848-CC83-D14A-A0E4-A35AB3B44E00}" dt="2021-04-28T09:56:33.373" v="2" actId="6264"/>
          <ac:spMkLst>
            <pc:docMk/>
            <pc:sldMk cId="3129221337" sldId="293"/>
            <ac:spMk id="5" creationId="{2E64BBA4-CA6D-F449-B4B4-40A1982BC5BC}"/>
          </ac:spMkLst>
        </pc:spChg>
        <pc:spChg chg="add mod ord">
          <ac:chgData name="Bianca Vos-Beckers" userId="767acb9b-f668-429f-b52e-bf151984a7b0" providerId="ADAL" clId="{1547E848-CC83-D14A-A0E4-A35AB3B44E00}" dt="2021-04-28T10:07:19.726" v="13" actId="790"/>
          <ac:spMkLst>
            <pc:docMk/>
            <pc:sldMk cId="3129221337" sldId="293"/>
            <ac:spMk id="5" creationId="{AAFAB7D2-2F45-CB46-9DBC-5724147DE485}"/>
          </ac:spMkLst>
        </pc:spChg>
        <pc:spChg chg="del">
          <ac:chgData name="Bianca Vos-Beckers" userId="767acb9b-f668-429f-b52e-bf151984a7b0" providerId="ADAL" clId="{1547E848-CC83-D14A-A0E4-A35AB3B44E00}" dt="2021-04-28T09:56:33.373" v="2" actId="6264"/>
          <ac:spMkLst>
            <pc:docMk/>
            <pc:sldMk cId="3129221337" sldId="293"/>
            <ac:spMk id="6" creationId="{7EA040FB-1A19-E74D-968D-3F09CF294D36}"/>
          </ac:spMkLst>
        </pc:spChg>
        <pc:spChg chg="add mod ord">
          <ac:chgData name="Bianca Vos-Beckers" userId="767acb9b-f668-429f-b52e-bf151984a7b0" providerId="ADAL" clId="{1547E848-CC83-D14A-A0E4-A35AB3B44E00}" dt="2021-04-28T10:03:43.889" v="7" actId="790"/>
          <ac:spMkLst>
            <pc:docMk/>
            <pc:sldMk cId="3129221337" sldId="293"/>
            <ac:spMk id="6" creationId="{DA09C5F7-5996-1E43-B3A9-E7D8F8AF39DE}"/>
          </ac:spMkLst>
        </pc:spChg>
      </pc:sldChg>
      <pc:sldChg chg="addSp delSp modSp mod chgLayout">
        <pc:chgData name="Bianca Vos-Beckers" userId="767acb9b-f668-429f-b52e-bf151984a7b0" providerId="ADAL" clId="{1547E848-CC83-D14A-A0E4-A35AB3B44E00}" dt="2021-04-28T10:03:51.097" v="8" actId="790"/>
        <pc:sldMkLst>
          <pc:docMk/>
          <pc:sldMk cId="3735931435" sldId="294"/>
        </pc:sldMkLst>
        <pc:spChg chg="add mod ord">
          <ac:chgData name="Bianca Vos-Beckers" userId="767acb9b-f668-429f-b52e-bf151984a7b0" providerId="ADAL" clId="{1547E848-CC83-D14A-A0E4-A35AB3B44E00}" dt="2021-04-28T10:03:51.097" v="8" actId="790"/>
          <ac:spMkLst>
            <pc:docMk/>
            <pc:sldMk cId="3735931435" sldId="294"/>
            <ac:spMk id="2" creationId="{CB2BC629-435A-8640-907A-40AA00FE4C17}"/>
          </ac:spMkLst>
        </pc:spChg>
        <pc:spChg chg="del">
          <ac:chgData name="Bianca Vos-Beckers" userId="767acb9b-f668-429f-b52e-bf151984a7b0" providerId="ADAL" clId="{1547E848-CC83-D14A-A0E4-A35AB3B44E00}" dt="2021-04-28T09:56:38.675" v="3" actId="6264"/>
          <ac:spMkLst>
            <pc:docMk/>
            <pc:sldMk cId="3735931435" sldId="294"/>
            <ac:spMk id="3" creationId="{D89F9402-1026-F249-815C-9224E0B37C76}"/>
          </ac:spMkLst>
        </pc:spChg>
      </pc:sldChg>
      <pc:sldMasterChg chg="modSldLayout">
        <pc:chgData name="Bianca Vos-Beckers" userId="767acb9b-f668-429f-b52e-bf151984a7b0" providerId="ADAL" clId="{1547E848-CC83-D14A-A0E4-A35AB3B44E00}" dt="2021-04-28T10:07:03.742" v="12" actId="14826"/>
        <pc:sldMasterMkLst>
          <pc:docMk/>
          <pc:sldMasterMk cId="3299562382" sldId="2147483821"/>
        </pc:sldMasterMkLst>
        <pc:sldLayoutChg chg="modSp mod">
          <pc:chgData name="Bianca Vos-Beckers" userId="767acb9b-f668-429f-b52e-bf151984a7b0" providerId="ADAL" clId="{1547E848-CC83-D14A-A0E4-A35AB3B44E00}" dt="2021-04-28T10:07:03.742" v="12" actId="14826"/>
          <pc:sldLayoutMkLst>
            <pc:docMk/>
            <pc:sldMasterMk cId="3299562382" sldId="2147483821"/>
            <pc:sldLayoutMk cId="3737434158" sldId="2147483871"/>
          </pc:sldLayoutMkLst>
          <pc:picChg chg="mod">
            <ac:chgData name="Bianca Vos-Beckers" userId="767acb9b-f668-429f-b52e-bf151984a7b0" providerId="ADAL" clId="{1547E848-CC83-D14A-A0E4-A35AB3B44E00}" dt="2021-04-28T10:07:03.742" v="12" actId="14826"/>
            <ac:picMkLst>
              <pc:docMk/>
              <pc:sldMasterMk cId="3299562382" sldId="2147483821"/>
              <pc:sldLayoutMk cId="3737434158" sldId="2147483871"/>
              <ac:picMk id="9" creationId="{60F246EA-2CA6-A949-8C74-EFA4609F5646}"/>
            </ac:picMkLst>
          </pc:picChg>
        </pc:sldLayoutChg>
        <pc:sldLayoutChg chg="modSp">
          <pc:chgData name="Bianca Vos-Beckers" userId="767acb9b-f668-429f-b52e-bf151984a7b0" providerId="ADAL" clId="{1547E848-CC83-D14A-A0E4-A35AB3B44E00}" dt="2021-04-28T09:56:08.479" v="1" actId="14826"/>
          <pc:sldLayoutMkLst>
            <pc:docMk/>
            <pc:sldMasterMk cId="3299562382" sldId="2147483821"/>
            <pc:sldLayoutMk cId="3775236614" sldId="2147483872"/>
          </pc:sldLayoutMkLst>
          <pc:picChg chg="mod">
            <ac:chgData name="Bianca Vos-Beckers" userId="767acb9b-f668-429f-b52e-bf151984a7b0" providerId="ADAL" clId="{1547E848-CC83-D14A-A0E4-A35AB3B44E00}" dt="2021-04-28T09:56:08.479" v="1" actId="14826"/>
            <ac:picMkLst>
              <pc:docMk/>
              <pc:sldMasterMk cId="3299562382" sldId="2147483821"/>
              <pc:sldLayoutMk cId="3775236614" sldId="2147483872"/>
              <ac:picMk id="8" creationId="{A8308C1A-2923-C64E-B68B-9EEA862187A2}"/>
            </ac:picMkLst>
          </pc:picChg>
        </pc:sldLayoutChg>
      </pc:sldMasterChg>
    </pc:docChg>
  </pc:docChgLst>
  <pc:docChgLst>
    <pc:chgData name="Bianca Vos-Beckers" userId="767acb9b-f668-429f-b52e-bf151984a7b0" providerId="ADAL" clId="{AE3A4C6E-FEFB-EB4C-82CA-64231EFAC96F}"/>
    <pc:docChg chg="custSel modMainMaster">
      <pc:chgData name="Bianca Vos-Beckers" userId="767acb9b-f668-429f-b52e-bf151984a7b0" providerId="ADAL" clId="{AE3A4C6E-FEFB-EB4C-82CA-64231EFAC96F}" dt="2021-05-18T11:28:24.246" v="7"/>
      <pc:docMkLst>
        <pc:docMk/>
      </pc:docMkLst>
      <pc:sldMasterChg chg="modSldLayout">
        <pc:chgData name="Bianca Vos-Beckers" userId="767acb9b-f668-429f-b52e-bf151984a7b0" providerId="ADAL" clId="{AE3A4C6E-FEFB-EB4C-82CA-64231EFAC96F}" dt="2021-05-18T11:28:24.246" v="7"/>
        <pc:sldMasterMkLst>
          <pc:docMk/>
          <pc:sldMasterMk cId="3299562382" sldId="2147483821"/>
        </pc:sldMasterMkLst>
        <pc:sldLayoutChg chg="addSp delSp modSp mod">
          <pc:chgData name="Bianca Vos-Beckers" userId="767acb9b-f668-429f-b52e-bf151984a7b0" providerId="ADAL" clId="{AE3A4C6E-FEFB-EB4C-82CA-64231EFAC96F}" dt="2021-05-18T11:27:58.630" v="5"/>
          <pc:sldLayoutMkLst>
            <pc:docMk/>
            <pc:sldMasterMk cId="3299562382" sldId="2147483821"/>
            <pc:sldLayoutMk cId="274206542" sldId="2147483858"/>
          </pc:sldLayoutMkLst>
          <pc:picChg chg="del">
            <ac:chgData name="Bianca Vos-Beckers" userId="767acb9b-f668-429f-b52e-bf151984a7b0" providerId="ADAL" clId="{AE3A4C6E-FEFB-EB4C-82CA-64231EFAC96F}" dt="2021-05-18T11:27:57.965" v="4" actId="478"/>
            <ac:picMkLst>
              <pc:docMk/>
              <pc:sldMasterMk cId="3299562382" sldId="2147483821"/>
              <pc:sldLayoutMk cId="274206542" sldId="2147483858"/>
              <ac:picMk id="6" creationId="{045D9F08-66CA-6440-BACA-EAB94AA194A5}"/>
            </ac:picMkLst>
          </pc:picChg>
          <pc:picChg chg="add mod">
            <ac:chgData name="Bianca Vos-Beckers" userId="767acb9b-f668-429f-b52e-bf151984a7b0" providerId="ADAL" clId="{AE3A4C6E-FEFB-EB4C-82CA-64231EFAC96F}" dt="2021-05-18T11:27:58.630" v="5"/>
            <ac:picMkLst>
              <pc:docMk/>
              <pc:sldMasterMk cId="3299562382" sldId="2147483821"/>
              <pc:sldLayoutMk cId="274206542" sldId="2147483858"/>
              <ac:picMk id="7" creationId="{484D0319-E68C-0346-9761-783130EF38E3}"/>
            </ac:picMkLst>
          </pc:picChg>
        </pc:sldLayoutChg>
        <pc:sldLayoutChg chg="addSp delSp modSp mod">
          <pc:chgData name="Bianca Vos-Beckers" userId="767acb9b-f668-429f-b52e-bf151984a7b0" providerId="ADAL" clId="{AE3A4C6E-FEFB-EB4C-82CA-64231EFAC96F}" dt="2021-05-18T11:27:16.265" v="1"/>
          <pc:sldLayoutMkLst>
            <pc:docMk/>
            <pc:sldMasterMk cId="3299562382" sldId="2147483821"/>
            <pc:sldLayoutMk cId="3737434158" sldId="2147483871"/>
          </pc:sldLayoutMkLst>
          <pc:picChg chg="del">
            <ac:chgData name="Bianca Vos-Beckers" userId="767acb9b-f668-429f-b52e-bf151984a7b0" providerId="ADAL" clId="{AE3A4C6E-FEFB-EB4C-82CA-64231EFAC96F}" dt="2021-05-18T11:27:14.892" v="0" actId="478"/>
            <ac:picMkLst>
              <pc:docMk/>
              <pc:sldMasterMk cId="3299562382" sldId="2147483821"/>
              <pc:sldLayoutMk cId="3737434158" sldId="2147483871"/>
              <ac:picMk id="8" creationId="{18D8B38E-1470-B74D-9C79-C77C801ECE5F}"/>
            </ac:picMkLst>
          </pc:picChg>
          <pc:picChg chg="add mod">
            <ac:chgData name="Bianca Vos-Beckers" userId="767acb9b-f668-429f-b52e-bf151984a7b0" providerId="ADAL" clId="{AE3A4C6E-FEFB-EB4C-82CA-64231EFAC96F}" dt="2021-05-18T11:27:16.265" v="1"/>
            <ac:picMkLst>
              <pc:docMk/>
              <pc:sldMasterMk cId="3299562382" sldId="2147483821"/>
              <pc:sldLayoutMk cId="3737434158" sldId="2147483871"/>
              <ac:picMk id="10" creationId="{9ED23263-E76C-E54E-98ED-25AF9146A9BD}"/>
            </ac:picMkLst>
          </pc:picChg>
        </pc:sldLayoutChg>
        <pc:sldLayoutChg chg="addSp delSp modSp mod">
          <pc:chgData name="Bianca Vos-Beckers" userId="767acb9b-f668-429f-b52e-bf151984a7b0" providerId="ADAL" clId="{AE3A4C6E-FEFB-EB4C-82CA-64231EFAC96F}" dt="2021-05-18T11:27:23.993" v="3"/>
          <pc:sldLayoutMkLst>
            <pc:docMk/>
            <pc:sldMasterMk cId="3299562382" sldId="2147483821"/>
            <pc:sldLayoutMk cId="3775236614" sldId="2147483872"/>
          </pc:sldLayoutMkLst>
          <pc:picChg chg="del">
            <ac:chgData name="Bianca Vos-Beckers" userId="767acb9b-f668-429f-b52e-bf151984a7b0" providerId="ADAL" clId="{AE3A4C6E-FEFB-EB4C-82CA-64231EFAC96F}" dt="2021-05-18T11:27:23.300" v="2" actId="478"/>
            <ac:picMkLst>
              <pc:docMk/>
              <pc:sldMasterMk cId="3299562382" sldId="2147483821"/>
              <pc:sldLayoutMk cId="3775236614" sldId="2147483872"/>
              <ac:picMk id="6" creationId="{B761B859-A25F-4E42-B899-AEB5A4522D41}"/>
            </ac:picMkLst>
          </pc:picChg>
          <pc:picChg chg="add mod">
            <ac:chgData name="Bianca Vos-Beckers" userId="767acb9b-f668-429f-b52e-bf151984a7b0" providerId="ADAL" clId="{AE3A4C6E-FEFB-EB4C-82CA-64231EFAC96F}" dt="2021-05-18T11:27:23.993" v="3"/>
            <ac:picMkLst>
              <pc:docMk/>
              <pc:sldMasterMk cId="3299562382" sldId="2147483821"/>
              <pc:sldLayoutMk cId="3775236614" sldId="2147483872"/>
              <ac:picMk id="9" creationId="{B24CD440-7ECD-EE45-9753-80EEACB22AA0}"/>
            </ac:picMkLst>
          </pc:picChg>
        </pc:sldLayoutChg>
        <pc:sldLayoutChg chg="addSp delSp modSp mod">
          <pc:chgData name="Bianca Vos-Beckers" userId="767acb9b-f668-429f-b52e-bf151984a7b0" providerId="ADAL" clId="{AE3A4C6E-FEFB-EB4C-82CA-64231EFAC96F}" dt="2021-05-18T11:28:24.246" v="7"/>
          <pc:sldLayoutMkLst>
            <pc:docMk/>
            <pc:sldMasterMk cId="3299562382" sldId="2147483821"/>
            <pc:sldLayoutMk cId="3178633478" sldId="2147483873"/>
          </pc:sldLayoutMkLst>
          <pc:picChg chg="del">
            <ac:chgData name="Bianca Vos-Beckers" userId="767acb9b-f668-429f-b52e-bf151984a7b0" providerId="ADAL" clId="{AE3A4C6E-FEFB-EB4C-82CA-64231EFAC96F}" dt="2021-05-18T11:28:23.589" v="6" actId="478"/>
            <ac:picMkLst>
              <pc:docMk/>
              <pc:sldMasterMk cId="3299562382" sldId="2147483821"/>
              <pc:sldLayoutMk cId="3178633478" sldId="2147483873"/>
              <ac:picMk id="4" creationId="{98B022D7-C38E-574C-BF5B-2E6C625E0665}"/>
            </ac:picMkLst>
          </pc:picChg>
          <pc:picChg chg="add mod">
            <ac:chgData name="Bianca Vos-Beckers" userId="767acb9b-f668-429f-b52e-bf151984a7b0" providerId="ADAL" clId="{AE3A4C6E-FEFB-EB4C-82CA-64231EFAC96F}" dt="2021-05-18T11:28:24.246" v="7"/>
            <ac:picMkLst>
              <pc:docMk/>
              <pc:sldMasterMk cId="3299562382" sldId="2147483821"/>
              <pc:sldLayoutMk cId="3178633478" sldId="2147483873"/>
              <ac:picMk id="7" creationId="{162C682D-2044-A54E-BC81-B1A23C4EDE21}"/>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a:t>Figuur 1: Ervaren betrokkenheid</a:t>
            </a:r>
          </a:p>
          <a:p>
            <a:pPr>
              <a:defRPr sz="1200"/>
            </a:pPr>
            <a:r>
              <a:rPr lang="en-US" sz="1200"/>
              <a:t>n = 60</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pieChart>
        <c:varyColors val="1"/>
        <c:ser>
          <c:idx val="0"/>
          <c:order val="0"/>
          <c:dPt>
            <c:idx val="0"/>
            <c:bubble3D val="0"/>
            <c:spPr>
              <a:noFill/>
              <a:ln w="19050">
                <a:solidFill>
                  <a:schemeClr val="lt1"/>
                </a:solidFill>
              </a:ln>
              <a:effectLst/>
            </c:spPr>
            <c:extLst>
              <c:ext xmlns:c16="http://schemas.microsoft.com/office/drawing/2014/chart" uri="{C3380CC4-5D6E-409C-BE32-E72D297353CC}">
                <c16:uniqueId val="{00000001-88E3-4E75-871C-4857566032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E3-4E75-871C-4857566032A3}"/>
              </c:ext>
            </c:extLst>
          </c:dPt>
          <c:dPt>
            <c:idx val="2"/>
            <c:bubble3D val="0"/>
            <c:spPr>
              <a:solidFill>
                <a:srgbClr val="0099FF"/>
              </a:solidFill>
              <a:ln w="19050">
                <a:solidFill>
                  <a:schemeClr val="lt1"/>
                </a:solidFill>
              </a:ln>
              <a:effectLst/>
            </c:spPr>
            <c:extLst>
              <c:ext xmlns:c16="http://schemas.microsoft.com/office/drawing/2014/chart" uri="{C3380CC4-5D6E-409C-BE32-E72D297353CC}">
                <c16:uniqueId val="{00000005-88E3-4E75-871C-4857566032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8E3-4E75-871C-4857566032A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5B-4A83-9B46-67C7F559989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5B-4A83-9B46-67C7F5599891}"/>
              </c:ext>
            </c:extLst>
          </c:dPt>
          <c:dLbls>
            <c:dLbl>
              <c:idx val="0"/>
              <c:delete val="1"/>
              <c:extLst>
                <c:ext xmlns:c15="http://schemas.microsoft.com/office/drawing/2012/chart" uri="{CE6537A1-D6FC-4f65-9D91-7224C49458BB}"/>
                <c:ext xmlns:c16="http://schemas.microsoft.com/office/drawing/2014/chart" uri="{C3380CC4-5D6E-409C-BE32-E72D297353CC}">
                  <c16:uniqueId val="{00000001-88E3-4E75-871C-4857566032A3}"/>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Lit>
              <c:ptCount val="6"/>
              <c:pt idx="1">
                <c:v>Helemaal niet mee eens</c:v>
              </c:pt>
              <c:pt idx="2">
                <c:v>Niet mee eens</c:v>
              </c:pt>
              <c:pt idx="3">
                <c:v>Niet mee eens, niet mee oneens</c:v>
              </c:pt>
              <c:pt idx="4">
                <c:v>Mee eens</c:v>
              </c:pt>
              <c:pt idx="5">
                <c:v>Helemaal mee eens</c:v>
              </c:pt>
            </c:strLit>
          </c:cat>
          <c:val>
            <c:numLit>
              <c:formatCode>General</c:formatCode>
              <c:ptCount val="6"/>
              <c:pt idx="0">
                <c:v>0</c:v>
              </c:pt>
              <c:pt idx="1">
                <c:v>8.3333333333333321</c:v>
              </c:pt>
              <c:pt idx="2">
                <c:v>23.333333333333329</c:v>
              </c:pt>
              <c:pt idx="3">
                <c:v>30</c:v>
              </c:pt>
              <c:pt idx="4">
                <c:v>26.666666666666671</c:v>
              </c:pt>
              <c:pt idx="5">
                <c:v>11.66666666666667</c:v>
              </c:pt>
            </c:numLit>
          </c:val>
          <c:extLst>
            <c:ext xmlns:c16="http://schemas.microsoft.com/office/drawing/2014/chart" uri="{C3380CC4-5D6E-409C-BE32-E72D297353CC}">
              <c16:uniqueId val="{00000008-88E3-4E75-871C-4857566032A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059580052493439"/>
          <c:y val="0.24955016039661712"/>
          <c:w val="0.31273753280839894"/>
          <c:h val="0.71941819772528437"/>
        </c:manualLayout>
      </c:layout>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legend>
    <c:plotVisOnly val="1"/>
    <c:dispBlanksAs val="gap"/>
    <c:showDLblsOverMax val="0"/>
  </c:chart>
  <c:spPr>
    <a:noFill/>
    <a:ln>
      <a:noFill/>
    </a:ln>
    <a:effectLst/>
  </c:spPr>
  <c:txPr>
    <a:bodyPr/>
    <a:lstStyle/>
    <a:p>
      <a:pPr>
        <a:defRPr>
          <a:solidFill>
            <a:srgbClr val="000000"/>
          </a:solidFill>
          <a:latin typeface="Calibri" panose="020F0502020204030204" pitchFamily="34" charset="0"/>
          <a:cs typeface="Calibri" panose="020F0502020204030204" pitchFamily="34" charset="0"/>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dirty="0" err="1"/>
              <a:t>Figuur</a:t>
            </a:r>
            <a:r>
              <a:rPr lang="en-US" sz="1200" dirty="0"/>
              <a:t> 10: </a:t>
            </a:r>
            <a:r>
              <a:rPr lang="en-US" sz="1200" dirty="0" err="1"/>
              <a:t>Gewenste</a:t>
            </a:r>
            <a:r>
              <a:rPr lang="en-US" sz="1200" dirty="0"/>
              <a:t> </a:t>
            </a:r>
            <a:r>
              <a:rPr lang="en-US" sz="1200" dirty="0" err="1"/>
              <a:t>invloed</a:t>
            </a:r>
            <a:r>
              <a:rPr lang="en-US" sz="1200" dirty="0"/>
              <a:t> burger op </a:t>
            </a:r>
            <a:r>
              <a:rPr lang="en-US" sz="1200" dirty="0" err="1"/>
              <a:t>werkgelegenheid</a:t>
            </a:r>
            <a:r>
              <a:rPr lang="en-US" sz="1200" dirty="0"/>
              <a:t> </a:t>
            </a:r>
          </a:p>
          <a:p>
            <a:pPr>
              <a:defRPr sz="1200"/>
            </a:pPr>
            <a:r>
              <a:rPr lang="en-US" sz="1200" dirty="0" err="1" smtClean="0"/>
              <a:t>perspectief</a:t>
            </a:r>
            <a:r>
              <a:rPr lang="en-US" sz="1200" dirty="0" smtClean="0"/>
              <a:t> </a:t>
            </a:r>
            <a:r>
              <a:rPr lang="en-US" sz="1200" dirty="0"/>
              <a:t>burger, n = 60 </a:t>
            </a: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pieChart>
        <c:varyColors val="1"/>
        <c:ser>
          <c:idx val="0"/>
          <c:order val="0"/>
          <c:dPt>
            <c:idx val="0"/>
            <c:bubble3D val="0"/>
            <c:spPr>
              <a:noFill/>
              <a:ln w="19050">
                <a:solidFill>
                  <a:schemeClr val="lt1"/>
                </a:solidFill>
              </a:ln>
              <a:effectLst/>
            </c:spPr>
            <c:extLst>
              <c:ext xmlns:c16="http://schemas.microsoft.com/office/drawing/2014/chart" uri="{C3380CC4-5D6E-409C-BE32-E72D297353CC}">
                <c16:uniqueId val="{00000001-155E-488D-BCE1-F3547660DD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5E-488D-BCE1-F3547660DDD9}"/>
              </c:ext>
            </c:extLst>
          </c:dPt>
          <c:dPt>
            <c:idx val="2"/>
            <c:bubble3D val="0"/>
            <c:spPr>
              <a:solidFill>
                <a:srgbClr val="0099FF"/>
              </a:solidFill>
              <a:ln w="19050">
                <a:solidFill>
                  <a:schemeClr val="lt1"/>
                </a:solidFill>
              </a:ln>
              <a:effectLst/>
            </c:spPr>
            <c:extLst>
              <c:ext xmlns:c16="http://schemas.microsoft.com/office/drawing/2014/chart" uri="{C3380CC4-5D6E-409C-BE32-E72D297353CC}">
                <c16:uniqueId val="{00000005-155E-488D-BCE1-F3547660DD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5E-488D-BCE1-F3547660DD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55E-488D-BCE1-F3547660DD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8C3-49B9-94C9-43279933BBB2}"/>
              </c:ext>
            </c:extLst>
          </c:dPt>
          <c:dLbls>
            <c:dLbl>
              <c:idx val="0"/>
              <c:delete val="1"/>
              <c:extLst>
                <c:ext xmlns:c15="http://schemas.microsoft.com/office/drawing/2012/chart" uri="{CE6537A1-D6FC-4f65-9D91-7224C49458BB}"/>
                <c:ext xmlns:c16="http://schemas.microsoft.com/office/drawing/2014/chart" uri="{C3380CC4-5D6E-409C-BE32-E72D297353CC}">
                  <c16:uniqueId val="{00000001-155E-488D-BCE1-F3547660DDD9}"/>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6"/>
              <c:pt idx="1">
                <c:v>Helemaal niet mee eens</c:v>
              </c:pt>
              <c:pt idx="2">
                <c:v>Niet mee eens</c:v>
              </c:pt>
              <c:pt idx="3">
                <c:v>Niet mee eens, niet mee oneens</c:v>
              </c:pt>
              <c:pt idx="4">
                <c:v>Mee eens</c:v>
              </c:pt>
              <c:pt idx="5">
                <c:v>Helemaal mee eens</c:v>
              </c:pt>
            </c:strLit>
          </c:cat>
          <c:val>
            <c:numLit>
              <c:formatCode>General</c:formatCode>
              <c:ptCount val="6"/>
              <c:pt idx="0">
                <c:v>0</c:v>
              </c:pt>
              <c:pt idx="1">
                <c:v>1.666666666666667</c:v>
              </c:pt>
              <c:pt idx="2">
                <c:v>20</c:v>
              </c:pt>
              <c:pt idx="3">
                <c:v>36.666666666666657</c:v>
              </c:pt>
              <c:pt idx="4">
                <c:v>40</c:v>
              </c:pt>
              <c:pt idx="5">
                <c:v>1.666666666666667</c:v>
              </c:pt>
            </c:numLit>
          </c:val>
          <c:extLst>
            <c:ext xmlns:c16="http://schemas.microsoft.com/office/drawing/2014/chart" uri="{C3380CC4-5D6E-409C-BE32-E72D297353CC}">
              <c16:uniqueId val="{00000008-155E-488D-BCE1-F3547660DDD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legend>
    <c:plotVisOnly val="1"/>
    <c:dispBlanksAs val="gap"/>
    <c:showDLblsOverMax val="0"/>
  </c:chart>
  <c:spPr>
    <a:noFill/>
    <a:ln>
      <a:noFill/>
    </a:ln>
    <a:effectLst/>
  </c:spPr>
  <c:txPr>
    <a:bodyPr/>
    <a:lstStyle/>
    <a:p>
      <a:pPr>
        <a:defRPr>
          <a:solidFill>
            <a:srgbClr val="000000"/>
          </a:solidFill>
          <a:latin typeface="Calibri" panose="020F0502020204030204" pitchFamily="34" charset="0"/>
          <a:cs typeface="Calibri" panose="020F0502020204030204" pitchFamily="34" charset="0"/>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dirty="0" err="1"/>
              <a:t>Figuur</a:t>
            </a:r>
            <a:r>
              <a:rPr lang="en-US" sz="1200" dirty="0"/>
              <a:t> 11: </a:t>
            </a:r>
            <a:r>
              <a:rPr lang="en-US" sz="1200" dirty="0" err="1"/>
              <a:t>Gewenste</a:t>
            </a:r>
            <a:r>
              <a:rPr lang="en-US" sz="1200" dirty="0"/>
              <a:t> </a:t>
            </a:r>
            <a:r>
              <a:rPr lang="en-US" sz="1200" dirty="0" err="1"/>
              <a:t>invloed</a:t>
            </a:r>
            <a:r>
              <a:rPr lang="en-US" sz="1200" dirty="0"/>
              <a:t> burger op </a:t>
            </a:r>
            <a:r>
              <a:rPr lang="en-US" sz="1200" dirty="0" err="1"/>
              <a:t>werkgelegenheid</a:t>
            </a:r>
            <a:r>
              <a:rPr lang="en-US" sz="1200" dirty="0"/>
              <a:t> </a:t>
            </a:r>
            <a:r>
              <a:rPr lang="en-US" sz="1200" smtClean="0"/>
              <a:t>perspectief</a:t>
            </a:r>
            <a:r>
              <a:rPr lang="en-US" sz="1200" dirty="0" smtClean="0"/>
              <a:t> </a:t>
            </a:r>
            <a:r>
              <a:rPr lang="en-US" sz="1200" dirty="0"/>
              <a:t>professional, n = 12 </a:t>
            </a: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pieChart>
        <c:varyColors val="1"/>
        <c:ser>
          <c:idx val="0"/>
          <c:order val="0"/>
          <c:dPt>
            <c:idx val="0"/>
            <c:bubble3D val="0"/>
            <c:spPr>
              <a:noFill/>
              <a:ln w="19050">
                <a:solidFill>
                  <a:schemeClr val="lt1"/>
                </a:solidFill>
              </a:ln>
              <a:effectLst/>
            </c:spPr>
            <c:extLst>
              <c:ext xmlns:c16="http://schemas.microsoft.com/office/drawing/2014/chart" uri="{C3380CC4-5D6E-409C-BE32-E72D297353CC}">
                <c16:uniqueId val="{00000001-FFC5-46E3-895B-37ACE7E3D125}"/>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FFC5-46E3-895B-37ACE7E3D125}"/>
              </c:ext>
            </c:extLst>
          </c:dPt>
          <c:dPt>
            <c:idx val="2"/>
            <c:bubble3D val="0"/>
            <c:spPr>
              <a:solidFill>
                <a:srgbClr val="FF9900"/>
              </a:solidFill>
              <a:ln w="19050">
                <a:solidFill>
                  <a:schemeClr val="lt1"/>
                </a:solidFill>
              </a:ln>
              <a:effectLst/>
            </c:spPr>
            <c:extLst>
              <c:ext xmlns:c16="http://schemas.microsoft.com/office/drawing/2014/chart" uri="{C3380CC4-5D6E-409C-BE32-E72D297353CC}">
                <c16:uniqueId val="{00000005-FFC5-46E3-895B-37ACE7E3D125}"/>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FFC5-46E3-895B-37ACE7E3D125}"/>
              </c:ext>
            </c:extLst>
          </c:dPt>
          <c:dLbls>
            <c:dLbl>
              <c:idx val="0"/>
              <c:delete val="1"/>
              <c:extLst>
                <c:ext xmlns:c15="http://schemas.microsoft.com/office/drawing/2012/chart" uri="{CE6537A1-D6FC-4f65-9D91-7224C49458BB}"/>
                <c:ext xmlns:c16="http://schemas.microsoft.com/office/drawing/2014/chart" uri="{C3380CC4-5D6E-409C-BE32-E72D297353CC}">
                  <c16:uniqueId val="{00000001-FFC5-46E3-895B-37ACE7E3D125}"/>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4"/>
              <c:pt idx="1">
                <c:v>Niet mee eens, niet mee oneens</c:v>
              </c:pt>
              <c:pt idx="2">
                <c:v>Mee eens</c:v>
              </c:pt>
              <c:pt idx="3">
                <c:v>Helemaal mee eens</c:v>
              </c:pt>
            </c:strLit>
          </c:cat>
          <c:val>
            <c:numLit>
              <c:formatCode>General</c:formatCode>
              <c:ptCount val="4"/>
              <c:pt idx="0">
                <c:v>0</c:v>
              </c:pt>
              <c:pt idx="1">
                <c:v>8.3333333333333321</c:v>
              </c:pt>
              <c:pt idx="2">
                <c:v>83.333333333333343</c:v>
              </c:pt>
              <c:pt idx="3">
                <c:v>8.3333333333333321</c:v>
              </c:pt>
            </c:numLit>
          </c:val>
          <c:extLst>
            <c:ext xmlns:c16="http://schemas.microsoft.com/office/drawing/2014/chart" uri="{C3380CC4-5D6E-409C-BE32-E72D297353CC}">
              <c16:uniqueId val="{00000008-FFC5-46E3-895B-37ACE7E3D12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legend>
    <c:plotVisOnly val="1"/>
    <c:dispBlanksAs val="gap"/>
    <c:showDLblsOverMax val="0"/>
  </c:chart>
  <c:spPr>
    <a:noFill/>
    <a:ln>
      <a:noFill/>
    </a:ln>
    <a:effectLst/>
  </c:spPr>
  <c:txPr>
    <a:bodyPr/>
    <a:lstStyle/>
    <a:p>
      <a:pPr>
        <a:defRPr>
          <a:solidFill>
            <a:srgbClr val="000000"/>
          </a:solidFill>
          <a:latin typeface="Calibri" panose="020F0502020204030204" pitchFamily="34" charset="0"/>
          <a:cs typeface="Calibri" panose="020F0502020204030204" pitchFamily="34" charset="0"/>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baseline="0" dirty="0" err="1" smtClean="0">
                <a:solidFill>
                  <a:srgbClr val="000000"/>
                </a:solidFill>
                <a:latin typeface="Calibri" panose="020F0502020204030204" pitchFamily="34" charset="0"/>
                <a:cs typeface="Calibri" panose="020F0502020204030204" pitchFamily="34" charset="0"/>
              </a:rPr>
              <a:t>Figuur</a:t>
            </a:r>
            <a:r>
              <a:rPr lang="en-US" sz="1200" baseline="0" dirty="0" smtClean="0">
                <a:solidFill>
                  <a:srgbClr val="000000"/>
                </a:solidFill>
                <a:latin typeface="Calibri" panose="020F0502020204030204" pitchFamily="34" charset="0"/>
                <a:cs typeface="Calibri" panose="020F0502020204030204" pitchFamily="34" charset="0"/>
              </a:rPr>
              <a:t> 12: </a:t>
            </a:r>
            <a:r>
              <a:rPr lang="en-US" sz="1200" baseline="0" dirty="0" err="1" smtClean="0">
                <a:solidFill>
                  <a:srgbClr val="000000"/>
                </a:solidFill>
                <a:latin typeface="Calibri" panose="020F0502020204030204" pitchFamily="34" charset="0"/>
                <a:cs typeface="Calibri" panose="020F0502020204030204" pitchFamily="34" charset="0"/>
              </a:rPr>
              <a:t>Gewenste</a:t>
            </a:r>
            <a:r>
              <a:rPr lang="en-US" sz="1200" baseline="0" dirty="0" smtClean="0">
                <a:solidFill>
                  <a:srgbClr val="000000"/>
                </a:solidFill>
                <a:latin typeface="Calibri" panose="020F0502020204030204" pitchFamily="34" charset="0"/>
                <a:cs typeface="Calibri" panose="020F0502020204030204" pitchFamily="34" charset="0"/>
              </a:rPr>
              <a:t> </a:t>
            </a:r>
            <a:r>
              <a:rPr lang="en-US" sz="1200" baseline="0" dirty="0" err="1" smtClean="0">
                <a:solidFill>
                  <a:srgbClr val="000000"/>
                </a:solidFill>
                <a:latin typeface="Calibri" panose="020F0502020204030204" pitchFamily="34" charset="0"/>
                <a:cs typeface="Calibri" panose="020F0502020204030204" pitchFamily="34" charset="0"/>
              </a:rPr>
              <a:t>invloed</a:t>
            </a:r>
            <a:r>
              <a:rPr lang="en-US" sz="1200" baseline="0" dirty="0" smtClean="0">
                <a:solidFill>
                  <a:srgbClr val="000000"/>
                </a:solidFill>
                <a:latin typeface="Calibri" panose="020F0502020204030204" pitchFamily="34" charset="0"/>
                <a:cs typeface="Calibri" panose="020F0502020204030204" pitchFamily="34" charset="0"/>
              </a:rPr>
              <a:t> burger op </a:t>
            </a:r>
            <a:r>
              <a:rPr lang="en-US" sz="1200" baseline="0" dirty="0" err="1" smtClean="0">
                <a:solidFill>
                  <a:srgbClr val="000000"/>
                </a:solidFill>
                <a:latin typeface="Calibri" panose="020F0502020204030204" pitchFamily="34" charset="0"/>
                <a:cs typeface="Calibri" panose="020F0502020204030204" pitchFamily="34" charset="0"/>
              </a:rPr>
              <a:t>werkomstandigheden</a:t>
            </a:r>
            <a:r>
              <a:rPr lang="en-US" sz="1200" baseline="0" dirty="0" smtClean="0">
                <a:solidFill>
                  <a:srgbClr val="000000"/>
                </a:solidFill>
                <a:latin typeface="Calibri" panose="020F0502020204030204" pitchFamily="34" charset="0"/>
                <a:cs typeface="Calibri" panose="020F0502020204030204" pitchFamily="34" charset="0"/>
              </a:rPr>
              <a:t/>
            </a:r>
            <a:br>
              <a:rPr lang="en-US" sz="1200" baseline="0" dirty="0" smtClean="0">
                <a:solidFill>
                  <a:srgbClr val="000000"/>
                </a:solidFill>
                <a:latin typeface="Calibri" panose="020F0502020204030204" pitchFamily="34" charset="0"/>
                <a:cs typeface="Calibri" panose="020F0502020204030204" pitchFamily="34" charset="0"/>
              </a:rPr>
            </a:br>
            <a:r>
              <a:rPr lang="en-US" sz="1200" baseline="0" dirty="0" err="1" smtClean="0">
                <a:solidFill>
                  <a:srgbClr val="000000"/>
                </a:solidFill>
                <a:latin typeface="Calibri" panose="020F0502020204030204" pitchFamily="34" charset="0"/>
                <a:cs typeface="Calibri" panose="020F0502020204030204" pitchFamily="34" charset="0"/>
              </a:rPr>
              <a:t>perspectief</a:t>
            </a:r>
            <a:r>
              <a:rPr lang="en-US" sz="1200" baseline="0" dirty="0" smtClean="0">
                <a:solidFill>
                  <a:srgbClr val="000000"/>
                </a:solidFill>
                <a:latin typeface="Calibri" panose="020F0502020204030204" pitchFamily="34" charset="0"/>
                <a:cs typeface="Calibri" panose="020F0502020204030204" pitchFamily="34" charset="0"/>
              </a:rPr>
              <a:t> burger, n = 60</a:t>
            </a:r>
            <a:endParaRPr lang="en-US" sz="1200" dirty="0">
              <a:solidFill>
                <a:srgbClr val="000000"/>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pieChart>
        <c:varyColors val="1"/>
        <c:ser>
          <c:idx val="0"/>
          <c:order val="0"/>
          <c:dPt>
            <c:idx val="0"/>
            <c:bubble3D val="0"/>
            <c:spPr>
              <a:noFill/>
              <a:ln w="19050">
                <a:solidFill>
                  <a:schemeClr val="lt1"/>
                </a:solidFill>
              </a:ln>
              <a:effectLst/>
            </c:spPr>
            <c:extLst>
              <c:ext xmlns:c16="http://schemas.microsoft.com/office/drawing/2014/chart" uri="{C3380CC4-5D6E-409C-BE32-E72D297353CC}">
                <c16:uniqueId val="{00000001-CC07-40C7-8EED-42439C984F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07-40C7-8EED-42439C984F0F}"/>
              </c:ext>
            </c:extLst>
          </c:dPt>
          <c:dPt>
            <c:idx val="2"/>
            <c:bubble3D val="0"/>
            <c:spPr>
              <a:solidFill>
                <a:srgbClr val="0099FF"/>
              </a:solidFill>
              <a:ln w="19050">
                <a:solidFill>
                  <a:schemeClr val="lt1"/>
                </a:solidFill>
              </a:ln>
              <a:effectLst/>
            </c:spPr>
            <c:extLst>
              <c:ext xmlns:c16="http://schemas.microsoft.com/office/drawing/2014/chart" uri="{C3380CC4-5D6E-409C-BE32-E72D297353CC}">
                <c16:uniqueId val="{00000005-CC07-40C7-8EED-42439C984F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07-40C7-8EED-42439C984F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07-40C7-8EED-42439C984F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2E4-499C-9441-F904C4FDC345}"/>
              </c:ext>
            </c:extLst>
          </c:dPt>
          <c:dLbls>
            <c:dLbl>
              <c:idx val="0"/>
              <c:delete val="1"/>
              <c:extLst>
                <c:ext xmlns:c15="http://schemas.microsoft.com/office/drawing/2012/chart" uri="{CE6537A1-D6FC-4f65-9D91-7224C49458BB}"/>
                <c:ext xmlns:c16="http://schemas.microsoft.com/office/drawing/2014/chart" uri="{C3380CC4-5D6E-409C-BE32-E72D297353CC}">
                  <c16:uniqueId val="{00000001-CC07-40C7-8EED-42439C984F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6"/>
              <c:pt idx="1">
                <c:v>Helemaal niet mee eens</c:v>
              </c:pt>
              <c:pt idx="2">
                <c:v>Niet mee eens</c:v>
              </c:pt>
              <c:pt idx="3">
                <c:v>Niet mee eens, niet mee oneens</c:v>
              </c:pt>
              <c:pt idx="4">
                <c:v>Mee eens</c:v>
              </c:pt>
              <c:pt idx="5">
                <c:v>Helemaal mee eens</c:v>
              </c:pt>
            </c:strLit>
          </c:cat>
          <c:val>
            <c:numLit>
              <c:formatCode>General</c:formatCode>
              <c:ptCount val="6"/>
              <c:pt idx="0">
                <c:v>0</c:v>
              </c:pt>
              <c:pt idx="1">
                <c:v>1.666666666666667</c:v>
              </c:pt>
              <c:pt idx="2">
                <c:v>11.66666666666667</c:v>
              </c:pt>
              <c:pt idx="3">
                <c:v>36.666666666666657</c:v>
              </c:pt>
              <c:pt idx="4">
                <c:v>41.666666666666671</c:v>
              </c:pt>
              <c:pt idx="5">
                <c:v>8.3333333333333321</c:v>
              </c:pt>
            </c:numLit>
          </c:val>
          <c:extLst>
            <c:ext xmlns:c16="http://schemas.microsoft.com/office/drawing/2014/chart" uri="{C3380CC4-5D6E-409C-BE32-E72D297353CC}">
              <c16:uniqueId val="{00000008-CC07-40C7-8EED-42439C984F0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baseline="0" dirty="0" err="1" smtClean="0">
                <a:solidFill>
                  <a:srgbClr val="000000"/>
                </a:solidFill>
                <a:latin typeface="Calibri" panose="020F0502020204030204" pitchFamily="34" charset="0"/>
                <a:cs typeface="Calibri" panose="020F0502020204030204" pitchFamily="34" charset="0"/>
              </a:rPr>
              <a:t>Figuur</a:t>
            </a:r>
            <a:r>
              <a:rPr lang="en-US" sz="1200" baseline="0" dirty="0" smtClean="0">
                <a:solidFill>
                  <a:srgbClr val="000000"/>
                </a:solidFill>
                <a:latin typeface="Calibri" panose="020F0502020204030204" pitchFamily="34" charset="0"/>
                <a:cs typeface="Calibri" panose="020F0502020204030204" pitchFamily="34" charset="0"/>
              </a:rPr>
              <a:t> 13: </a:t>
            </a:r>
            <a:r>
              <a:rPr lang="en-US" sz="1200" baseline="0" dirty="0" err="1" smtClean="0">
                <a:solidFill>
                  <a:srgbClr val="000000"/>
                </a:solidFill>
                <a:latin typeface="Calibri" panose="020F0502020204030204" pitchFamily="34" charset="0"/>
                <a:cs typeface="Calibri" panose="020F0502020204030204" pitchFamily="34" charset="0"/>
              </a:rPr>
              <a:t>Gewenste</a:t>
            </a:r>
            <a:r>
              <a:rPr lang="en-US" sz="1200" baseline="0" dirty="0" smtClean="0">
                <a:solidFill>
                  <a:srgbClr val="000000"/>
                </a:solidFill>
                <a:latin typeface="Calibri" panose="020F0502020204030204" pitchFamily="34" charset="0"/>
                <a:cs typeface="Calibri" panose="020F0502020204030204" pitchFamily="34" charset="0"/>
              </a:rPr>
              <a:t> </a:t>
            </a:r>
            <a:r>
              <a:rPr lang="en-US" sz="1200" baseline="0" dirty="0" err="1" smtClean="0">
                <a:solidFill>
                  <a:srgbClr val="000000"/>
                </a:solidFill>
                <a:latin typeface="Calibri" panose="020F0502020204030204" pitchFamily="34" charset="0"/>
                <a:cs typeface="Calibri" panose="020F0502020204030204" pitchFamily="34" charset="0"/>
              </a:rPr>
              <a:t>invloed</a:t>
            </a:r>
            <a:r>
              <a:rPr lang="en-US" sz="1200" baseline="0" dirty="0" smtClean="0">
                <a:solidFill>
                  <a:srgbClr val="000000"/>
                </a:solidFill>
                <a:latin typeface="Calibri" panose="020F0502020204030204" pitchFamily="34" charset="0"/>
                <a:cs typeface="Calibri" panose="020F0502020204030204" pitchFamily="34" charset="0"/>
              </a:rPr>
              <a:t> burger op </a:t>
            </a:r>
            <a:r>
              <a:rPr lang="en-US" sz="1200" baseline="0" dirty="0" err="1" smtClean="0">
                <a:solidFill>
                  <a:srgbClr val="000000"/>
                </a:solidFill>
                <a:latin typeface="Calibri" panose="020F0502020204030204" pitchFamily="34" charset="0"/>
                <a:cs typeface="Calibri" panose="020F0502020204030204" pitchFamily="34" charset="0"/>
              </a:rPr>
              <a:t>werkomstandigheden</a:t>
            </a:r>
            <a:r>
              <a:rPr lang="en-US" sz="1200" baseline="0" dirty="0" smtClean="0">
                <a:solidFill>
                  <a:srgbClr val="000000"/>
                </a:solidFill>
                <a:latin typeface="Calibri" panose="020F0502020204030204" pitchFamily="34" charset="0"/>
                <a:cs typeface="Calibri" panose="020F0502020204030204" pitchFamily="34" charset="0"/>
              </a:rPr>
              <a:t>, </a:t>
            </a:r>
            <a:r>
              <a:rPr lang="en-US" sz="1200" baseline="0" dirty="0" err="1" smtClean="0">
                <a:solidFill>
                  <a:srgbClr val="000000"/>
                </a:solidFill>
                <a:latin typeface="Calibri" panose="020F0502020204030204" pitchFamily="34" charset="0"/>
                <a:cs typeface="Calibri" panose="020F0502020204030204" pitchFamily="34" charset="0"/>
              </a:rPr>
              <a:t>perspectief</a:t>
            </a:r>
            <a:r>
              <a:rPr lang="en-US" sz="1200" baseline="0" dirty="0" smtClean="0">
                <a:solidFill>
                  <a:srgbClr val="000000"/>
                </a:solidFill>
                <a:latin typeface="Calibri" panose="020F0502020204030204" pitchFamily="34" charset="0"/>
                <a:cs typeface="Calibri" panose="020F0502020204030204" pitchFamily="34" charset="0"/>
              </a:rPr>
              <a:t> professional, n = 12</a:t>
            </a:r>
            <a:endParaRPr lang="en-US" sz="1200" dirty="0">
              <a:solidFill>
                <a:srgbClr val="000000"/>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manualLayout>
          <c:layoutTarget val="inner"/>
          <c:xMode val="edge"/>
          <c:yMode val="edge"/>
          <c:x val="0.18532217847769031"/>
          <c:y val="0.2287325021872266"/>
          <c:w val="0.40135433070866144"/>
          <c:h val="0.66892388451443574"/>
        </c:manualLayout>
      </c:layout>
      <c:pieChart>
        <c:varyColors val="1"/>
        <c:ser>
          <c:idx val="0"/>
          <c:order val="0"/>
          <c:spPr>
            <a:solidFill>
              <a:srgbClr val="FFC000"/>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C1D3-4B6C-BADB-6A7D617F5C6C}"/>
              </c:ext>
            </c:extLst>
          </c:dPt>
          <c:dPt>
            <c:idx val="1"/>
            <c:bubble3D val="0"/>
            <c:spPr>
              <a:solidFill>
                <a:srgbClr val="FF9900"/>
              </a:solidFill>
              <a:ln w="19050">
                <a:solidFill>
                  <a:schemeClr val="lt1"/>
                </a:solidFill>
              </a:ln>
              <a:effectLst/>
            </c:spPr>
            <c:extLst>
              <c:ext xmlns:c16="http://schemas.microsoft.com/office/drawing/2014/chart" uri="{C3380CC4-5D6E-409C-BE32-E72D297353CC}">
                <c16:uniqueId val="{00000003-C1D3-4B6C-BADB-6A7D617F5C6C}"/>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C1D3-4B6C-BADB-6A7D617F5C6C}"/>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C1D3-4B6C-BADB-6A7D617F5C6C}"/>
              </c:ext>
            </c:extLst>
          </c:dPt>
          <c:dLbls>
            <c:dLbl>
              <c:idx val="0"/>
              <c:delete val="1"/>
              <c:extLst>
                <c:ext xmlns:c15="http://schemas.microsoft.com/office/drawing/2012/chart" uri="{CE6537A1-D6FC-4f65-9D91-7224C49458BB}"/>
                <c:ext xmlns:c16="http://schemas.microsoft.com/office/drawing/2014/chart" uri="{C3380CC4-5D6E-409C-BE32-E72D297353CC}">
                  <c16:uniqueId val="{00000001-C1D3-4B6C-BADB-6A7D617F5C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3"/>
              <c:pt idx="1">
                <c:v>Mee eens</c:v>
              </c:pt>
              <c:pt idx="2">
                <c:v>Helemaal mee eens</c:v>
              </c:pt>
            </c:strLit>
          </c:cat>
          <c:val>
            <c:numLit>
              <c:formatCode>General</c:formatCode>
              <c:ptCount val="3"/>
              <c:pt idx="0">
                <c:v>0</c:v>
              </c:pt>
              <c:pt idx="1">
                <c:v>75</c:v>
              </c:pt>
              <c:pt idx="2">
                <c:v>25</c:v>
              </c:pt>
            </c:numLit>
          </c:val>
          <c:extLst>
            <c:ext xmlns:c16="http://schemas.microsoft.com/office/drawing/2014/chart" uri="{C3380CC4-5D6E-409C-BE32-E72D297353CC}">
              <c16:uniqueId val="{00000008-C1D3-4B6C-BADB-6A7D617F5C6C}"/>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delete val="1"/>
      </c:legendEntry>
      <c:layout>
        <c:manualLayout>
          <c:xMode val="edge"/>
          <c:yMode val="edge"/>
          <c:x val="0.60722091490202934"/>
          <c:y val="0.46009587343248759"/>
          <c:w val="0.26411242344706909"/>
          <c:h val="0.22152121609798775"/>
        </c:manualLayout>
      </c:layout>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dirty="0" err="1"/>
              <a:t>Figuur</a:t>
            </a:r>
            <a:r>
              <a:rPr lang="en-US" sz="1200" dirty="0"/>
              <a:t> 2: </a:t>
            </a:r>
            <a:r>
              <a:rPr lang="en-US" sz="1200" dirty="0" err="1"/>
              <a:t>Ervaren</a:t>
            </a:r>
            <a:r>
              <a:rPr lang="en-US" sz="1200" dirty="0"/>
              <a:t> </a:t>
            </a:r>
            <a:r>
              <a:rPr lang="en-US" sz="1200" dirty="0" err="1"/>
              <a:t>invloed</a:t>
            </a:r>
            <a:r>
              <a:rPr lang="en-US" sz="1200" dirty="0"/>
              <a:t> op </a:t>
            </a:r>
            <a:r>
              <a:rPr lang="en-US" sz="1200" dirty="0" err="1"/>
              <a:t>dagelijks</a:t>
            </a:r>
            <a:r>
              <a:rPr lang="en-US" sz="1200" dirty="0"/>
              <a:t> </a:t>
            </a:r>
            <a:r>
              <a:rPr lang="en-US" sz="1200" dirty="0" err="1"/>
              <a:t>leven</a:t>
            </a:r>
            <a:r>
              <a:rPr lang="en-US" sz="1200" dirty="0"/>
              <a:t> </a:t>
            </a:r>
            <a:endParaRPr lang="en-US" sz="1200" dirty="0" smtClean="0"/>
          </a:p>
          <a:p>
            <a:pPr>
              <a:defRPr sz="1200"/>
            </a:pPr>
            <a:r>
              <a:rPr lang="en-US" sz="1200" dirty="0" smtClean="0"/>
              <a:t>n </a:t>
            </a:r>
            <a:r>
              <a:rPr lang="en-US" sz="1200" dirty="0"/>
              <a:t>= 60</a:t>
            </a: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manualLayout>
          <c:layoutTarget val="inner"/>
          <c:xMode val="edge"/>
          <c:yMode val="edge"/>
          <c:x val="0.14496784776902888"/>
          <c:y val="0.22699620880723242"/>
          <c:w val="0.40288232720909889"/>
          <c:h val="0.67147054534849815"/>
        </c:manualLayout>
      </c:layout>
      <c:pieChart>
        <c:varyColors val="1"/>
        <c:ser>
          <c:idx val="0"/>
          <c:order val="0"/>
          <c:explosion val="1"/>
          <c:dPt>
            <c:idx val="0"/>
            <c:bubble3D val="0"/>
            <c:spPr>
              <a:noFill/>
              <a:ln w="19050">
                <a:solidFill>
                  <a:schemeClr val="lt1"/>
                </a:solidFill>
              </a:ln>
              <a:effectLst/>
            </c:spPr>
            <c:extLst>
              <c:ext xmlns:c16="http://schemas.microsoft.com/office/drawing/2014/chart" uri="{C3380CC4-5D6E-409C-BE32-E72D297353CC}">
                <c16:uniqueId val="{00000001-B7C2-4509-940C-783536269B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C2-4509-940C-783536269B32}"/>
              </c:ext>
            </c:extLst>
          </c:dPt>
          <c:dPt>
            <c:idx val="2"/>
            <c:bubble3D val="0"/>
            <c:spPr>
              <a:solidFill>
                <a:srgbClr val="0099FF"/>
              </a:solidFill>
              <a:ln w="19050">
                <a:solidFill>
                  <a:schemeClr val="lt1"/>
                </a:solidFill>
              </a:ln>
              <a:effectLst/>
            </c:spPr>
            <c:extLst>
              <c:ext xmlns:c16="http://schemas.microsoft.com/office/drawing/2014/chart" uri="{C3380CC4-5D6E-409C-BE32-E72D297353CC}">
                <c16:uniqueId val="{00000005-B7C2-4509-940C-783536269B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C2-4509-940C-783536269B3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D63-4B22-9FE8-ED7156FBEDD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D63-4B22-9FE8-ED7156FBEDD6}"/>
              </c:ext>
            </c:extLst>
          </c:dPt>
          <c:dLbls>
            <c:dLbl>
              <c:idx val="0"/>
              <c:delete val="1"/>
              <c:extLst>
                <c:ext xmlns:c15="http://schemas.microsoft.com/office/drawing/2012/chart" uri="{CE6537A1-D6FC-4f65-9D91-7224C49458BB}"/>
                <c:ext xmlns:c16="http://schemas.microsoft.com/office/drawing/2014/chart" uri="{C3380CC4-5D6E-409C-BE32-E72D297353CC}">
                  <c16:uniqueId val="{00000001-B7C2-4509-940C-783536269B32}"/>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6"/>
              <c:pt idx="1">
                <c:v>Helemaal niet mee eens</c:v>
              </c:pt>
              <c:pt idx="2">
                <c:v>Niet mee eens</c:v>
              </c:pt>
              <c:pt idx="3">
                <c:v>Niet mee eens, niet mee oneens</c:v>
              </c:pt>
              <c:pt idx="4">
                <c:v>Mee eens</c:v>
              </c:pt>
              <c:pt idx="5">
                <c:v>Helemaal mee eens</c:v>
              </c:pt>
            </c:strLit>
          </c:cat>
          <c:val>
            <c:numLit>
              <c:formatCode>General</c:formatCode>
              <c:ptCount val="6"/>
              <c:pt idx="0">
                <c:v>0</c:v>
              </c:pt>
              <c:pt idx="1">
                <c:v>20</c:v>
              </c:pt>
              <c:pt idx="2">
                <c:v>31.666666666666661</c:v>
              </c:pt>
              <c:pt idx="3">
                <c:v>18.333333333333329</c:v>
              </c:pt>
              <c:pt idx="4">
                <c:v>23.333333333333329</c:v>
              </c:pt>
              <c:pt idx="5">
                <c:v>6.666666666666667</c:v>
              </c:pt>
            </c:numLit>
          </c:val>
          <c:extLst>
            <c:ext xmlns:c16="http://schemas.microsoft.com/office/drawing/2014/chart" uri="{C3380CC4-5D6E-409C-BE32-E72D297353CC}">
              <c16:uniqueId val="{00000008-B7C2-4509-940C-783536269B3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legend>
    <c:plotVisOnly val="1"/>
    <c:dispBlanksAs val="gap"/>
    <c:showDLblsOverMax val="0"/>
  </c:chart>
  <c:spPr>
    <a:noFill/>
    <a:ln>
      <a:noFill/>
    </a:ln>
    <a:effectLst/>
  </c:spPr>
  <c:txPr>
    <a:bodyPr/>
    <a:lstStyle/>
    <a:p>
      <a:pPr>
        <a:defRPr>
          <a:solidFill>
            <a:srgbClr val="000000"/>
          </a:solidFill>
          <a:latin typeface="Calibri" panose="020F0502020204030204" pitchFamily="34" charset="0"/>
          <a:cs typeface="Calibri" panose="020F0502020204030204" pitchFamily="34" charset="0"/>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a:t>Figuur 3: Ervaren invloed op textielindustrie regio, n = 60</a:t>
            </a:r>
          </a:p>
        </c:rich>
      </c:tx>
      <c:layout>
        <c:manualLayout>
          <c:xMode val="edge"/>
          <c:yMode val="edge"/>
          <c:x val="0.1232985564304462"/>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pieChart>
        <c:varyColors val="1"/>
        <c:ser>
          <c:idx val="0"/>
          <c:order val="0"/>
          <c:dPt>
            <c:idx val="0"/>
            <c:bubble3D val="0"/>
            <c:spPr>
              <a:noFill/>
              <a:ln w="19050">
                <a:solidFill>
                  <a:schemeClr val="lt1"/>
                </a:solidFill>
              </a:ln>
              <a:effectLst/>
            </c:spPr>
            <c:extLst>
              <c:ext xmlns:c16="http://schemas.microsoft.com/office/drawing/2014/chart" uri="{C3380CC4-5D6E-409C-BE32-E72D297353CC}">
                <c16:uniqueId val="{00000001-20B8-4BDF-8EC6-25C4ED25A0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B8-4BDF-8EC6-25C4ED25A079}"/>
              </c:ext>
            </c:extLst>
          </c:dPt>
          <c:dPt>
            <c:idx val="2"/>
            <c:bubble3D val="0"/>
            <c:spPr>
              <a:solidFill>
                <a:srgbClr val="0099FF"/>
              </a:solidFill>
              <a:ln w="19050">
                <a:solidFill>
                  <a:schemeClr val="lt1"/>
                </a:solidFill>
              </a:ln>
              <a:effectLst/>
            </c:spPr>
            <c:extLst>
              <c:ext xmlns:c16="http://schemas.microsoft.com/office/drawing/2014/chart" uri="{C3380CC4-5D6E-409C-BE32-E72D297353CC}">
                <c16:uniqueId val="{00000005-20B8-4BDF-8EC6-25C4ED25A0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B8-4BDF-8EC6-25C4ED25A07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152-451F-B6AA-567FF4C465C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152-451F-B6AA-567FF4C465C1}"/>
              </c:ext>
            </c:extLst>
          </c:dPt>
          <c:dLbls>
            <c:dLbl>
              <c:idx val="0"/>
              <c:delete val="1"/>
              <c:extLst>
                <c:ext xmlns:c15="http://schemas.microsoft.com/office/drawing/2012/chart" uri="{CE6537A1-D6FC-4f65-9D91-7224C49458BB}"/>
                <c:ext xmlns:c16="http://schemas.microsoft.com/office/drawing/2014/chart" uri="{C3380CC4-5D6E-409C-BE32-E72D297353CC}">
                  <c16:uniqueId val="{00000001-20B8-4BDF-8EC6-25C4ED25A079}"/>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6"/>
              <c:pt idx="1">
                <c:v>Helemaal niet mee eens</c:v>
              </c:pt>
              <c:pt idx="2">
                <c:v>Niet mee eens</c:v>
              </c:pt>
              <c:pt idx="3">
                <c:v>Niet mee eens, niet mee oneens</c:v>
              </c:pt>
              <c:pt idx="4">
                <c:v>Mee eens</c:v>
              </c:pt>
              <c:pt idx="5">
                <c:v>Helemaal mee eens</c:v>
              </c:pt>
            </c:strLit>
          </c:cat>
          <c:val>
            <c:numLit>
              <c:formatCode>General</c:formatCode>
              <c:ptCount val="6"/>
              <c:pt idx="0">
                <c:v>0</c:v>
              </c:pt>
              <c:pt idx="1">
                <c:v>30</c:v>
              </c:pt>
              <c:pt idx="2">
                <c:v>33.333333333333329</c:v>
              </c:pt>
              <c:pt idx="3">
                <c:v>25</c:v>
              </c:pt>
              <c:pt idx="4">
                <c:v>10</c:v>
              </c:pt>
              <c:pt idx="5">
                <c:v>1.666666666666667</c:v>
              </c:pt>
            </c:numLit>
          </c:val>
          <c:extLst>
            <c:ext xmlns:c16="http://schemas.microsoft.com/office/drawing/2014/chart" uri="{C3380CC4-5D6E-409C-BE32-E72D297353CC}">
              <c16:uniqueId val="{00000008-20B8-4BDF-8EC6-25C4ED25A07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5948468941382332"/>
          <c:y val="0.23103164187809858"/>
          <c:w val="0.31273753280839894"/>
          <c:h val="0.71941819772528437"/>
        </c:manualLayout>
      </c:layout>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legend>
    <c:plotVisOnly val="1"/>
    <c:dispBlanksAs val="gap"/>
    <c:showDLblsOverMax val="0"/>
  </c:chart>
  <c:spPr>
    <a:noFill/>
    <a:ln>
      <a:noFill/>
    </a:ln>
    <a:effectLst/>
  </c:spPr>
  <c:txPr>
    <a:bodyPr/>
    <a:lstStyle/>
    <a:p>
      <a:pPr>
        <a:defRPr>
          <a:solidFill>
            <a:srgbClr val="000000"/>
          </a:solidFill>
          <a:latin typeface="Calibri" panose="020F0502020204030204" pitchFamily="34" charset="0"/>
          <a:cs typeface="Calibri" panose="020F0502020204030204" pitchFamily="34" charset="0"/>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dirty="0" err="1"/>
              <a:t>Figuur</a:t>
            </a:r>
            <a:r>
              <a:rPr lang="en-US" sz="1200" dirty="0"/>
              <a:t> 5: </a:t>
            </a:r>
            <a:r>
              <a:rPr lang="en-US" sz="1200" dirty="0" err="1"/>
              <a:t>Gewenste</a:t>
            </a:r>
            <a:r>
              <a:rPr lang="en-US" sz="1200" dirty="0"/>
              <a:t> </a:t>
            </a:r>
            <a:r>
              <a:rPr lang="en-US" sz="1200" dirty="0" err="1"/>
              <a:t>invloed</a:t>
            </a:r>
            <a:r>
              <a:rPr lang="en-US" sz="1200" dirty="0"/>
              <a:t> burger op </a:t>
            </a:r>
            <a:r>
              <a:rPr lang="en-US" sz="1200" dirty="0" err="1" smtClean="0"/>
              <a:t>vervuiling</a:t>
            </a:r>
            <a:r>
              <a:rPr lang="en-US" sz="1200" dirty="0" smtClean="0"/>
              <a:t>/milieu, </a:t>
            </a:r>
            <a:r>
              <a:rPr lang="en-US" sz="1200" dirty="0" err="1" smtClean="0"/>
              <a:t>perspectief</a:t>
            </a:r>
            <a:r>
              <a:rPr lang="en-US" sz="1200" dirty="0" smtClean="0"/>
              <a:t> </a:t>
            </a:r>
            <a:r>
              <a:rPr lang="en-US" sz="1200" dirty="0"/>
              <a:t>professional, n = 12</a:t>
            </a:r>
          </a:p>
        </c:rich>
      </c:tx>
      <c:layout>
        <c:manualLayout>
          <c:xMode val="edge"/>
          <c:yMode val="edge"/>
          <c:x val="9.13064947016929E-2"/>
          <c:y val="0"/>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pieChart>
        <c:varyColors val="1"/>
        <c:ser>
          <c:idx val="0"/>
          <c:order val="0"/>
          <c:explosion val="5"/>
          <c:dPt>
            <c:idx val="0"/>
            <c:bubble3D val="0"/>
            <c:spPr>
              <a:noFill/>
              <a:ln w="19050">
                <a:solidFill>
                  <a:schemeClr val="lt1"/>
                </a:solidFill>
              </a:ln>
              <a:effectLst/>
            </c:spPr>
            <c:extLst>
              <c:ext xmlns:c16="http://schemas.microsoft.com/office/drawing/2014/chart" uri="{C3380CC4-5D6E-409C-BE32-E72D297353CC}">
                <c16:uniqueId val="{00000001-493D-45CD-B44B-F75BD551CB3D}"/>
              </c:ext>
            </c:extLst>
          </c:dPt>
          <c:dPt>
            <c:idx val="1"/>
            <c:bubble3D val="0"/>
            <c:explosion val="0"/>
            <c:spPr>
              <a:solidFill>
                <a:srgbClr val="0099FF"/>
              </a:solidFill>
              <a:ln w="19050">
                <a:solidFill>
                  <a:schemeClr val="lt1"/>
                </a:solidFill>
              </a:ln>
              <a:effectLst/>
            </c:spPr>
            <c:extLst>
              <c:ext xmlns:c16="http://schemas.microsoft.com/office/drawing/2014/chart" uri="{C3380CC4-5D6E-409C-BE32-E72D297353CC}">
                <c16:uniqueId val="{00000003-493D-45CD-B44B-F75BD551CB3D}"/>
              </c:ext>
            </c:extLst>
          </c:dPt>
          <c:dPt>
            <c:idx val="2"/>
            <c:bubble3D val="0"/>
            <c:explosion val="0"/>
            <c:spPr>
              <a:solidFill>
                <a:srgbClr val="FF9900"/>
              </a:solidFill>
              <a:ln w="19050">
                <a:solidFill>
                  <a:schemeClr val="lt1"/>
                </a:solidFill>
              </a:ln>
              <a:effectLst/>
            </c:spPr>
            <c:extLst>
              <c:ext xmlns:c16="http://schemas.microsoft.com/office/drawing/2014/chart" uri="{C3380CC4-5D6E-409C-BE32-E72D297353CC}">
                <c16:uniqueId val="{00000005-493D-45CD-B44B-F75BD551CB3D}"/>
              </c:ext>
            </c:extLst>
          </c:dPt>
          <c:dPt>
            <c:idx val="3"/>
            <c:bubble3D val="0"/>
            <c:explosion val="0"/>
            <c:spPr>
              <a:solidFill>
                <a:srgbClr val="FFC000"/>
              </a:solidFill>
              <a:ln w="19050">
                <a:solidFill>
                  <a:schemeClr val="lt1"/>
                </a:solidFill>
              </a:ln>
              <a:effectLst/>
            </c:spPr>
            <c:extLst>
              <c:ext xmlns:c16="http://schemas.microsoft.com/office/drawing/2014/chart" uri="{C3380CC4-5D6E-409C-BE32-E72D297353CC}">
                <c16:uniqueId val="{00000007-493D-45CD-B44B-F75BD551CB3D}"/>
              </c:ext>
            </c:extLst>
          </c:dPt>
          <c:dLbls>
            <c:dLbl>
              <c:idx val="0"/>
              <c:delete val="1"/>
              <c:extLst>
                <c:ext xmlns:c15="http://schemas.microsoft.com/office/drawing/2012/chart" uri="{CE6537A1-D6FC-4f65-9D91-7224C49458BB}"/>
                <c:ext xmlns:c16="http://schemas.microsoft.com/office/drawing/2014/chart" uri="{C3380CC4-5D6E-409C-BE32-E72D297353CC}">
                  <c16:uniqueId val="{00000001-493D-45CD-B44B-F75BD551CB3D}"/>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4"/>
              <c:pt idx="1">
                <c:v>Niet mee eens</c:v>
              </c:pt>
              <c:pt idx="2">
                <c:v>Mee eens</c:v>
              </c:pt>
              <c:pt idx="3">
                <c:v>Helemaal mee eens</c:v>
              </c:pt>
            </c:strLit>
          </c:cat>
          <c:val>
            <c:numLit>
              <c:formatCode>General</c:formatCode>
              <c:ptCount val="4"/>
              <c:pt idx="0">
                <c:v>0</c:v>
              </c:pt>
              <c:pt idx="1">
                <c:v>8.3333333333333321</c:v>
              </c:pt>
              <c:pt idx="2">
                <c:v>50</c:v>
              </c:pt>
              <c:pt idx="3">
                <c:v>41.666666666666671</c:v>
              </c:pt>
            </c:numLit>
          </c:val>
          <c:extLst>
            <c:ext xmlns:c16="http://schemas.microsoft.com/office/drawing/2014/chart" uri="{C3380CC4-5D6E-409C-BE32-E72D297353CC}">
              <c16:uniqueId val="{00000008-493D-45CD-B44B-F75BD551CB3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2100890797741182"/>
          <c:y val="0.36631273363556827"/>
          <c:w val="0.2401022031336992"/>
          <c:h val="0.26851056496725789"/>
        </c:manualLayout>
      </c:layout>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legend>
    <c:plotVisOnly val="1"/>
    <c:dispBlanksAs val="gap"/>
    <c:showDLblsOverMax val="0"/>
  </c:chart>
  <c:spPr>
    <a:noFill/>
    <a:ln>
      <a:noFill/>
    </a:ln>
    <a:effectLst/>
  </c:spPr>
  <c:txPr>
    <a:bodyPr/>
    <a:lstStyle/>
    <a:p>
      <a:pPr>
        <a:defRPr>
          <a:solidFill>
            <a:srgbClr val="000000"/>
          </a:solidFill>
          <a:latin typeface="Calibri" panose="020F0502020204030204" pitchFamily="34" charset="0"/>
          <a:cs typeface="Calibri" panose="020F0502020204030204" pitchFamily="34" charset="0"/>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dirty="0" err="1"/>
              <a:t>Figuur</a:t>
            </a:r>
            <a:r>
              <a:rPr lang="en-US" sz="1200" dirty="0"/>
              <a:t> 4: </a:t>
            </a:r>
            <a:r>
              <a:rPr lang="en-US" sz="1200" dirty="0" err="1"/>
              <a:t>Gewenste</a:t>
            </a:r>
            <a:r>
              <a:rPr lang="en-US" sz="1200" dirty="0"/>
              <a:t> </a:t>
            </a:r>
            <a:r>
              <a:rPr lang="en-US" sz="1200" dirty="0" err="1"/>
              <a:t>invloed</a:t>
            </a:r>
            <a:r>
              <a:rPr lang="en-US" sz="1200" dirty="0"/>
              <a:t> burger op </a:t>
            </a:r>
            <a:r>
              <a:rPr lang="en-US" sz="1200" dirty="0" err="1" smtClean="0"/>
              <a:t>vervuiling</a:t>
            </a:r>
            <a:r>
              <a:rPr lang="en-US" sz="1200" dirty="0" smtClean="0"/>
              <a:t>/milieu,</a:t>
            </a:r>
            <a:r>
              <a:rPr lang="en-US" sz="1200" baseline="0" dirty="0" smtClean="0"/>
              <a:t> </a:t>
            </a:r>
            <a:r>
              <a:rPr lang="en-US" sz="1200" baseline="0" dirty="0" err="1" smtClean="0"/>
              <a:t>p</a:t>
            </a:r>
            <a:r>
              <a:rPr lang="en-US" sz="1200" dirty="0" err="1" smtClean="0"/>
              <a:t>erspectief</a:t>
            </a:r>
            <a:r>
              <a:rPr lang="en-US" sz="1200" dirty="0" smtClean="0"/>
              <a:t> </a:t>
            </a:r>
            <a:r>
              <a:rPr lang="en-US" sz="1200" dirty="0"/>
              <a:t>burger, n = 60</a:t>
            </a:r>
            <a:endParaRPr lang="nl-NL" sz="1200" dirty="0"/>
          </a:p>
        </c:rich>
      </c:tx>
      <c:layout>
        <c:manualLayout>
          <c:xMode val="edge"/>
          <c:yMode val="edge"/>
          <c:x val="0.12081782503732444"/>
          <c:y val="8.9179068057672877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pieChart>
        <c:varyColors val="1"/>
        <c:ser>
          <c:idx val="0"/>
          <c:order val="0"/>
          <c:dPt>
            <c:idx val="0"/>
            <c:bubble3D val="0"/>
            <c:spPr>
              <a:noFill/>
              <a:ln w="19050">
                <a:solidFill>
                  <a:schemeClr val="lt1"/>
                </a:solidFill>
              </a:ln>
              <a:effectLst/>
            </c:spPr>
            <c:extLst>
              <c:ext xmlns:c16="http://schemas.microsoft.com/office/drawing/2014/chart" uri="{C3380CC4-5D6E-409C-BE32-E72D297353CC}">
                <c16:uniqueId val="{00000001-C81B-4813-9376-FEF295230D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1B-4813-9376-FEF295230DDF}"/>
              </c:ext>
            </c:extLst>
          </c:dPt>
          <c:dPt>
            <c:idx val="2"/>
            <c:bubble3D val="0"/>
            <c:spPr>
              <a:solidFill>
                <a:srgbClr val="0099FF"/>
              </a:solidFill>
              <a:ln w="19050">
                <a:solidFill>
                  <a:schemeClr val="lt1"/>
                </a:solidFill>
              </a:ln>
              <a:effectLst/>
            </c:spPr>
            <c:extLst>
              <c:ext xmlns:c16="http://schemas.microsoft.com/office/drawing/2014/chart" uri="{C3380CC4-5D6E-409C-BE32-E72D297353CC}">
                <c16:uniqueId val="{00000005-C81B-4813-9376-FEF295230DD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1B-4813-9376-FEF295230DD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7630-45F3-8593-B66C9C9A4E5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12D-4C7C-AAB0-A257748BE84E}"/>
              </c:ext>
            </c:extLst>
          </c:dPt>
          <c:dLbls>
            <c:dLbl>
              <c:idx val="0"/>
              <c:delete val="1"/>
              <c:extLst>
                <c:ext xmlns:c15="http://schemas.microsoft.com/office/drawing/2012/chart" uri="{CE6537A1-D6FC-4f65-9D91-7224C49458BB}"/>
                <c:ext xmlns:c16="http://schemas.microsoft.com/office/drawing/2014/chart" uri="{C3380CC4-5D6E-409C-BE32-E72D297353CC}">
                  <c16:uniqueId val="{00000001-C81B-4813-9376-FEF295230DDF}"/>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6"/>
              <c:pt idx="1">
                <c:v>Helemaal niet mee eens</c:v>
              </c:pt>
              <c:pt idx="2">
                <c:v>Niet mee eens</c:v>
              </c:pt>
              <c:pt idx="3">
                <c:v>Niet mee eens, niet mee oneens</c:v>
              </c:pt>
              <c:pt idx="4">
                <c:v>Mee eens</c:v>
              </c:pt>
              <c:pt idx="5">
                <c:v>Helemaal mee eens</c:v>
              </c:pt>
            </c:strLit>
          </c:cat>
          <c:val>
            <c:numLit>
              <c:formatCode>General</c:formatCode>
              <c:ptCount val="6"/>
              <c:pt idx="0">
                <c:v>0</c:v>
              </c:pt>
              <c:pt idx="1">
                <c:v>1.666666666666667</c:v>
              </c:pt>
              <c:pt idx="2">
                <c:v>8.3333333333333321</c:v>
              </c:pt>
              <c:pt idx="3">
                <c:v>33.333333333333329</c:v>
              </c:pt>
              <c:pt idx="4">
                <c:v>46.666666666666657</c:v>
              </c:pt>
              <c:pt idx="5">
                <c:v>10</c:v>
              </c:pt>
            </c:numLit>
          </c:val>
          <c:extLst>
            <c:ext xmlns:c16="http://schemas.microsoft.com/office/drawing/2014/chart" uri="{C3380CC4-5D6E-409C-BE32-E72D297353CC}">
              <c16:uniqueId val="{00000008-C81B-4813-9376-FEF295230DD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710729340650593"/>
          <c:y val="0.25964997746493812"/>
          <c:w val="0.28430684800763539"/>
          <c:h val="0.65401654338662207"/>
        </c:manualLayout>
      </c:layout>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legend>
    <c:plotVisOnly val="1"/>
    <c:dispBlanksAs val="gap"/>
    <c:showDLblsOverMax val="0"/>
  </c:chart>
  <c:spPr>
    <a:noFill/>
    <a:ln>
      <a:noFill/>
    </a:ln>
    <a:effectLst/>
  </c:spPr>
  <c:txPr>
    <a:bodyPr/>
    <a:lstStyle/>
    <a:p>
      <a:pPr>
        <a:defRPr>
          <a:solidFill>
            <a:srgbClr val="000000"/>
          </a:solidFill>
          <a:latin typeface="Calibri" panose="020F0502020204030204" pitchFamily="34" charset="0"/>
          <a:cs typeface="Calibri" panose="020F0502020204030204" pitchFamily="34" charset="0"/>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b="0" i="0" baseline="0" dirty="0" err="1" smtClean="0">
                <a:effectLst/>
                <a:latin typeface="Calibri" panose="020F0502020204030204" pitchFamily="34" charset="0"/>
                <a:cs typeface="Calibri" panose="020F0502020204030204" pitchFamily="34" charset="0"/>
              </a:rPr>
              <a:t>Figuur</a:t>
            </a:r>
            <a:r>
              <a:rPr lang="en-US" sz="1200" b="0" i="0" baseline="0" dirty="0" smtClean="0">
                <a:effectLst/>
                <a:latin typeface="Calibri" panose="020F0502020204030204" pitchFamily="34" charset="0"/>
                <a:cs typeface="Calibri" panose="020F0502020204030204" pitchFamily="34" charset="0"/>
              </a:rPr>
              <a:t> 7: </a:t>
            </a:r>
            <a:r>
              <a:rPr lang="en-US" sz="1200" b="0" i="0" baseline="0" dirty="0" err="1" smtClean="0">
                <a:effectLst/>
                <a:latin typeface="Calibri" panose="020F0502020204030204" pitchFamily="34" charset="0"/>
                <a:cs typeface="Calibri" panose="020F0502020204030204" pitchFamily="34" charset="0"/>
              </a:rPr>
              <a:t>Gewenste</a:t>
            </a:r>
            <a:r>
              <a:rPr lang="en-US" sz="1200" b="0" i="0" baseline="0" dirty="0" smtClean="0">
                <a:effectLst/>
                <a:latin typeface="Calibri" panose="020F0502020204030204" pitchFamily="34" charset="0"/>
                <a:cs typeface="Calibri" panose="020F0502020204030204" pitchFamily="34" charset="0"/>
              </a:rPr>
              <a:t> </a:t>
            </a:r>
            <a:r>
              <a:rPr lang="en-US" sz="1200" b="0" i="0" baseline="0" dirty="0" err="1" smtClean="0">
                <a:effectLst/>
                <a:latin typeface="Calibri" panose="020F0502020204030204" pitchFamily="34" charset="0"/>
                <a:cs typeface="Calibri" panose="020F0502020204030204" pitchFamily="34" charset="0"/>
              </a:rPr>
              <a:t>invloed</a:t>
            </a:r>
            <a:r>
              <a:rPr lang="en-US" sz="1200" b="0" i="0" baseline="0" dirty="0" smtClean="0">
                <a:effectLst/>
                <a:latin typeface="Calibri" panose="020F0502020204030204" pitchFamily="34" charset="0"/>
                <a:cs typeface="Calibri" panose="020F0502020204030204" pitchFamily="34" charset="0"/>
              </a:rPr>
              <a:t> burger op </a:t>
            </a:r>
            <a:r>
              <a:rPr lang="en-US" sz="1200" b="0" i="0" baseline="0" dirty="0" err="1" smtClean="0">
                <a:effectLst/>
                <a:latin typeface="Calibri" panose="020F0502020204030204" pitchFamily="34" charset="0"/>
                <a:cs typeface="Calibri" panose="020F0502020204030204" pitchFamily="34" charset="0"/>
              </a:rPr>
              <a:t>inzamelen</a:t>
            </a:r>
            <a:r>
              <a:rPr lang="en-US" sz="1200" b="0" i="0" baseline="0" dirty="0" smtClean="0">
                <a:effectLst/>
                <a:latin typeface="Calibri" panose="020F0502020204030204" pitchFamily="34" charset="0"/>
                <a:cs typeface="Calibri" panose="020F0502020204030204" pitchFamily="34" charset="0"/>
              </a:rPr>
              <a:t>/</a:t>
            </a:r>
            <a:r>
              <a:rPr lang="en-US" sz="1200" b="0" i="0" baseline="0" dirty="0" err="1" smtClean="0">
                <a:effectLst/>
                <a:latin typeface="Calibri" panose="020F0502020204030204" pitchFamily="34" charset="0"/>
                <a:cs typeface="Calibri" panose="020F0502020204030204" pitchFamily="34" charset="0"/>
              </a:rPr>
              <a:t>hergebruik</a:t>
            </a:r>
            <a:endParaRPr lang="en-US" sz="1200" b="0" i="0" baseline="0" dirty="0" smtClean="0">
              <a:effectLst/>
              <a:latin typeface="Calibri" panose="020F0502020204030204" pitchFamily="34" charset="0"/>
              <a:cs typeface="Calibri" panose="020F0502020204030204" pitchFamily="34" charset="0"/>
            </a:endParaRPr>
          </a:p>
          <a:p>
            <a:pPr algn="ctr">
              <a:defRPr>
                <a:solidFill>
                  <a:srgbClr val="000000"/>
                </a:solidFill>
                <a:latin typeface="Calibri" panose="020F0502020204030204" pitchFamily="34" charset="0"/>
                <a:cs typeface="Calibri" panose="020F0502020204030204" pitchFamily="34" charset="0"/>
              </a:defRPr>
            </a:pPr>
            <a:r>
              <a:rPr lang="en-US" sz="1200" b="0" i="0" baseline="0" dirty="0" err="1" smtClean="0">
                <a:effectLst/>
                <a:latin typeface="Calibri" panose="020F0502020204030204" pitchFamily="34" charset="0"/>
                <a:cs typeface="Calibri" panose="020F0502020204030204" pitchFamily="34" charset="0"/>
              </a:rPr>
              <a:t>perspectief</a:t>
            </a:r>
            <a:r>
              <a:rPr lang="en-US" sz="1200" b="0" i="0" baseline="0" dirty="0" smtClean="0">
                <a:effectLst/>
                <a:latin typeface="Calibri" panose="020F0502020204030204" pitchFamily="34" charset="0"/>
                <a:cs typeface="Calibri" panose="020F0502020204030204" pitchFamily="34" charset="0"/>
              </a:rPr>
              <a:t> professional, n = 12</a:t>
            </a:r>
            <a:endParaRPr lang="nl-NL" sz="1200" dirty="0">
              <a:effectLst/>
              <a:latin typeface="Calibri" panose="020F0502020204030204" pitchFamily="34" charset="0"/>
              <a:cs typeface="Calibri" panose="020F0502020204030204" pitchFamily="34" charset="0"/>
            </a:endParaRPr>
          </a:p>
        </c:rich>
      </c:tx>
      <c:layout>
        <c:manualLayout>
          <c:xMode val="edge"/>
          <c:yMode val="edge"/>
          <c:x val="0.11201940759739189"/>
          <c:y val="0"/>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pieChart>
        <c:varyColors val="1"/>
        <c:ser>
          <c:idx val="0"/>
          <c:order val="0"/>
          <c:dPt>
            <c:idx val="0"/>
            <c:bubble3D val="0"/>
            <c:spPr>
              <a:noFill/>
              <a:ln w="19050">
                <a:solidFill>
                  <a:schemeClr val="lt1"/>
                </a:solidFill>
              </a:ln>
              <a:effectLst/>
            </c:spPr>
            <c:extLst>
              <c:ext xmlns:c16="http://schemas.microsoft.com/office/drawing/2014/chart" uri="{C3380CC4-5D6E-409C-BE32-E72D297353CC}">
                <c16:uniqueId val="{00000001-F037-4026-AC34-F2B632343D4C}"/>
              </c:ext>
            </c:extLst>
          </c:dPt>
          <c:dPt>
            <c:idx val="1"/>
            <c:bubble3D val="0"/>
            <c:spPr>
              <a:solidFill>
                <a:srgbClr val="FF9900"/>
              </a:solidFill>
              <a:ln w="19050">
                <a:solidFill>
                  <a:schemeClr val="lt1"/>
                </a:solidFill>
              </a:ln>
              <a:effectLst/>
            </c:spPr>
            <c:extLst>
              <c:ext xmlns:c16="http://schemas.microsoft.com/office/drawing/2014/chart" uri="{C3380CC4-5D6E-409C-BE32-E72D297353CC}">
                <c16:uniqueId val="{00000003-F037-4026-AC34-F2B632343D4C}"/>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F037-4026-AC34-F2B632343D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37-4026-AC34-F2B632343D4C}"/>
              </c:ext>
            </c:extLst>
          </c:dPt>
          <c:dLbls>
            <c:dLbl>
              <c:idx val="0"/>
              <c:delete val="1"/>
              <c:extLst>
                <c:ext xmlns:c15="http://schemas.microsoft.com/office/drawing/2012/chart" uri="{CE6537A1-D6FC-4f65-9D91-7224C49458BB}"/>
                <c:ext xmlns:c16="http://schemas.microsoft.com/office/drawing/2014/chart" uri="{C3380CC4-5D6E-409C-BE32-E72D297353CC}">
                  <c16:uniqueId val="{00000001-F037-4026-AC34-F2B632343D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3"/>
              <c:pt idx="1">
                <c:v>Mee eens</c:v>
              </c:pt>
              <c:pt idx="2">
                <c:v>Helemaal mee eens</c:v>
              </c:pt>
            </c:strLit>
          </c:cat>
          <c:val>
            <c:numLit>
              <c:formatCode>General</c:formatCode>
              <c:ptCount val="3"/>
              <c:pt idx="0">
                <c:v>0</c:v>
              </c:pt>
              <c:pt idx="1">
                <c:v>50</c:v>
              </c:pt>
              <c:pt idx="2">
                <c:v>50</c:v>
              </c:pt>
            </c:numLit>
          </c:val>
          <c:extLst>
            <c:ext xmlns:c16="http://schemas.microsoft.com/office/drawing/2014/chart" uri="{C3380CC4-5D6E-409C-BE32-E72D297353CC}">
              <c16:uniqueId val="{00000008-F037-4026-AC34-F2B632343D4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8613198194986382"/>
          <c:y val="0.44901359630605864"/>
          <c:w val="0.26411242344706909"/>
          <c:h val="0.22152121609798775"/>
        </c:manualLayout>
      </c:layout>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b="0" i="0" baseline="0" dirty="0" err="1" smtClean="0">
                <a:solidFill>
                  <a:srgbClr val="000000"/>
                </a:solidFill>
                <a:effectLst/>
                <a:latin typeface="Calibri" panose="020F0502020204030204" pitchFamily="34" charset="0"/>
                <a:cs typeface="Calibri" panose="020F0502020204030204" pitchFamily="34" charset="0"/>
              </a:rPr>
              <a:t>Figuur</a:t>
            </a:r>
            <a:r>
              <a:rPr lang="en-US" sz="1200" b="0" i="0" baseline="0" dirty="0" smtClean="0">
                <a:solidFill>
                  <a:srgbClr val="000000"/>
                </a:solidFill>
                <a:effectLst/>
                <a:latin typeface="Calibri" panose="020F0502020204030204" pitchFamily="34" charset="0"/>
                <a:cs typeface="Calibri" panose="020F0502020204030204" pitchFamily="34" charset="0"/>
              </a:rPr>
              <a:t> 6: </a:t>
            </a:r>
            <a:r>
              <a:rPr lang="en-US" sz="1200" b="0" i="0" baseline="0" dirty="0" err="1" smtClean="0">
                <a:solidFill>
                  <a:srgbClr val="000000"/>
                </a:solidFill>
                <a:effectLst/>
                <a:latin typeface="Calibri" panose="020F0502020204030204" pitchFamily="34" charset="0"/>
                <a:cs typeface="Calibri" panose="020F0502020204030204" pitchFamily="34" charset="0"/>
              </a:rPr>
              <a:t>Gewenste</a:t>
            </a:r>
            <a:r>
              <a:rPr lang="en-US" sz="1200" b="0" i="0" baseline="0" dirty="0" smtClean="0">
                <a:solidFill>
                  <a:srgbClr val="000000"/>
                </a:solidFill>
                <a:effectLst/>
                <a:latin typeface="Calibri" panose="020F0502020204030204" pitchFamily="34" charset="0"/>
                <a:cs typeface="Calibri" panose="020F0502020204030204" pitchFamily="34" charset="0"/>
              </a:rPr>
              <a:t> </a:t>
            </a:r>
            <a:r>
              <a:rPr lang="en-US" sz="1200" b="0" i="0" baseline="0" dirty="0" err="1" smtClean="0">
                <a:solidFill>
                  <a:srgbClr val="000000"/>
                </a:solidFill>
                <a:effectLst/>
                <a:latin typeface="Calibri" panose="020F0502020204030204" pitchFamily="34" charset="0"/>
                <a:cs typeface="Calibri" panose="020F0502020204030204" pitchFamily="34" charset="0"/>
              </a:rPr>
              <a:t>invloed</a:t>
            </a:r>
            <a:r>
              <a:rPr lang="en-US" sz="1200" b="0" i="0" baseline="0" dirty="0" smtClean="0">
                <a:solidFill>
                  <a:srgbClr val="000000"/>
                </a:solidFill>
                <a:effectLst/>
                <a:latin typeface="Calibri" panose="020F0502020204030204" pitchFamily="34" charset="0"/>
                <a:cs typeface="Calibri" panose="020F0502020204030204" pitchFamily="34" charset="0"/>
              </a:rPr>
              <a:t> burger op </a:t>
            </a:r>
            <a:r>
              <a:rPr lang="en-US" sz="1200" b="0" i="0" baseline="0" dirty="0" err="1" smtClean="0">
                <a:solidFill>
                  <a:srgbClr val="000000"/>
                </a:solidFill>
                <a:effectLst/>
                <a:latin typeface="Calibri" panose="020F0502020204030204" pitchFamily="34" charset="0"/>
                <a:cs typeface="Calibri" panose="020F0502020204030204" pitchFamily="34" charset="0"/>
              </a:rPr>
              <a:t>inzamelen</a:t>
            </a:r>
            <a:r>
              <a:rPr lang="en-US" sz="1200" b="0" i="0" baseline="0" dirty="0" smtClean="0">
                <a:solidFill>
                  <a:srgbClr val="000000"/>
                </a:solidFill>
                <a:effectLst/>
                <a:latin typeface="Calibri" panose="020F0502020204030204" pitchFamily="34" charset="0"/>
                <a:cs typeface="Calibri" panose="020F0502020204030204" pitchFamily="34" charset="0"/>
              </a:rPr>
              <a:t>/</a:t>
            </a:r>
            <a:r>
              <a:rPr lang="en-US" sz="1200" b="0" i="0" baseline="0" dirty="0" err="1" smtClean="0">
                <a:solidFill>
                  <a:srgbClr val="000000"/>
                </a:solidFill>
                <a:effectLst/>
                <a:latin typeface="Calibri" panose="020F0502020204030204" pitchFamily="34" charset="0"/>
                <a:cs typeface="Calibri" panose="020F0502020204030204" pitchFamily="34" charset="0"/>
              </a:rPr>
              <a:t>hergebruik</a:t>
            </a:r>
            <a:r>
              <a:rPr lang="en-US" sz="1200" b="0" i="0" baseline="0" dirty="0" smtClean="0">
                <a:solidFill>
                  <a:srgbClr val="000000"/>
                </a:solidFill>
                <a:effectLst/>
                <a:latin typeface="Calibri" panose="020F0502020204030204" pitchFamily="34" charset="0"/>
                <a:cs typeface="Calibri" panose="020F0502020204030204" pitchFamily="34" charset="0"/>
              </a:rPr>
              <a:t> </a:t>
            </a:r>
            <a:endParaRPr lang="nl-NL" sz="1200" dirty="0" smtClean="0">
              <a:solidFill>
                <a:srgbClr val="000000"/>
              </a:solidFill>
              <a:effectLst/>
              <a:latin typeface="Calibri" panose="020F0502020204030204" pitchFamily="34" charset="0"/>
              <a:cs typeface="Calibri" panose="020F0502020204030204" pitchFamily="34" charset="0"/>
            </a:endParaRPr>
          </a:p>
          <a:p>
            <a:pPr>
              <a:defRPr sz="1200">
                <a:solidFill>
                  <a:srgbClr val="000000"/>
                </a:solidFill>
                <a:latin typeface="Calibri" panose="020F0502020204030204" pitchFamily="34" charset="0"/>
                <a:cs typeface="Calibri" panose="020F0502020204030204" pitchFamily="34" charset="0"/>
              </a:defRPr>
            </a:pPr>
            <a:r>
              <a:rPr lang="en-US" sz="1200" b="0" i="0" baseline="0" dirty="0" err="1" smtClean="0">
                <a:solidFill>
                  <a:srgbClr val="000000"/>
                </a:solidFill>
                <a:effectLst/>
                <a:latin typeface="Calibri" panose="020F0502020204030204" pitchFamily="34" charset="0"/>
                <a:cs typeface="Calibri" panose="020F0502020204030204" pitchFamily="34" charset="0"/>
              </a:rPr>
              <a:t>perspectief</a:t>
            </a:r>
            <a:r>
              <a:rPr lang="en-US" sz="1200" b="0" i="0" baseline="0" dirty="0" smtClean="0">
                <a:solidFill>
                  <a:srgbClr val="000000"/>
                </a:solidFill>
                <a:effectLst/>
                <a:latin typeface="Calibri" panose="020F0502020204030204" pitchFamily="34" charset="0"/>
                <a:cs typeface="Calibri" panose="020F0502020204030204" pitchFamily="34" charset="0"/>
              </a:rPr>
              <a:t> burger, n = 60</a:t>
            </a:r>
            <a:endParaRPr lang="nl-NL" sz="1200" dirty="0">
              <a:solidFill>
                <a:srgbClr val="000000"/>
              </a:solidFill>
              <a:effectLst/>
              <a:latin typeface="Calibri" panose="020F0502020204030204" pitchFamily="34" charset="0"/>
              <a:cs typeface="Calibri" panose="020F0502020204030204" pitchFamily="34" charset="0"/>
            </a:endParaRPr>
          </a:p>
        </c:rich>
      </c:tx>
      <c:layout>
        <c:manualLayout>
          <c:xMode val="edge"/>
          <c:yMode val="edge"/>
          <c:x val="0.11554032683811945"/>
          <c:y val="4.426603258189128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manualLayout>
          <c:layoutTarget val="inner"/>
          <c:xMode val="edge"/>
          <c:yMode val="edge"/>
          <c:x val="0.16423944091776274"/>
          <c:y val="0.29669465186159583"/>
          <c:w val="0.35844681906723136"/>
          <c:h val="0.62926884016372153"/>
        </c:manualLayout>
      </c:layout>
      <c:pieChart>
        <c:varyColors val="1"/>
        <c:ser>
          <c:idx val="0"/>
          <c:order val="0"/>
          <c:dPt>
            <c:idx val="0"/>
            <c:bubble3D val="0"/>
            <c:spPr>
              <a:noFill/>
              <a:ln w="19050">
                <a:solidFill>
                  <a:schemeClr val="lt1"/>
                </a:solidFill>
              </a:ln>
              <a:effectLst/>
            </c:spPr>
            <c:extLst>
              <c:ext xmlns:c16="http://schemas.microsoft.com/office/drawing/2014/chart" uri="{C3380CC4-5D6E-409C-BE32-E72D297353CC}">
                <c16:uniqueId val="{00000001-0D19-4B17-9F2E-1E275EC6CE86}"/>
              </c:ext>
            </c:extLst>
          </c:dPt>
          <c:dPt>
            <c:idx val="1"/>
            <c:bubble3D val="0"/>
            <c:spPr>
              <a:solidFill>
                <a:srgbClr val="0099FF"/>
              </a:solidFill>
              <a:ln w="19050">
                <a:solidFill>
                  <a:schemeClr val="lt1"/>
                </a:solidFill>
              </a:ln>
              <a:effectLst/>
            </c:spPr>
            <c:extLst>
              <c:ext xmlns:c16="http://schemas.microsoft.com/office/drawing/2014/chart" uri="{C3380CC4-5D6E-409C-BE32-E72D297353CC}">
                <c16:uniqueId val="{00000003-0D19-4B17-9F2E-1E275EC6CE86}"/>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0D19-4B17-9F2E-1E275EC6CE86}"/>
              </c:ext>
            </c:extLst>
          </c:dPt>
          <c:dPt>
            <c:idx val="3"/>
            <c:bubble3D val="0"/>
            <c:spPr>
              <a:solidFill>
                <a:srgbClr val="FF9900"/>
              </a:solidFill>
              <a:ln w="19050">
                <a:solidFill>
                  <a:schemeClr val="lt1"/>
                </a:solidFill>
              </a:ln>
              <a:effectLst/>
            </c:spPr>
            <c:extLst>
              <c:ext xmlns:c16="http://schemas.microsoft.com/office/drawing/2014/chart" uri="{C3380CC4-5D6E-409C-BE32-E72D297353CC}">
                <c16:uniqueId val="{00000007-0D19-4B17-9F2E-1E275EC6CE86}"/>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0D19-4B17-9F2E-1E275EC6CE86}"/>
              </c:ext>
            </c:extLst>
          </c:dPt>
          <c:dLbls>
            <c:dLbl>
              <c:idx val="0"/>
              <c:delete val="1"/>
              <c:extLst>
                <c:ext xmlns:c15="http://schemas.microsoft.com/office/drawing/2012/chart" uri="{CE6537A1-D6FC-4f65-9D91-7224C49458BB}"/>
                <c:ext xmlns:c16="http://schemas.microsoft.com/office/drawing/2014/chart" uri="{C3380CC4-5D6E-409C-BE32-E72D297353CC}">
                  <c16:uniqueId val="{00000001-0D19-4B17-9F2E-1E275EC6CE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5"/>
              <c:pt idx="1">
                <c:v>Niet mee eens</c:v>
              </c:pt>
              <c:pt idx="2">
                <c:v>Niet mee eens, niet mee oneens</c:v>
              </c:pt>
              <c:pt idx="3">
                <c:v>Mee eens</c:v>
              </c:pt>
              <c:pt idx="4">
                <c:v>Helemaal mee eens</c:v>
              </c:pt>
            </c:strLit>
          </c:cat>
          <c:val>
            <c:numLit>
              <c:formatCode>General</c:formatCode>
              <c:ptCount val="5"/>
              <c:pt idx="0">
                <c:v>0</c:v>
              </c:pt>
              <c:pt idx="1">
                <c:v>5</c:v>
              </c:pt>
              <c:pt idx="2">
                <c:v>21.666666666666671</c:v>
              </c:pt>
              <c:pt idx="3">
                <c:v>58.333333333333343</c:v>
              </c:pt>
              <c:pt idx="4">
                <c:v>15</c:v>
              </c:pt>
            </c:numLit>
          </c:val>
          <c:extLst>
            <c:ext xmlns:c16="http://schemas.microsoft.com/office/drawing/2014/chart" uri="{C3380CC4-5D6E-409C-BE32-E72D297353CC}">
              <c16:uniqueId val="{0000000A-0D19-4B17-9F2E-1E275EC6CE8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8354397130015923"/>
          <c:y val="0.3935940428376688"/>
          <c:w val="0.33828950521603207"/>
          <c:h val="0.37349726404549016"/>
        </c:manualLayout>
      </c:layout>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Calibri" panose="020F0502020204030204" pitchFamily="34" charset="0"/>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a:t>Figuur 8: Gewenste invloed burger op locatie </a:t>
            </a:r>
            <a:br>
              <a:rPr lang="en-US" sz="1200"/>
            </a:br>
            <a:r>
              <a:rPr lang="en-US" sz="1200"/>
              <a:t>perspectief burger, n = 60</a:t>
            </a:r>
          </a:p>
        </c:rich>
      </c:tx>
      <c:overlay val="0"/>
      <c:spPr>
        <a:noFill/>
        <a:ln>
          <a:noFill/>
        </a:ln>
        <a:effectLst/>
      </c:spPr>
      <c:txPr>
        <a:bodyPr rot="0" spcFirstLastPara="1" vertOverflow="ellipsis" vert="horz" wrap="square" anchor="ctr" anchorCtr="1"/>
        <a:lstStyle/>
        <a:p>
          <a:pPr algn="ct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pieChart>
        <c:varyColors val="1"/>
        <c:ser>
          <c:idx val="0"/>
          <c:order val="0"/>
          <c:dPt>
            <c:idx val="0"/>
            <c:bubble3D val="0"/>
            <c:spPr>
              <a:noFill/>
              <a:ln w="19050">
                <a:solidFill>
                  <a:schemeClr val="lt1"/>
                </a:solidFill>
              </a:ln>
              <a:effectLst/>
            </c:spPr>
            <c:extLst>
              <c:ext xmlns:c16="http://schemas.microsoft.com/office/drawing/2014/chart" uri="{C3380CC4-5D6E-409C-BE32-E72D297353CC}">
                <c16:uniqueId val="{00000001-CDD0-4105-B673-B853BE32C4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D0-4105-B673-B853BE32C477}"/>
              </c:ext>
            </c:extLst>
          </c:dPt>
          <c:dPt>
            <c:idx val="2"/>
            <c:bubble3D val="0"/>
            <c:spPr>
              <a:solidFill>
                <a:srgbClr val="0099FF"/>
              </a:solidFill>
              <a:ln w="19050">
                <a:solidFill>
                  <a:schemeClr val="lt1"/>
                </a:solidFill>
              </a:ln>
              <a:effectLst/>
            </c:spPr>
            <c:extLst>
              <c:ext xmlns:c16="http://schemas.microsoft.com/office/drawing/2014/chart" uri="{C3380CC4-5D6E-409C-BE32-E72D297353CC}">
                <c16:uniqueId val="{00000005-CDD0-4105-B673-B853BE32C47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DD0-4105-B673-B853BE32C47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403-44C6-9F20-0F4CFAE5C23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403-44C6-9F20-0F4CFAE5C23F}"/>
              </c:ext>
            </c:extLst>
          </c:dPt>
          <c:dLbls>
            <c:dLbl>
              <c:idx val="0"/>
              <c:delete val="1"/>
              <c:extLst>
                <c:ext xmlns:c15="http://schemas.microsoft.com/office/drawing/2012/chart" uri="{CE6537A1-D6FC-4f65-9D91-7224C49458BB}"/>
                <c:ext xmlns:c16="http://schemas.microsoft.com/office/drawing/2014/chart" uri="{C3380CC4-5D6E-409C-BE32-E72D297353CC}">
                  <c16:uniqueId val="{00000001-CDD0-4105-B673-B853BE32C477}"/>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6"/>
              <c:pt idx="1">
                <c:v>Helemaal niet mee eens</c:v>
              </c:pt>
              <c:pt idx="2">
                <c:v>Niet mee eens</c:v>
              </c:pt>
              <c:pt idx="3">
                <c:v>Niet mee eens, niet mee oneens</c:v>
              </c:pt>
              <c:pt idx="4">
                <c:v>Mee eens</c:v>
              </c:pt>
              <c:pt idx="5">
                <c:v>Helemaal mee eens</c:v>
              </c:pt>
            </c:strLit>
          </c:cat>
          <c:val>
            <c:numLit>
              <c:formatCode>General</c:formatCode>
              <c:ptCount val="6"/>
              <c:pt idx="0">
                <c:v>0</c:v>
              </c:pt>
              <c:pt idx="1">
                <c:v>1.666666666666667</c:v>
              </c:pt>
              <c:pt idx="2">
                <c:v>23.333333333333329</c:v>
              </c:pt>
              <c:pt idx="3">
                <c:v>41.666666666666671</c:v>
              </c:pt>
              <c:pt idx="4">
                <c:v>28.333333333333329</c:v>
              </c:pt>
              <c:pt idx="5">
                <c:v>5</c:v>
              </c:pt>
            </c:numLit>
          </c:val>
          <c:extLst>
            <c:ext xmlns:c16="http://schemas.microsoft.com/office/drawing/2014/chart" uri="{C3380CC4-5D6E-409C-BE32-E72D297353CC}">
              <c16:uniqueId val="{00000008-CDD0-4105-B673-B853BE32C47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legend>
    <c:plotVisOnly val="1"/>
    <c:dispBlanksAs val="gap"/>
    <c:showDLblsOverMax val="0"/>
  </c:chart>
  <c:spPr>
    <a:noFill/>
    <a:ln>
      <a:noFill/>
    </a:ln>
    <a:effectLst/>
  </c:spPr>
  <c:txPr>
    <a:bodyPr/>
    <a:lstStyle/>
    <a:p>
      <a:pPr>
        <a:defRPr>
          <a:solidFill>
            <a:srgbClr val="000000"/>
          </a:solidFill>
          <a:latin typeface="Calibri" panose="020F0502020204030204" pitchFamily="34" charset="0"/>
          <a:cs typeface="Calibri" panose="020F0502020204030204" pitchFamily="34" charset="0"/>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1200"/>
              <a:t>Figuur 9: Gewenste invloed burger op locatie </a:t>
            </a:r>
          </a:p>
          <a:p>
            <a:pPr>
              <a:defRPr sz="1200"/>
            </a:pPr>
            <a:r>
              <a:rPr lang="en-US" sz="1200"/>
              <a:t>perspectief professional, n = 12</a:t>
            </a: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nl-NL"/>
        </a:p>
      </c:txPr>
    </c:title>
    <c:autoTitleDeleted val="0"/>
    <c:plotArea>
      <c:layout/>
      <c:pieChart>
        <c:varyColors val="1"/>
        <c:ser>
          <c:idx val="0"/>
          <c:order val="0"/>
          <c:dPt>
            <c:idx val="0"/>
            <c:bubble3D val="0"/>
            <c:spPr>
              <a:noFill/>
              <a:ln w="19050">
                <a:solidFill>
                  <a:schemeClr val="lt1"/>
                </a:solidFill>
              </a:ln>
              <a:effectLst/>
            </c:spPr>
            <c:extLst>
              <c:ext xmlns:c16="http://schemas.microsoft.com/office/drawing/2014/chart" uri="{C3380CC4-5D6E-409C-BE32-E72D297353CC}">
                <c16:uniqueId val="{00000001-5A90-4E98-9182-B751A483A0C0}"/>
              </c:ext>
            </c:extLst>
          </c:dPt>
          <c:dPt>
            <c:idx val="1"/>
            <c:bubble3D val="0"/>
            <c:spPr>
              <a:solidFill>
                <a:srgbClr val="0099FF"/>
              </a:solidFill>
              <a:ln w="19050">
                <a:solidFill>
                  <a:schemeClr val="lt1"/>
                </a:solidFill>
              </a:ln>
              <a:effectLst/>
            </c:spPr>
            <c:extLst>
              <c:ext xmlns:c16="http://schemas.microsoft.com/office/drawing/2014/chart" uri="{C3380CC4-5D6E-409C-BE32-E72D297353CC}">
                <c16:uniqueId val="{00000003-5A90-4E98-9182-B751A483A0C0}"/>
              </c:ext>
            </c:extLst>
          </c:dPt>
          <c:dPt>
            <c:idx val="2"/>
            <c:bubble3D val="0"/>
            <c:spPr>
              <a:solidFill>
                <a:srgbClr val="FF9900"/>
              </a:solidFill>
              <a:ln w="19050">
                <a:solidFill>
                  <a:schemeClr val="lt1"/>
                </a:solidFill>
              </a:ln>
              <a:effectLst/>
            </c:spPr>
            <c:extLst>
              <c:ext xmlns:c16="http://schemas.microsoft.com/office/drawing/2014/chart" uri="{C3380CC4-5D6E-409C-BE32-E72D297353CC}">
                <c16:uniqueId val="{00000005-5A90-4E98-9182-B751A483A0C0}"/>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5A90-4E98-9182-B751A483A0C0}"/>
              </c:ext>
            </c:extLst>
          </c:dPt>
          <c:dLbls>
            <c:dLbl>
              <c:idx val="0"/>
              <c:delete val="1"/>
              <c:extLst>
                <c:ext xmlns:c15="http://schemas.microsoft.com/office/drawing/2012/chart" uri="{CE6537A1-D6FC-4f65-9D91-7224C49458BB}"/>
                <c:ext xmlns:c16="http://schemas.microsoft.com/office/drawing/2014/chart" uri="{C3380CC4-5D6E-409C-BE32-E72D297353CC}">
                  <c16:uniqueId val="{00000001-5A90-4E98-9182-B751A483A0C0}"/>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4"/>
              <c:pt idx="1">
                <c:v>Niet mee eens</c:v>
              </c:pt>
              <c:pt idx="2">
                <c:v>Mee eens</c:v>
              </c:pt>
              <c:pt idx="3">
                <c:v>Helemaal mee eens</c:v>
              </c:pt>
            </c:strLit>
          </c:cat>
          <c:val>
            <c:numLit>
              <c:formatCode>General</c:formatCode>
              <c:ptCount val="4"/>
              <c:pt idx="0">
                <c:v>0</c:v>
              </c:pt>
              <c:pt idx="1">
                <c:v>8.3333333333333321</c:v>
              </c:pt>
              <c:pt idx="2">
                <c:v>75</c:v>
              </c:pt>
              <c:pt idx="3">
                <c:v>16.666666666666661</c:v>
              </c:pt>
            </c:numLit>
          </c:val>
          <c:extLst>
            <c:ext xmlns:c16="http://schemas.microsoft.com/office/drawing/2014/chart" uri="{C3380CC4-5D6E-409C-BE32-E72D297353CC}">
              <c16:uniqueId val="{00000008-5A90-4E98-9182-B751A483A0C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rgbClr val="000000"/>
              </a:solidFill>
              <a:latin typeface="Calibri" panose="020F0502020204030204" pitchFamily="34" charset="0"/>
              <a:ea typeface="+mn-ea"/>
              <a:cs typeface="Calibri" panose="020F0502020204030204" pitchFamily="34" charset="0"/>
            </a:defRPr>
          </a:pPr>
          <a:endParaRPr lang="nl-NL"/>
        </a:p>
      </c:txPr>
    </c:legend>
    <c:plotVisOnly val="1"/>
    <c:dispBlanksAs val="gap"/>
    <c:showDLblsOverMax val="0"/>
  </c:chart>
  <c:spPr>
    <a:noFill/>
    <a:ln>
      <a:noFill/>
    </a:ln>
    <a:effectLst/>
  </c:spPr>
  <c:txPr>
    <a:bodyPr/>
    <a:lstStyle/>
    <a:p>
      <a:pPr>
        <a:defRPr>
          <a:solidFill>
            <a:srgbClr val="000000"/>
          </a:solidFill>
          <a:latin typeface="Calibri" panose="020F0502020204030204" pitchFamily="34" charset="0"/>
          <a:cs typeface="Calibri" panose="020F0502020204030204" pitchFamily="34" charset="0"/>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rPr lang="nl-NL"/>
              <a:t>17-10-2022</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rPr/>
              <a:t>‹nr.›</a:t>
            </a:fld>
            <a:endParaRPr lang="nl-NL" dirty="0"/>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81FFB-193A-004A-8F01-EDDF22D7C2C9}" type="datetimeFigureOut">
              <a:rPr lang="nl-NL" smtClean="0"/>
              <a:t>17-10-2022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5B985-02CB-C043-BB52-8D24F3A71D81}" type="slidenum">
              <a:rPr lang="nl-NL" smtClean="0"/>
              <a:t>‹nr.›</a:t>
            </a:fld>
            <a:endParaRPr lang="nl-NL" dirty="0"/>
          </a:p>
        </p:txBody>
      </p:sp>
    </p:spTree>
    <p:extLst>
      <p:ext uri="{BB962C8B-B14F-4D97-AF65-F5344CB8AC3E}">
        <p14:creationId xmlns:p14="http://schemas.microsoft.com/office/powerpoint/2010/main" val="80187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13</a:t>
            </a:fld>
            <a:endParaRPr lang="nl-NL" dirty="0"/>
          </a:p>
        </p:txBody>
      </p:sp>
    </p:spTree>
    <p:extLst>
      <p:ext uri="{BB962C8B-B14F-4D97-AF65-F5344CB8AC3E}">
        <p14:creationId xmlns:p14="http://schemas.microsoft.com/office/powerpoint/2010/main" val="245292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34</a:t>
            </a:fld>
            <a:endParaRPr lang="nl-NL" dirty="0"/>
          </a:p>
        </p:txBody>
      </p:sp>
    </p:spTree>
    <p:extLst>
      <p:ext uri="{BB962C8B-B14F-4D97-AF65-F5344CB8AC3E}">
        <p14:creationId xmlns:p14="http://schemas.microsoft.com/office/powerpoint/2010/main" val="460810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page-1">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0F246EA-2CA6-A949-8C74-EFA4609F5646}"/>
              </a:ext>
            </a:extLst>
          </p:cNvPr>
          <p:cNvPicPr>
            <a:picLocks noChangeAspect="1"/>
          </p:cNvPicPr>
          <p:nvPr userDrawn="1"/>
        </p:nvPicPr>
        <p:blipFill>
          <a:blip r:embed="rId2"/>
          <a:srcRect/>
          <a:stretch/>
        </p:blipFill>
        <p:spPr>
          <a:xfrm>
            <a:off x="0" y="0"/>
            <a:ext cx="9144000" cy="5143500"/>
          </a:xfrm>
          <a:prstGeom prst="rect">
            <a:avLst/>
          </a:prstGeom>
          <a:ln>
            <a:noFill/>
          </a:ln>
        </p:spPr>
      </p:pic>
      <p:sp>
        <p:nvSpPr>
          <p:cNvPr id="7" name="Titel 1">
            <a:extLst>
              <a:ext uri="{FF2B5EF4-FFF2-40B4-BE49-F238E27FC236}">
                <a16:creationId xmlns:a16="http://schemas.microsoft.com/office/drawing/2014/main" id="{84548843-C499-E245-95D4-C33008F15DE1}"/>
              </a:ext>
            </a:extLst>
          </p:cNvPr>
          <p:cNvSpPr>
            <a:spLocks noGrp="1"/>
          </p:cNvSpPr>
          <p:nvPr>
            <p:ph type="title" hasCustomPrompt="1"/>
          </p:nvPr>
        </p:nvSpPr>
        <p:spPr>
          <a:xfrm>
            <a:off x="212400" y="1400400"/>
            <a:ext cx="8722800" cy="857250"/>
          </a:xfrm>
          <a:prstGeom prst="rect">
            <a:avLst/>
          </a:prstGeom>
        </p:spPr>
        <p:txBody>
          <a:bodyPr/>
          <a:lstStyle>
            <a:lvl1pPr>
              <a:defRPr cap="all" baseline="0">
                <a:solidFill>
                  <a:schemeClr val="bg1">
                    <a:alpha val="94000"/>
                  </a:schemeClr>
                </a:solidFill>
              </a:defRPr>
            </a:lvl1pPr>
          </a:lstStyle>
          <a:p>
            <a:r>
              <a:rPr lang="en-GB" noProof="0" dirty="0"/>
              <a:t>TITLE OF PRESENTATION</a:t>
            </a:r>
          </a:p>
        </p:txBody>
      </p:sp>
      <p:sp>
        <p:nvSpPr>
          <p:cNvPr id="14" name="Tijdelijke aanduiding voor inhoud 1">
            <a:extLst>
              <a:ext uri="{FF2B5EF4-FFF2-40B4-BE49-F238E27FC236}">
                <a16:creationId xmlns:a16="http://schemas.microsoft.com/office/drawing/2014/main" id="{95FDD6F5-0480-CA47-B912-1C37A36ACC22}"/>
              </a:ext>
            </a:extLst>
          </p:cNvPr>
          <p:cNvSpPr>
            <a:spLocks noGrp="1"/>
          </p:cNvSpPr>
          <p:nvPr>
            <p:ph idx="1" hasCustomPrompt="1"/>
          </p:nvPr>
        </p:nvSpPr>
        <p:spPr>
          <a:xfrm>
            <a:off x="212400" y="2331719"/>
            <a:ext cx="8722799" cy="1743013"/>
          </a:xfrm>
        </p:spPr>
        <p:txBody>
          <a:bodyPr/>
          <a:lstStyle>
            <a:lvl1pPr>
              <a:buFontTx/>
              <a:buNone/>
              <a:defRPr sz="1800" baseline="0">
                <a:solidFill>
                  <a:schemeClr val="bg1"/>
                </a:solidFill>
                <a:latin typeface="Arial" panose="020B0604020202020204" pitchFamily="34" charset="0"/>
              </a:defRPr>
            </a:lvl1pPr>
          </a:lstStyle>
          <a:p>
            <a:r>
              <a:rPr lang="en-GB" noProof="0" dirty="0"/>
              <a:t>Click to add text</a:t>
            </a:r>
          </a:p>
        </p:txBody>
      </p:sp>
      <p:pic>
        <p:nvPicPr>
          <p:cNvPr id="6" name="Afbeelding 5">
            <a:extLst>
              <a:ext uri="{FF2B5EF4-FFF2-40B4-BE49-F238E27FC236}">
                <a16:creationId xmlns:a16="http://schemas.microsoft.com/office/drawing/2014/main" id="{AC0CDD49-0FD6-854E-89FF-F346A5A3E36B}"/>
              </a:ext>
            </a:extLst>
          </p:cNvPr>
          <p:cNvPicPr>
            <a:picLocks noChangeAspect="1"/>
          </p:cNvPicPr>
          <p:nvPr userDrawn="1"/>
        </p:nvPicPr>
        <p:blipFill>
          <a:blip r:embed="rId3"/>
          <a:srcRect/>
          <a:stretch/>
        </p:blipFill>
        <p:spPr>
          <a:xfrm>
            <a:off x="190800" y="190850"/>
            <a:ext cx="673100" cy="673100"/>
          </a:xfrm>
          <a:prstGeom prst="rect">
            <a:avLst/>
          </a:prstGeom>
        </p:spPr>
      </p:pic>
      <p:pic>
        <p:nvPicPr>
          <p:cNvPr id="10" name="Afbeelding 9">
            <a:extLst>
              <a:ext uri="{FF2B5EF4-FFF2-40B4-BE49-F238E27FC236}">
                <a16:creationId xmlns:a16="http://schemas.microsoft.com/office/drawing/2014/main" id="{9ED23263-E76C-E54E-98ED-25AF9146A9BD}"/>
              </a:ext>
            </a:extLst>
          </p:cNvPr>
          <p:cNvPicPr>
            <a:picLocks noChangeAspect="1"/>
          </p:cNvPicPr>
          <p:nvPr userDrawn="1"/>
        </p:nvPicPr>
        <p:blipFill>
          <a:blip r:embed="rId4"/>
          <a:srcRect/>
          <a:stretch/>
        </p:blipFill>
        <p:spPr>
          <a:xfrm>
            <a:off x="864000" y="154800"/>
            <a:ext cx="1082675" cy="676275"/>
          </a:xfrm>
          <a:prstGeom prst="rect">
            <a:avLst/>
          </a:prstGeom>
        </p:spPr>
      </p:pic>
    </p:spTree>
    <p:extLst>
      <p:ext uri="{BB962C8B-B14F-4D97-AF65-F5344CB8AC3E}">
        <p14:creationId xmlns:p14="http://schemas.microsoft.com/office/powerpoint/2010/main" val="373743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pag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8A9C812-2E58-0645-A293-BECF92250576}"/>
              </a:ext>
            </a:extLst>
          </p:cNvPr>
          <p:cNvSpPr/>
          <p:nvPr userDrawn="1"/>
        </p:nvSpPr>
        <p:spPr>
          <a:xfrm>
            <a:off x="0" y="0"/>
            <a:ext cx="9144000" cy="4089600"/>
          </a:xfrm>
          <a:prstGeom prst="rect">
            <a:avLst/>
          </a:prstGeom>
          <a:solidFill>
            <a:srgbClr val="66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 name="Tijdelijke aanduiding voor inhoud 1">
            <a:extLst>
              <a:ext uri="{FF2B5EF4-FFF2-40B4-BE49-F238E27FC236}">
                <a16:creationId xmlns:a16="http://schemas.microsoft.com/office/drawing/2014/main" id="{E6F7F96C-6BFF-6F43-9987-44ED1DB5F462}"/>
              </a:ext>
            </a:extLst>
          </p:cNvPr>
          <p:cNvSpPr>
            <a:spLocks noGrp="1"/>
          </p:cNvSpPr>
          <p:nvPr>
            <p:ph idx="1" hasCustomPrompt="1"/>
          </p:nvPr>
        </p:nvSpPr>
        <p:spPr>
          <a:xfrm>
            <a:off x="212400" y="1200151"/>
            <a:ext cx="8722799" cy="2874582"/>
          </a:xfrm>
        </p:spPr>
        <p:txBody>
          <a:bodyPr/>
          <a:lstStyle>
            <a:lvl1pPr>
              <a:buFontTx/>
              <a:buNone/>
              <a:defRPr>
                <a:solidFill>
                  <a:schemeClr val="bg1"/>
                </a:solidFill>
              </a:defRPr>
            </a:lvl1pPr>
          </a:lstStyle>
          <a:p>
            <a:r>
              <a:rPr lang="en-GB" noProof="0" dirty="0"/>
              <a:t>Click to add text</a:t>
            </a:r>
          </a:p>
        </p:txBody>
      </p:sp>
      <p:sp>
        <p:nvSpPr>
          <p:cNvPr id="6" name="Tijdelijke aanduiding voor inhoud 3">
            <a:extLst>
              <a:ext uri="{FF2B5EF4-FFF2-40B4-BE49-F238E27FC236}">
                <a16:creationId xmlns:a16="http://schemas.microsoft.com/office/drawing/2014/main" id="{18C29D4F-76D7-F94D-AD51-F36087CA24D1}"/>
              </a:ext>
            </a:extLst>
          </p:cNvPr>
          <p:cNvSpPr>
            <a:spLocks noGrp="1"/>
          </p:cNvSpPr>
          <p:nvPr>
            <p:ph sz="half" idx="2" hasCustomPrompt="1"/>
          </p:nvPr>
        </p:nvSpPr>
        <p:spPr>
          <a:xfrm>
            <a:off x="3443591" y="4272566"/>
            <a:ext cx="5509896" cy="673100"/>
          </a:xfrm>
        </p:spPr>
        <p:txBody>
          <a:bodyPr anchor="ctr" anchorCtr="0">
            <a:normAutofit/>
          </a:bodyPr>
          <a:lstStyle>
            <a:lvl1pPr marL="0" indent="0">
              <a:buFontTx/>
              <a:buNone/>
              <a:defRPr sz="1200">
                <a:latin typeface="Arial"/>
                <a:cs typeface="Arial"/>
              </a:defRPr>
            </a:lvl1pPr>
            <a:lvl2pPr marL="457200" indent="0">
              <a:buFontTx/>
              <a:buNone/>
              <a:defRPr sz="12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Contact details (name, email address, etc..)</a:t>
            </a:r>
          </a:p>
        </p:txBody>
      </p:sp>
      <p:pic>
        <p:nvPicPr>
          <p:cNvPr id="7" name="Afbeelding 6">
            <a:extLst>
              <a:ext uri="{FF2B5EF4-FFF2-40B4-BE49-F238E27FC236}">
                <a16:creationId xmlns:a16="http://schemas.microsoft.com/office/drawing/2014/main" id="{162C682D-2044-A54E-BC81-B1A23C4EDE21}"/>
              </a:ext>
            </a:extLst>
          </p:cNvPr>
          <p:cNvPicPr>
            <a:picLocks noChangeAspect="1"/>
          </p:cNvPicPr>
          <p:nvPr userDrawn="1"/>
        </p:nvPicPr>
        <p:blipFill>
          <a:blip r:embed="rId2"/>
          <a:srcRect/>
          <a:stretch/>
        </p:blipFill>
        <p:spPr>
          <a:xfrm>
            <a:off x="863027" y="4240375"/>
            <a:ext cx="1082675" cy="676275"/>
          </a:xfrm>
          <a:prstGeom prst="rect">
            <a:avLst/>
          </a:prstGeom>
        </p:spPr>
      </p:pic>
    </p:spTree>
    <p:extLst>
      <p:ext uri="{BB962C8B-B14F-4D97-AF65-F5344CB8AC3E}">
        <p14:creationId xmlns:p14="http://schemas.microsoft.com/office/powerpoint/2010/main" val="317863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elblad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7" y="2029"/>
            <a:ext cx="9134075" cy="5139439"/>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046189" y="4641986"/>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492468" y="1400775"/>
            <a:ext cx="7383518" cy="857250"/>
          </a:xfrm>
        </p:spPr>
        <p:txBody>
          <a:bodyPr/>
          <a:lstStyle/>
          <a:p>
            <a:r>
              <a:rPr lang="nl-NL" smtClean="0"/>
              <a:t>Klik om de stijl te bewerken</a:t>
            </a:r>
            <a:endParaRPr lang="nl-NL" dirty="0"/>
          </a:p>
        </p:txBody>
      </p:sp>
      <p:sp>
        <p:nvSpPr>
          <p:cNvPr id="12" name="Tijdelijke aanduiding voor inhoud 2"/>
          <p:cNvSpPr>
            <a:spLocks noGrp="1"/>
          </p:cNvSpPr>
          <p:nvPr>
            <p:ph idx="1" hasCustomPrompt="1"/>
          </p:nvPr>
        </p:nvSpPr>
        <p:spPr>
          <a:xfrm>
            <a:off x="1492468" y="2221509"/>
            <a:ext cx="7383518" cy="2192807"/>
          </a:xfrm>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15985884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page-2">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8308C1A-2923-C64E-B68B-9EEA862187A2}"/>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651403BA-E744-2547-B84E-67A9F03F502F}"/>
              </a:ext>
            </a:extLst>
          </p:cNvPr>
          <p:cNvSpPr>
            <a:spLocks noGrp="1"/>
          </p:cNvSpPr>
          <p:nvPr>
            <p:ph type="title" hasCustomPrompt="1"/>
          </p:nvPr>
        </p:nvSpPr>
        <p:spPr>
          <a:xfrm>
            <a:off x="212400" y="1400400"/>
            <a:ext cx="8722800" cy="857250"/>
          </a:xfrm>
          <a:prstGeom prst="rect">
            <a:avLst/>
          </a:prstGeom>
        </p:spPr>
        <p:txBody>
          <a:bodyPr/>
          <a:lstStyle>
            <a:lvl1pPr>
              <a:defRPr cap="all" baseline="0">
                <a:solidFill>
                  <a:schemeClr val="bg1">
                    <a:alpha val="94000"/>
                  </a:schemeClr>
                </a:solidFill>
              </a:defRPr>
            </a:lvl1pPr>
          </a:lstStyle>
          <a:p>
            <a:r>
              <a:rPr lang="en-GB" noProof="0" dirty="0"/>
              <a:t>TITLE OF PRESENTATION</a:t>
            </a:r>
          </a:p>
        </p:txBody>
      </p:sp>
      <p:pic>
        <p:nvPicPr>
          <p:cNvPr id="11" name="Afbeelding 10">
            <a:extLst>
              <a:ext uri="{FF2B5EF4-FFF2-40B4-BE49-F238E27FC236}">
                <a16:creationId xmlns:a16="http://schemas.microsoft.com/office/drawing/2014/main" id="{B4035707-CD2A-8545-AD86-35C72830E857}"/>
              </a:ext>
            </a:extLst>
          </p:cNvPr>
          <p:cNvPicPr>
            <a:picLocks noChangeAspect="1"/>
          </p:cNvPicPr>
          <p:nvPr userDrawn="1"/>
        </p:nvPicPr>
        <p:blipFill>
          <a:blip r:embed="rId3"/>
          <a:srcRect/>
          <a:stretch/>
        </p:blipFill>
        <p:spPr>
          <a:xfrm>
            <a:off x="190800" y="190850"/>
            <a:ext cx="673100" cy="673100"/>
          </a:xfrm>
          <a:prstGeom prst="rect">
            <a:avLst/>
          </a:prstGeom>
        </p:spPr>
      </p:pic>
      <p:pic>
        <p:nvPicPr>
          <p:cNvPr id="13" name="Afbeelding 12">
            <a:extLst>
              <a:ext uri="{FF2B5EF4-FFF2-40B4-BE49-F238E27FC236}">
                <a16:creationId xmlns:a16="http://schemas.microsoft.com/office/drawing/2014/main" id="{F62A3FF3-9AB5-3943-B136-EB5007879CAE}"/>
              </a:ext>
            </a:extLst>
          </p:cNvPr>
          <p:cNvPicPr>
            <a:picLocks noChangeAspect="1"/>
          </p:cNvPicPr>
          <p:nvPr userDrawn="1"/>
        </p:nvPicPr>
        <p:blipFill>
          <a:blip r:embed="rId4"/>
          <a:srcRect/>
          <a:stretch/>
        </p:blipFill>
        <p:spPr>
          <a:xfrm>
            <a:off x="864000" y="154800"/>
            <a:ext cx="1082675" cy="676275"/>
          </a:xfrm>
          <a:prstGeom prst="rect">
            <a:avLst/>
          </a:prstGeom>
        </p:spPr>
      </p:pic>
    </p:spTree>
    <p:extLst>
      <p:ext uri="{BB962C8B-B14F-4D97-AF65-F5344CB8AC3E}">
        <p14:creationId xmlns:p14="http://schemas.microsoft.com/office/powerpoint/2010/main" val="377523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Sheet-pictur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6776A1B-8BE3-374E-8847-A3810285CD81}"/>
              </a:ext>
            </a:extLst>
          </p:cNvPr>
          <p:cNvPicPr>
            <a:picLocks noChangeAspect="1"/>
          </p:cNvPicPr>
          <p:nvPr userDrawn="1"/>
        </p:nvPicPr>
        <p:blipFill>
          <a:blip r:embed="rId2"/>
          <a:srcRect/>
          <a:stretch/>
        </p:blipFill>
        <p:spPr>
          <a:xfrm>
            <a:off x="1" y="0"/>
            <a:ext cx="9143998" cy="5143498"/>
          </a:xfrm>
          <a:prstGeom prst="rect">
            <a:avLst/>
          </a:prstGeom>
        </p:spPr>
      </p:pic>
      <p:sp>
        <p:nvSpPr>
          <p:cNvPr id="4" name="Tijdelijke aanduiding voor afbeelding 4">
            <a:extLst>
              <a:ext uri="{FF2B5EF4-FFF2-40B4-BE49-F238E27FC236}">
                <a16:creationId xmlns:a16="http://schemas.microsoft.com/office/drawing/2014/main" id="{8AEE0225-7956-3A4F-8287-786BC27D76DD}"/>
              </a:ext>
            </a:extLst>
          </p:cNvPr>
          <p:cNvSpPr>
            <a:spLocks noGrp="1"/>
          </p:cNvSpPr>
          <p:nvPr>
            <p:ph type="pic" sz="quarter" idx="10" hasCustomPrompt="1"/>
          </p:nvPr>
        </p:nvSpPr>
        <p:spPr>
          <a:xfrm>
            <a:off x="0" y="1051200"/>
            <a:ext cx="9144000" cy="4107600"/>
          </a:xfrm>
          <a:blipFill>
            <a:blip r:embed="rId3"/>
            <a:stretch>
              <a:fillRect/>
            </a:stretch>
          </a:blipFill>
        </p:spPr>
        <p:txBody>
          <a:bodyPr tIns="1188000" anchor="t" anchorCtr="0"/>
          <a:lstStyle>
            <a:lvl1pPr algn="ctr">
              <a:buNone/>
              <a:defRPr>
                <a:solidFill>
                  <a:srgbClr val="663366"/>
                </a:solidFill>
              </a:defRPr>
            </a:lvl1pPr>
          </a:lstStyle>
          <a:p>
            <a:r>
              <a:rPr lang="en-GB" noProof="0" dirty="0"/>
              <a:t>Make your own Cover Sheet: click on the icon below and add you own picture</a:t>
            </a:r>
          </a:p>
        </p:txBody>
      </p:sp>
      <p:pic>
        <p:nvPicPr>
          <p:cNvPr id="7" name="Afbeelding 6">
            <a:extLst>
              <a:ext uri="{FF2B5EF4-FFF2-40B4-BE49-F238E27FC236}">
                <a16:creationId xmlns:a16="http://schemas.microsoft.com/office/drawing/2014/main" id="{484D0319-E68C-0346-9761-783130EF38E3}"/>
              </a:ext>
            </a:extLst>
          </p:cNvPr>
          <p:cNvPicPr>
            <a:picLocks noChangeAspect="1"/>
          </p:cNvPicPr>
          <p:nvPr userDrawn="1"/>
        </p:nvPicPr>
        <p:blipFill>
          <a:blip r:embed="rId4"/>
          <a:srcRect/>
          <a:stretch/>
        </p:blipFill>
        <p:spPr>
          <a:xfrm>
            <a:off x="863027" y="158400"/>
            <a:ext cx="1082675" cy="676275"/>
          </a:xfrm>
          <a:prstGeom prst="rect">
            <a:avLst/>
          </a:prstGeom>
        </p:spPr>
      </p:pic>
    </p:spTree>
    <p:extLst>
      <p:ext uri="{BB962C8B-B14F-4D97-AF65-F5344CB8AC3E}">
        <p14:creationId xmlns:p14="http://schemas.microsoft.com/office/powerpoint/2010/main" val="27420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Sheet-text-1">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28E000C-8FB7-9C49-BE79-9D80E18CEDFF}"/>
              </a:ext>
            </a:extLst>
          </p:cNvPr>
          <p:cNvPicPr>
            <a:picLocks noChangeAspect="1"/>
          </p:cNvPicPr>
          <p:nvPr userDrawn="1"/>
        </p:nvPicPr>
        <p:blipFill>
          <a:blip r:embed="rId2"/>
          <a:srcRect/>
          <a:stretch/>
        </p:blipFill>
        <p:spPr>
          <a:xfrm>
            <a:off x="0" y="0"/>
            <a:ext cx="9144000" cy="5143500"/>
          </a:xfrm>
          <a:prstGeom prst="rect">
            <a:avLst/>
          </a:prstGeom>
        </p:spPr>
      </p:pic>
      <p:sp>
        <p:nvSpPr>
          <p:cNvPr id="9" name="Tijdelijke aanduiding voor voettekst 5"/>
          <p:cNvSpPr>
            <a:spLocks noGrp="1"/>
          </p:cNvSpPr>
          <p:nvPr>
            <p:ph type="ftr" sz="quarter" idx="11"/>
          </p:nvPr>
        </p:nvSpPr>
        <p:spPr>
          <a:xfrm>
            <a:off x="1492468" y="4630341"/>
            <a:ext cx="6364800" cy="273844"/>
          </a:xfrm>
          <a:prstGeom prst="rect">
            <a:avLst/>
          </a:prstGeom>
        </p:spPr>
        <p:txBody>
          <a:bodyPr/>
          <a:lstStyle>
            <a:lvl1pPr>
              <a:defRPr>
                <a:solidFill>
                  <a:srgbClr val="FFFFFF"/>
                </a:solidFill>
              </a:defRPr>
            </a:lvl1pPr>
          </a:lstStyle>
          <a:p>
            <a:endParaRPr lang="en-GB" noProof="0"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en-GB" noProof="0" dirty="0"/>
              <a:t>Title of presentation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en-GB" noProof="0" dirty="0"/>
              <a:t>Click to add text</a:t>
            </a:r>
          </a:p>
          <a:p>
            <a:pPr lvl="1"/>
            <a:r>
              <a:rPr lang="en-GB" noProof="0" dirty="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Sheet-text-2">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F0156F6-E8ED-5348-BC5C-2101E739D5A9}"/>
              </a:ext>
            </a:extLst>
          </p:cNvPr>
          <p:cNvPicPr>
            <a:picLocks noChangeAspect="1"/>
          </p:cNvPicPr>
          <p:nvPr userDrawn="1"/>
        </p:nvPicPr>
        <p:blipFill>
          <a:blip r:embed="rId2"/>
          <a:srcRect/>
          <a:stretch/>
        </p:blipFill>
        <p:spPr>
          <a:xfrm>
            <a:off x="1" y="0"/>
            <a:ext cx="9143998" cy="5143498"/>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en-GB" noProof="0" dirty="0"/>
              <a:t>Title of presentation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en-GB" noProof="0" dirty="0"/>
              <a:t>Click to add text</a:t>
            </a:r>
          </a:p>
          <a:p>
            <a:pPr lvl="1"/>
            <a:r>
              <a:rPr lang="en-GB" noProof="0"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Sheet-text-3">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31483F4D-8F76-C74B-A272-983347FFA781}"/>
              </a:ext>
            </a:extLst>
          </p:cNvPr>
          <p:cNvPicPr>
            <a:picLocks noChangeAspect="1"/>
          </p:cNvPicPr>
          <p:nvPr userDrawn="1"/>
        </p:nvPicPr>
        <p:blipFill>
          <a:blip r:embed="rId2"/>
          <a:srcRect/>
          <a:stretch/>
        </p:blipFill>
        <p:spPr>
          <a:xfrm>
            <a:off x="0" y="0"/>
            <a:ext cx="9144000" cy="5143500"/>
          </a:xfrm>
          <a:prstGeom prst="rect">
            <a:avLst/>
          </a:prstGeom>
        </p:spPr>
      </p:pic>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13" name="Titel 1"/>
          <p:cNvSpPr>
            <a:spLocks noGrp="1"/>
          </p:cNvSpPr>
          <p:nvPr>
            <p:ph type="title" hasCustomPrompt="1"/>
          </p:nvPr>
        </p:nvSpPr>
        <p:spPr>
          <a:xfrm>
            <a:off x="1494000" y="1136590"/>
            <a:ext cx="7439396" cy="857250"/>
          </a:xfrm>
          <a:prstGeom prst="rect">
            <a:avLst/>
          </a:prstGeom>
        </p:spPr>
        <p:txBody>
          <a:bodyPr/>
          <a:lstStyle>
            <a:lvl1pPr algn="r">
              <a:defRPr/>
            </a:lvl1pPr>
          </a:lstStyle>
          <a:p>
            <a:r>
              <a:rPr lang="en-GB" noProof="0" dirty="0"/>
              <a:t>Title of presentation</a:t>
            </a:r>
          </a:p>
        </p:txBody>
      </p:sp>
      <p:sp>
        <p:nvSpPr>
          <p:cNvPr id="14" name="Tijdelijke aanduiding voor inhoud 2"/>
          <p:cNvSpPr>
            <a:spLocks noGrp="1"/>
          </p:cNvSpPr>
          <p:nvPr>
            <p:ph idx="1" hasCustomPrompt="1"/>
          </p:nvPr>
        </p:nvSpPr>
        <p:spPr>
          <a:xfrm>
            <a:off x="1494000" y="2044800"/>
            <a:ext cx="7439396" cy="2535583"/>
          </a:xfrm>
        </p:spPr>
        <p:txBody>
          <a:bodyPr/>
          <a:lstStyle>
            <a:lvl1pPr algn="r">
              <a:defRPr sz="2400">
                <a:latin typeface="Arial"/>
                <a:cs typeface="Arial"/>
              </a:defRPr>
            </a:lvl1pPr>
            <a:lvl2pPr algn="r">
              <a:defRPr sz="2000"/>
            </a:lvl2pPr>
          </a:lstStyle>
          <a:p>
            <a:pPr lvl="0"/>
            <a:r>
              <a:rPr lang="en-GB" noProof="0" dirty="0"/>
              <a:t>Click to add text</a:t>
            </a:r>
          </a:p>
          <a:p>
            <a:pPr lvl="1"/>
            <a:r>
              <a:rPr lang="en-GB" noProof="0"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inuation-page-title-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12400" y="1200151"/>
            <a:ext cx="8722799" cy="2874582"/>
          </a:xfrm>
        </p:spPr>
        <p:txBody>
          <a:bodyPr/>
          <a:lstStyle>
            <a:lvl1pPr>
              <a:defRPr sz="2400">
                <a:latin typeface="Arial"/>
                <a:cs typeface="Arial"/>
              </a:defRPr>
            </a:lvl1pPr>
            <a:lvl2pPr>
              <a:defRPr sz="2000"/>
            </a:lvl2pPr>
          </a:lstStyle>
          <a:p>
            <a:pPr lvl="0"/>
            <a:r>
              <a:rPr lang="en-GB" noProof="0" dirty="0"/>
              <a:t>Click to add text</a:t>
            </a:r>
          </a:p>
          <a:p>
            <a:pPr lvl="1"/>
            <a:r>
              <a:rPr lang="en-GB" noProof="0" dirty="0"/>
              <a:t>Second level</a:t>
            </a:r>
          </a:p>
        </p:txBody>
      </p:sp>
      <p:sp>
        <p:nvSpPr>
          <p:cNvPr id="7" name="Tijdelijke aanduiding voor voettekst 4"/>
          <p:cNvSpPr>
            <a:spLocks noGrp="1"/>
          </p:cNvSpPr>
          <p:nvPr>
            <p:ph type="ftr" sz="quarter" idx="11"/>
          </p:nvPr>
        </p:nvSpPr>
        <p:spPr>
          <a:xfrm>
            <a:off x="1609344" y="4630341"/>
            <a:ext cx="6249456"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4" name="Titel 3">
            <a:extLst>
              <a:ext uri="{FF2B5EF4-FFF2-40B4-BE49-F238E27FC236}">
                <a16:creationId xmlns:a16="http://schemas.microsoft.com/office/drawing/2014/main" id="{E2EE66E6-DAAA-514E-8E4A-56C847E2AF07}"/>
              </a:ext>
            </a:extLst>
          </p:cNvPr>
          <p:cNvSpPr>
            <a:spLocks noGrp="1"/>
          </p:cNvSpPr>
          <p:nvPr>
            <p:ph type="title" hasCustomPrompt="1"/>
          </p:nvPr>
        </p:nvSpPr>
        <p:spPr>
          <a:xfrm>
            <a:off x="212400" y="206375"/>
            <a:ext cx="8722800" cy="857250"/>
          </a:xfrm>
          <a:prstGeom prst="rect">
            <a:avLst/>
          </a:prstGeom>
        </p:spPr>
        <p:txBody>
          <a:bodyPr/>
          <a:lstStyle/>
          <a:p>
            <a:r>
              <a:rPr lang="en-GB" noProof="0" dirty="0"/>
              <a:t>Title</a:t>
            </a:r>
          </a:p>
        </p:txBody>
      </p:sp>
    </p:spTree>
    <p:extLst>
      <p:ext uri="{BB962C8B-B14F-4D97-AF65-F5344CB8AC3E}">
        <p14:creationId xmlns:p14="http://schemas.microsoft.com/office/powerpoint/2010/main" val="413062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inuation-page-title-2-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lvl1pPr>
          </a:lstStyle>
          <a:p>
            <a:r>
              <a:rPr lang="en-GB" noProof="0" dirty="0"/>
              <a:t>Title</a:t>
            </a:r>
          </a:p>
        </p:txBody>
      </p:sp>
      <p:sp>
        <p:nvSpPr>
          <p:cNvPr id="3" name="Tijdelijke aanduiding voor inhoud 2"/>
          <p:cNvSpPr>
            <a:spLocks noGrp="1"/>
          </p:cNvSpPr>
          <p:nvPr>
            <p:ph sz="half" idx="1" hasCustomPrompt="1"/>
          </p:nvPr>
        </p:nvSpPr>
        <p:spPr>
          <a:xfrm>
            <a:off x="212400" y="1200151"/>
            <a:ext cx="42840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add </a:t>
            </a:r>
            <a:r>
              <a:rPr lang="en-GB" noProof="0" dirty="0" err="1"/>
              <a:t>tekst</a:t>
            </a:r>
            <a:endParaRPr lang="en-GB" noProof="0" dirty="0"/>
          </a:p>
          <a:p>
            <a:pPr lvl="1"/>
            <a:r>
              <a:rPr lang="en-GB" noProof="0" dirty="0"/>
              <a:t>Second level</a:t>
            </a:r>
          </a:p>
        </p:txBody>
      </p:sp>
      <p:sp>
        <p:nvSpPr>
          <p:cNvPr id="4" name="Tijdelijke aanduiding voor inhoud 3"/>
          <p:cNvSpPr>
            <a:spLocks noGrp="1"/>
          </p:cNvSpPr>
          <p:nvPr>
            <p:ph sz="half" idx="2" hasCustomPrompt="1"/>
          </p:nvPr>
        </p:nvSpPr>
        <p:spPr>
          <a:xfrm>
            <a:off x="4648199" y="1200150"/>
            <a:ext cx="4283401"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add </a:t>
            </a:r>
            <a:r>
              <a:rPr lang="en-GB" noProof="0" dirty="0" err="1"/>
              <a:t>tekst</a:t>
            </a:r>
            <a:endParaRPr lang="en-GB" noProof="0" dirty="0"/>
          </a:p>
          <a:p>
            <a:pPr lvl="1"/>
            <a:r>
              <a:rPr lang="en-GB" noProof="0" dirty="0"/>
              <a:t>Second level</a:t>
            </a:r>
          </a:p>
        </p:txBody>
      </p:sp>
      <p:sp>
        <p:nvSpPr>
          <p:cNvPr id="8" name="Tijdelijke aanduiding voor voettekst 4"/>
          <p:cNvSpPr>
            <a:spLocks noGrp="1"/>
          </p:cNvSpPr>
          <p:nvPr>
            <p:ph type="ftr" sz="quarter" idx="11"/>
          </p:nvPr>
        </p:nvSpPr>
        <p:spPr>
          <a:xfrm>
            <a:off x="1609344" y="4630341"/>
            <a:ext cx="6249456"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5" name="Tekstvak 4">
            <a:extLst>
              <a:ext uri="{FF2B5EF4-FFF2-40B4-BE49-F238E27FC236}">
                <a16:creationId xmlns:a16="http://schemas.microsoft.com/office/drawing/2014/main" id="{F6961271-B8AB-7E4E-8ED9-51C3D68B8AEB}"/>
              </a:ext>
            </a:extLst>
          </p:cNvPr>
          <p:cNvSpPr txBox="1"/>
          <p:nvPr userDrawn="1"/>
        </p:nvSpPr>
        <p:spPr>
          <a:xfrm>
            <a:off x="4237463" y="880946"/>
            <a:ext cx="0" cy="0"/>
          </a:xfrm>
          <a:prstGeom prst="rect">
            <a:avLst/>
          </a:prstGeom>
        </p:spPr>
        <p:txBody>
          <a:bodyPr vert="horz" wrap="none" lIns="91440" tIns="45720" rIns="91440" bIns="45720" rtlCol="0" anchor="t">
            <a:normAutofit fontScale="25000" lnSpcReduction="20000"/>
          </a:bodyPr>
          <a:lstStyle/>
          <a:p>
            <a:pPr algn="l"/>
            <a:endParaRPr lang="nl-NL" dirty="0">
              <a:solidFill>
                <a:srgbClr val="C00000"/>
              </a:solidFill>
            </a:endParaRPr>
          </a:p>
        </p:txBody>
      </p:sp>
    </p:spTree>
    <p:extLst>
      <p:ext uri="{BB962C8B-B14F-4D97-AF65-F5344CB8AC3E}">
        <p14:creationId xmlns:p14="http://schemas.microsoft.com/office/powerpoint/2010/main" val="298027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Continuation-pag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3600450"/>
            <a:ext cx="5486400" cy="425450"/>
          </a:xfrm>
          <a:prstGeom prst="rect">
            <a:avLst/>
          </a:prstGeom>
        </p:spPr>
        <p:txBody>
          <a:bodyPr anchor="b">
            <a:noAutofit/>
          </a:bodyPr>
          <a:lstStyle>
            <a:lvl1pPr algn="l">
              <a:defRPr sz="2000" b="1"/>
            </a:lvl1pPr>
          </a:lstStyle>
          <a:p>
            <a:r>
              <a:rPr lang="en-GB" noProof="0" dirty="0"/>
              <a:t>Title</a:t>
            </a:r>
          </a:p>
        </p:txBody>
      </p:sp>
      <p:sp>
        <p:nvSpPr>
          <p:cNvPr id="3" name="Tijdelijke aanduiding voor afbeelding 2"/>
          <p:cNvSpPr>
            <a:spLocks noGrp="1"/>
          </p:cNvSpPr>
          <p:nvPr>
            <p:ph type="pic" idx="1" hasCustomPrompt="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Picture</a:t>
            </a:r>
          </a:p>
        </p:txBody>
      </p:sp>
      <p:sp>
        <p:nvSpPr>
          <p:cNvPr id="4" name="Tijdelijke aanduiding voor tekst 3"/>
          <p:cNvSpPr>
            <a:spLocks noGrp="1"/>
          </p:cNvSpPr>
          <p:nvPr>
            <p:ph type="body" sz="half" idx="2" hasCustomPrompt="1"/>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Click to add text</a:t>
            </a:r>
          </a:p>
        </p:txBody>
      </p:sp>
    </p:spTree>
    <p:extLst>
      <p:ext uri="{BB962C8B-B14F-4D97-AF65-F5344CB8AC3E}">
        <p14:creationId xmlns:p14="http://schemas.microsoft.com/office/powerpoint/2010/main" val="322093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A4BE0C7-2FE7-174E-903D-40F0075BB41D}"/>
              </a:ext>
            </a:extLst>
          </p:cNvPr>
          <p:cNvPicPr>
            <a:picLocks noChangeAspect="1"/>
          </p:cNvPicPr>
          <p:nvPr userDrawn="1"/>
        </p:nvPicPr>
        <p:blipFill>
          <a:blip r:embed="rId13"/>
          <a:srcRect/>
          <a:stretch/>
        </p:blipFill>
        <p:spPr>
          <a:xfrm>
            <a:off x="0" y="0"/>
            <a:ext cx="9144000" cy="5143500"/>
          </a:xfrm>
          <a:prstGeom prst="rect">
            <a:avLst/>
          </a:prstGeom>
          <a:noFill/>
        </p:spPr>
      </p:pic>
      <p:sp>
        <p:nvSpPr>
          <p:cNvPr id="2" name="Tijdelijke aanduiding voor titel 1"/>
          <p:cNvSpPr>
            <a:spLocks noGrp="1"/>
          </p:cNvSpPr>
          <p:nvPr>
            <p:ph type="title"/>
          </p:nvPr>
        </p:nvSpPr>
        <p:spPr>
          <a:xfrm>
            <a:off x="212400" y="206375"/>
            <a:ext cx="8722800" cy="857250"/>
          </a:xfrm>
          <a:prstGeom prst="rect">
            <a:avLst/>
          </a:prstGeom>
        </p:spPr>
        <p:txBody>
          <a:bodyPr vert="horz" lIns="90000" tIns="45720" rIns="91440" bIns="45720" rtlCol="0" anchor="ctr">
            <a:normAutofit/>
          </a:bodyPr>
          <a:lstStyle/>
          <a:p>
            <a:r>
              <a:rPr lang="en-GB" noProof="0" dirty="0"/>
              <a:t>Title </a:t>
            </a:r>
            <a:r>
              <a:rPr lang="en-GB" noProof="0"/>
              <a:t>of presentation</a:t>
            </a:r>
            <a:endParaRPr lang="en-GB" noProof="0" dirty="0"/>
          </a:p>
        </p:txBody>
      </p:sp>
      <p:sp>
        <p:nvSpPr>
          <p:cNvPr id="3" name="Tijdelijke aanduiding voor tekst 2"/>
          <p:cNvSpPr>
            <a:spLocks noGrp="1"/>
          </p:cNvSpPr>
          <p:nvPr>
            <p:ph type="body" idx="1"/>
          </p:nvPr>
        </p:nvSpPr>
        <p:spPr>
          <a:xfrm>
            <a:off x="212400" y="1200151"/>
            <a:ext cx="8722799" cy="2874582"/>
          </a:xfrm>
          <a:prstGeom prst="rect">
            <a:avLst/>
          </a:prstGeom>
        </p:spPr>
        <p:txBody>
          <a:bodyPr vert="horz" lIns="91440" tIns="45720" rIns="91440" bIns="45720" rtlCol="0">
            <a:normAutofit/>
          </a:bodyPr>
          <a:lstStyle/>
          <a:p>
            <a:pPr lvl="0"/>
            <a:r>
              <a:rPr lang="en-GB" noProof="0" dirty="0"/>
              <a:t>Click to add text</a:t>
            </a:r>
          </a:p>
        </p:txBody>
      </p:sp>
      <p:sp>
        <p:nvSpPr>
          <p:cNvPr id="10" name="Tijdelijke aanduiding voor voettekst 4"/>
          <p:cNvSpPr>
            <a:spLocks noGrp="1"/>
          </p:cNvSpPr>
          <p:nvPr>
            <p:ph type="ftr" sz="quarter" idx="3"/>
          </p:nvPr>
        </p:nvSpPr>
        <p:spPr>
          <a:xfrm>
            <a:off x="1609344" y="4630341"/>
            <a:ext cx="6249456"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600" y="4629600"/>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58" r:id="rId3"/>
    <p:sldLayoutId id="2147483832" r:id="rId4"/>
    <p:sldLayoutId id="2147483834" r:id="rId5"/>
    <p:sldLayoutId id="2147483833" r:id="rId6"/>
    <p:sldLayoutId id="2147483823" r:id="rId7"/>
    <p:sldLayoutId id="2147483825" r:id="rId8"/>
    <p:sldLayoutId id="2147483830" r:id="rId9"/>
    <p:sldLayoutId id="2147483873" r:id="rId10"/>
    <p:sldLayoutId id="2147483874" r:id="rId11"/>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AFAB7D2-2F45-CB46-9DBC-5724147DE485}"/>
              </a:ext>
            </a:extLst>
          </p:cNvPr>
          <p:cNvSpPr>
            <a:spLocks noGrp="1"/>
          </p:cNvSpPr>
          <p:nvPr>
            <p:ph type="title"/>
          </p:nvPr>
        </p:nvSpPr>
        <p:spPr/>
        <p:txBody>
          <a:bodyPr>
            <a:normAutofit/>
          </a:bodyPr>
          <a:lstStyle/>
          <a:p>
            <a:r>
              <a:rPr lang="en-GB" sz="2400" dirty="0" err="1" smtClean="0"/>
              <a:t>Inclusieve</a:t>
            </a:r>
            <a:r>
              <a:rPr lang="en-GB" sz="2400" dirty="0" smtClean="0"/>
              <a:t> </a:t>
            </a:r>
            <a:r>
              <a:rPr lang="en-GB" sz="2400" dirty="0" err="1" smtClean="0"/>
              <a:t>waardecreatie</a:t>
            </a:r>
            <a:r>
              <a:rPr lang="en-GB" sz="2400" dirty="0" smtClean="0"/>
              <a:t> voor </a:t>
            </a:r>
            <a:r>
              <a:rPr lang="en-GB" sz="2400" dirty="0" err="1" smtClean="0"/>
              <a:t>een</a:t>
            </a:r>
            <a:r>
              <a:rPr lang="en-GB" sz="2400" dirty="0" smtClean="0"/>
              <a:t> Circulaire </a:t>
            </a:r>
            <a:r>
              <a:rPr lang="en-GB" sz="2400" dirty="0" err="1" smtClean="0"/>
              <a:t>samenleving</a:t>
            </a:r>
            <a:endParaRPr lang="nl-NL" sz="2400" dirty="0"/>
          </a:p>
        </p:txBody>
      </p:sp>
      <p:sp>
        <p:nvSpPr>
          <p:cNvPr id="6" name="Tijdelijke aanduiding voor inhoud 5">
            <a:extLst>
              <a:ext uri="{FF2B5EF4-FFF2-40B4-BE49-F238E27FC236}">
                <a16:creationId xmlns:a16="http://schemas.microsoft.com/office/drawing/2014/main" id="{DA09C5F7-5996-1E43-B3A9-E7D8F8AF39DE}"/>
              </a:ext>
            </a:extLst>
          </p:cNvPr>
          <p:cNvSpPr>
            <a:spLocks noGrp="1"/>
          </p:cNvSpPr>
          <p:nvPr>
            <p:ph idx="1"/>
          </p:nvPr>
        </p:nvSpPr>
        <p:spPr/>
        <p:txBody>
          <a:bodyPr>
            <a:normAutofit/>
          </a:bodyPr>
          <a:lstStyle/>
          <a:p>
            <a:r>
              <a:rPr lang="en-GB" dirty="0" err="1" smtClean="0"/>
              <a:t>Exploratief</a:t>
            </a:r>
            <a:r>
              <a:rPr lang="en-GB" dirty="0" smtClean="0"/>
              <a:t> </a:t>
            </a:r>
            <a:r>
              <a:rPr lang="en-GB" dirty="0" err="1" smtClean="0"/>
              <a:t>onderzoek</a:t>
            </a:r>
            <a:r>
              <a:rPr lang="en-GB" dirty="0" smtClean="0"/>
              <a:t> </a:t>
            </a:r>
            <a:r>
              <a:rPr lang="en-GB" dirty="0" err="1" smtClean="0"/>
              <a:t>naar</a:t>
            </a:r>
            <a:r>
              <a:rPr lang="en-GB" dirty="0" smtClean="0"/>
              <a:t> de mate van </a:t>
            </a:r>
            <a:r>
              <a:rPr lang="en-GB" dirty="0" err="1" smtClean="0"/>
              <a:t>gewenste</a:t>
            </a:r>
            <a:r>
              <a:rPr lang="en-GB" dirty="0" smtClean="0"/>
              <a:t> </a:t>
            </a:r>
            <a:r>
              <a:rPr lang="en-GB" dirty="0" err="1" smtClean="0"/>
              <a:t>invloed</a:t>
            </a:r>
            <a:r>
              <a:rPr lang="en-GB" dirty="0" smtClean="0"/>
              <a:t> van burgers op de </a:t>
            </a:r>
          </a:p>
          <a:p>
            <a:r>
              <a:rPr lang="en-GB" dirty="0" err="1" smtClean="0"/>
              <a:t>textielindustrie</a:t>
            </a:r>
            <a:r>
              <a:rPr lang="en-GB" dirty="0" smtClean="0"/>
              <a:t> in </a:t>
            </a:r>
            <a:r>
              <a:rPr lang="en-GB" dirty="0" err="1" smtClean="0"/>
              <a:t>hun</a:t>
            </a:r>
            <a:r>
              <a:rPr lang="en-GB" dirty="0" smtClean="0"/>
              <a:t> </a:t>
            </a:r>
            <a:r>
              <a:rPr lang="en-GB" dirty="0" err="1" smtClean="0"/>
              <a:t>regio</a:t>
            </a:r>
            <a:endParaRPr lang="en-GB" dirty="0" smtClean="0"/>
          </a:p>
          <a:p>
            <a:endParaRPr lang="en-GB" dirty="0"/>
          </a:p>
        </p:txBody>
      </p:sp>
      <p:cxnSp>
        <p:nvCxnSpPr>
          <p:cNvPr id="4" name="Rechte verbindingslijn 3">
            <a:extLst>
              <a:ext uri="{FF2B5EF4-FFF2-40B4-BE49-F238E27FC236}">
                <a16:creationId xmlns:a16="http://schemas.microsoft.com/office/drawing/2014/main" id="{910AB808-662F-3547-9F7C-8ADF4A6171FB}"/>
              </a:ext>
            </a:extLst>
          </p:cNvPr>
          <p:cNvCxnSpPr/>
          <p:nvPr/>
        </p:nvCxnSpPr>
        <p:spPr>
          <a:xfrm>
            <a:off x="212400" y="2247922"/>
            <a:ext cx="87228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975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347327" y="286742"/>
            <a:ext cx="7440928" cy="857250"/>
          </a:xfrm>
        </p:spPr>
        <p:txBody>
          <a:bodyPr>
            <a:normAutofit fontScale="90000"/>
          </a:bodyPr>
          <a:lstStyle/>
          <a:p>
            <a:r>
              <a:rPr lang="en-GB" dirty="0" err="1" smtClean="0">
                <a:latin typeface="Calibri" panose="020F0502020204030204" pitchFamily="34" charset="0"/>
                <a:cs typeface="Calibri" panose="020F0502020204030204" pitchFamily="34" charset="0"/>
              </a:rPr>
              <a:t>Belangrijkste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resultaten</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vragenlijsten</a:t>
            </a:r>
            <a:r>
              <a:rPr lang="en-GB" dirty="0" smtClean="0">
                <a:latin typeface="Calibri" panose="020F0502020204030204" pitchFamily="34" charset="0"/>
                <a:cs typeface="Calibri" panose="020F0502020204030204" pitchFamily="34" charset="0"/>
              </a:rPr>
              <a:t> en interviews </a:t>
            </a:r>
            <a:endParaRPr lang="nl-NL" dirty="0">
              <a:latin typeface="Calibri" panose="020F0502020204030204" pitchFamily="34" charset="0"/>
              <a:cs typeface="Calibri" panose="020F0502020204030204" pitchFamily="34" charset="0"/>
            </a:endParaRPr>
          </a:p>
        </p:txBody>
      </p:sp>
      <p:sp>
        <p:nvSpPr>
          <p:cNvPr id="7" name="Tekstvak 6"/>
          <p:cNvSpPr txBox="1"/>
          <p:nvPr/>
        </p:nvSpPr>
        <p:spPr>
          <a:xfrm>
            <a:off x="1347327" y="1574419"/>
            <a:ext cx="914400" cy="914400"/>
          </a:xfrm>
          <a:prstGeom prst="rect">
            <a:avLst/>
          </a:prstGeom>
        </p:spPr>
        <p:txBody>
          <a:bodyPr vert="horz" wrap="none" lIns="91440" tIns="45720" rIns="91440" bIns="45720" rtlCol="0" anchor="t">
            <a:noAutofit/>
          </a:bodyPr>
          <a:lstStyle/>
          <a:p>
            <a:pPr algn="l"/>
            <a:r>
              <a:rPr lang="nl-NL" sz="2400" dirty="0" smtClean="0">
                <a:solidFill>
                  <a:srgbClr val="000000"/>
                </a:solidFill>
                <a:latin typeface="Calibri" panose="020F0502020204030204" pitchFamily="34" charset="0"/>
                <a:cs typeface="Calibri" panose="020F0502020204030204" pitchFamily="34" charset="0"/>
              </a:rPr>
              <a:t>Gewenste invloed van burger </a:t>
            </a:r>
          </a:p>
          <a:p>
            <a:pPr marL="285750" indent="-285750" algn="l">
              <a:buFont typeface="Arial" panose="020B0604020202020204" pitchFamily="34" charset="0"/>
              <a:buChar char="•"/>
            </a:pPr>
            <a:r>
              <a:rPr lang="nl-NL" sz="2400" dirty="0" smtClean="0">
                <a:solidFill>
                  <a:srgbClr val="000000"/>
                </a:solidFill>
                <a:latin typeface="Calibri" panose="020F0502020204030204" pitchFamily="34" charset="0"/>
                <a:cs typeface="Calibri" panose="020F0502020204030204" pitchFamily="34" charset="0"/>
              </a:rPr>
              <a:t>m.b.t. vervuiling/milieu</a:t>
            </a:r>
          </a:p>
          <a:p>
            <a:pPr marL="285750" indent="-285750" algn="l">
              <a:buFont typeface="Arial" panose="020B0604020202020204" pitchFamily="34" charset="0"/>
              <a:buChar char="•"/>
            </a:pPr>
            <a:r>
              <a:rPr lang="nl-NL" sz="2400" dirty="0" smtClean="0">
                <a:solidFill>
                  <a:srgbClr val="000000"/>
                </a:solidFill>
                <a:latin typeface="Calibri" panose="020F0502020204030204" pitchFamily="34" charset="0"/>
                <a:cs typeface="Calibri" panose="020F0502020204030204" pitchFamily="34" charset="0"/>
              </a:rPr>
              <a:t>m.b.t. inzamelen/hergebruik</a:t>
            </a:r>
          </a:p>
          <a:p>
            <a:pPr marL="285750" indent="-285750" algn="l">
              <a:buFont typeface="Arial" panose="020B0604020202020204" pitchFamily="34" charset="0"/>
              <a:buChar char="•"/>
            </a:pPr>
            <a:r>
              <a:rPr lang="nl-NL" sz="2400" dirty="0" smtClean="0">
                <a:solidFill>
                  <a:srgbClr val="000000"/>
                </a:solidFill>
                <a:latin typeface="Calibri" panose="020F0502020204030204" pitchFamily="34" charset="0"/>
                <a:cs typeface="Calibri" panose="020F0502020204030204" pitchFamily="34" charset="0"/>
              </a:rPr>
              <a:t>m.b.t. locatie</a:t>
            </a:r>
          </a:p>
          <a:p>
            <a:pPr marL="285750" indent="-285750" algn="l">
              <a:buFont typeface="Arial" panose="020B0604020202020204" pitchFamily="34" charset="0"/>
              <a:buChar char="•"/>
            </a:pPr>
            <a:r>
              <a:rPr lang="nl-NL" sz="2400" dirty="0" smtClean="0">
                <a:solidFill>
                  <a:srgbClr val="000000"/>
                </a:solidFill>
                <a:latin typeface="Calibri" panose="020F0502020204030204" pitchFamily="34" charset="0"/>
                <a:cs typeface="Calibri" panose="020F0502020204030204" pitchFamily="34" charset="0"/>
              </a:rPr>
              <a:t>m.b.t. werkgelegenheid</a:t>
            </a:r>
          </a:p>
          <a:p>
            <a:pPr marL="285750" indent="-285750" algn="l">
              <a:buFont typeface="Arial" panose="020B0604020202020204" pitchFamily="34" charset="0"/>
              <a:buChar char="•"/>
            </a:pPr>
            <a:r>
              <a:rPr lang="nl-NL" sz="2400" dirty="0" smtClean="0">
                <a:solidFill>
                  <a:srgbClr val="000000"/>
                </a:solidFill>
                <a:latin typeface="Calibri" panose="020F0502020204030204" pitchFamily="34" charset="0"/>
                <a:cs typeface="Calibri" panose="020F0502020204030204" pitchFamily="34" charset="0"/>
              </a:rPr>
              <a:t>m.b.t. werkomstandigheden</a:t>
            </a:r>
          </a:p>
          <a:p>
            <a:pPr marL="285750" indent="-285750" algn="l">
              <a:buFont typeface="Arial" panose="020B0604020202020204" pitchFamily="34" charset="0"/>
              <a:buChar char="•"/>
            </a:pPr>
            <a:endParaRPr lang="nl-NL" sz="2400" dirty="0">
              <a:solidFill>
                <a:srgbClr val="000000"/>
              </a:solidFill>
              <a:latin typeface="Calibri" panose="020F0502020204030204" pitchFamily="34" charset="0"/>
              <a:cs typeface="Calibri" panose="020F0502020204030204" pitchFamily="34" charset="0"/>
            </a:endParaRPr>
          </a:p>
          <a:p>
            <a:pPr algn="l"/>
            <a:r>
              <a:rPr lang="nl-NL" sz="2400" i="1" dirty="0" smtClean="0">
                <a:solidFill>
                  <a:srgbClr val="000000"/>
                </a:solidFill>
                <a:latin typeface="Calibri" panose="020F0502020204030204" pitchFamily="34" charset="0"/>
                <a:cs typeface="Calibri" panose="020F0502020204030204" pitchFamily="34" charset="0"/>
              </a:rPr>
              <a:t>Gemeten vanuit perspectief burger c.q. professional</a:t>
            </a:r>
          </a:p>
        </p:txBody>
      </p:sp>
    </p:spTree>
    <p:extLst>
      <p:ext uri="{BB962C8B-B14F-4D97-AF65-F5344CB8AC3E}">
        <p14:creationId xmlns:p14="http://schemas.microsoft.com/office/powerpoint/2010/main" val="2957881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1965" y="269472"/>
            <a:ext cx="7440928" cy="857250"/>
          </a:xfrm>
        </p:spPr>
        <p:txBody>
          <a:bodyPr>
            <a:normAutofit/>
          </a:bodyPr>
          <a:lstStyle/>
          <a:p>
            <a:r>
              <a:rPr lang="en-GB" dirty="0" err="1" smtClean="0">
                <a:latin typeface="Calibri" panose="020F0502020204030204" pitchFamily="34" charset="0"/>
                <a:cs typeface="Calibri" panose="020F0502020204030204" pitchFamily="34" charset="0"/>
              </a:rPr>
              <a:t>Gewenste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m.b.t. </a:t>
            </a:r>
            <a:r>
              <a:rPr lang="en-GB" dirty="0" err="1" smtClean="0">
                <a:latin typeface="Calibri" panose="020F0502020204030204" pitchFamily="34" charset="0"/>
                <a:cs typeface="Calibri" panose="020F0502020204030204" pitchFamily="34" charset="0"/>
              </a:rPr>
              <a:t>vervuiling</a:t>
            </a:r>
            <a:r>
              <a:rPr lang="en-GB" dirty="0" smtClean="0">
                <a:latin typeface="Calibri" panose="020F0502020204030204" pitchFamily="34" charset="0"/>
                <a:cs typeface="Calibri" panose="020F0502020204030204" pitchFamily="34" charset="0"/>
              </a:rPr>
              <a:t>/milieu</a:t>
            </a:r>
            <a:endParaRPr lang="nl-NL" dirty="0">
              <a:latin typeface="Calibri" panose="020F0502020204030204" pitchFamily="34" charset="0"/>
              <a:cs typeface="Calibri" panose="020F0502020204030204" pitchFamily="34" charset="0"/>
            </a:endParaRPr>
          </a:p>
        </p:txBody>
      </p:sp>
      <p:graphicFrame>
        <p:nvGraphicFramePr>
          <p:cNvPr id="6" name="Chart 1"/>
          <p:cNvGraphicFramePr/>
          <p:nvPr>
            <p:extLst>
              <p:ext uri="{D42A27DB-BD31-4B8C-83A1-F6EECF244321}">
                <p14:modId xmlns:p14="http://schemas.microsoft.com/office/powerpoint/2010/main" val="981778574"/>
              </p:ext>
            </p:extLst>
          </p:nvPr>
        </p:nvGraphicFramePr>
        <p:xfrm>
          <a:off x="4194809" y="1581865"/>
          <a:ext cx="4876652" cy="29215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
          <p:cNvGraphicFramePr/>
          <p:nvPr>
            <p:extLst>
              <p:ext uri="{D42A27DB-BD31-4B8C-83A1-F6EECF244321}">
                <p14:modId xmlns:p14="http://schemas.microsoft.com/office/powerpoint/2010/main" val="3995842018"/>
              </p:ext>
            </p:extLst>
          </p:nvPr>
        </p:nvGraphicFramePr>
        <p:xfrm>
          <a:off x="120444" y="1568643"/>
          <a:ext cx="4639721" cy="284820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vak 9"/>
          <p:cNvSpPr txBox="1"/>
          <p:nvPr/>
        </p:nvSpPr>
        <p:spPr>
          <a:xfrm>
            <a:off x="761999" y="4034972"/>
            <a:ext cx="1973943" cy="914400"/>
          </a:xfrm>
          <a:prstGeom prst="rect">
            <a:avLst/>
          </a:prstGeom>
        </p:spPr>
        <p:txBody>
          <a:bodyPr vert="horz" wrap="none" lIns="91440" tIns="45720" rIns="91440" bIns="45720" rtlCol="0" anchor="t">
            <a:normAutofit/>
          </a:bodyPr>
          <a:lstStyle/>
          <a:p>
            <a:pPr algn="l"/>
            <a:endParaRPr lang="nl-NL" dirty="0" smtClean="0">
              <a:solidFill>
                <a:srgbClr val="C00000"/>
              </a:solidFill>
              <a:latin typeface="Calibri" panose="020F0502020204030204" pitchFamily="34" charset="0"/>
              <a:cs typeface="Calibri" panose="020F0502020204030204" pitchFamily="34" charset="0"/>
            </a:endParaRPr>
          </a:p>
        </p:txBody>
      </p:sp>
      <p:sp>
        <p:nvSpPr>
          <p:cNvPr id="11" name="Tekstvak 10"/>
          <p:cNvSpPr txBox="1"/>
          <p:nvPr/>
        </p:nvSpPr>
        <p:spPr>
          <a:xfrm>
            <a:off x="761999" y="1036116"/>
            <a:ext cx="7030387" cy="914400"/>
          </a:xfrm>
          <a:prstGeom prst="rect">
            <a:avLst/>
          </a:prstGeom>
        </p:spPr>
        <p:txBody>
          <a:bodyPr vert="horz" wrap="none" lIns="91440" tIns="45720" rIns="91440" bIns="45720" rtlCol="0" anchor="t">
            <a:normAutofit/>
          </a:bodyPr>
          <a:lstStyle/>
          <a:p>
            <a:pPr algn="ctr"/>
            <a:r>
              <a:rPr lang="nl-NL" dirty="0" smtClean="0">
                <a:solidFill>
                  <a:srgbClr val="000000"/>
                </a:solidFill>
                <a:latin typeface="Calibri" panose="020F0502020204030204" pitchFamily="34" charset="0"/>
                <a:cs typeface="Calibri" panose="020F0502020204030204" pitchFamily="34" charset="0"/>
              </a:rPr>
              <a:t>Professionals wensen meer invloed van burgers dan burgers zelf</a:t>
            </a:r>
          </a:p>
        </p:txBody>
      </p:sp>
      <mc:AlternateContent xmlns:mc="http://schemas.openxmlformats.org/markup-compatibility/2006" xmlns:a14="http://schemas.microsoft.com/office/drawing/2010/main">
        <mc:Choice Requires="a14">
          <p:sp>
            <p:nvSpPr>
              <p:cNvPr id="9" name="Tekstvak 8"/>
              <p:cNvSpPr txBox="1"/>
              <p:nvPr/>
            </p:nvSpPr>
            <p:spPr>
              <a:xfrm>
                <a:off x="507252" y="4258987"/>
                <a:ext cx="8505825" cy="714982"/>
              </a:xfrm>
              <a:prstGeom prst="rect">
                <a:avLst/>
              </a:prstGeom>
            </p:spPr>
            <p:txBody>
              <a:bodyPr vert="horz" wrap="none" lIns="91440" tIns="45720" rIns="91440" bIns="45720" rtlCol="0" anchor="t">
                <a:normAutofit/>
              </a:bodyPr>
              <a:lstStyle/>
              <a:p>
                <a:r>
                  <a:rPr lang="nl-NL" sz="1200" dirty="0" smtClean="0">
                    <a:solidFill>
                      <a:srgbClr val="000000"/>
                    </a:solidFill>
                    <a:latin typeface="Calibri" panose="020F0502020204030204" pitchFamily="34" charset="0"/>
                    <a:cs typeface="Calibri" panose="020F0502020204030204" pitchFamily="34" charset="0"/>
                  </a:rPr>
                  <a:t>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3,55	s = 0,85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4,25</a:t>
                </a:r>
              </a:p>
              <a:p>
                <a:endParaRPr lang="nl-NL" sz="1200" dirty="0">
                  <a:solidFill>
                    <a:srgbClr val="000000"/>
                  </a:solidFill>
                  <a:latin typeface="Calibri" panose="020F0502020204030204" pitchFamily="34" charset="0"/>
                  <a:cs typeface="Calibri" panose="020F0502020204030204" pitchFamily="34" charset="0"/>
                </a:endParaRPr>
              </a:p>
              <a:p>
                <a:r>
                  <a:rPr lang="nl-NL" sz="1200" i="1" dirty="0" smtClean="0">
                    <a:solidFill>
                      <a:srgbClr val="000000"/>
                    </a:solidFill>
                    <a:latin typeface="Calibri" panose="020F0502020204030204" pitchFamily="34" charset="0"/>
                    <a:cs typeface="Calibri" panose="020F0502020204030204" pitchFamily="34" charset="0"/>
                  </a:rPr>
                  <a:t>        1= helemaal niet mee eens, 2 = niet mee eens, 3 = niet mee eens, niet mee oneens, 4 = mee eens, 5 = helemaal mee eens</a:t>
                </a:r>
                <a:endParaRPr lang="nl-NL" sz="1200" i="1" dirty="0">
                  <a:solidFill>
                    <a:srgbClr val="000000"/>
                  </a:solidFill>
                  <a:latin typeface="Calibri" panose="020F0502020204030204" pitchFamily="34" charset="0"/>
                  <a:cs typeface="Calibri" panose="020F0502020204030204" pitchFamily="34" charset="0"/>
                </a:endParaRPr>
              </a:p>
            </p:txBody>
          </p:sp>
        </mc:Choice>
        <mc:Fallback xmlns="">
          <p:sp>
            <p:nvSpPr>
              <p:cNvPr id="9" name="Tekstvak 8"/>
              <p:cNvSpPr txBox="1">
                <a:spLocks noRot="1" noChangeAspect="1" noMove="1" noResize="1" noEditPoints="1" noAdjustHandles="1" noChangeArrowheads="1" noChangeShapeType="1" noTextEdit="1"/>
              </p:cNvSpPr>
              <p:nvPr/>
            </p:nvSpPr>
            <p:spPr>
              <a:xfrm>
                <a:off x="507252" y="4258987"/>
                <a:ext cx="8505825" cy="714982"/>
              </a:xfrm>
              <a:prstGeom prst="rect">
                <a:avLst/>
              </a:prstGeom>
              <a:blipFill>
                <a:blip r:embed="rId4"/>
                <a:stretch>
                  <a:fillRect t="-855"/>
                </a:stretch>
              </a:blipFill>
            </p:spPr>
            <p:txBody>
              <a:bodyPr/>
              <a:lstStyle/>
              <a:p>
                <a:r>
                  <a:rPr lang="nl-NL">
                    <a:noFill/>
                  </a:rPr>
                  <a:t> </a:t>
                </a:r>
              </a:p>
            </p:txBody>
          </p:sp>
        </mc:Fallback>
      </mc:AlternateContent>
    </p:spTree>
    <p:extLst>
      <p:ext uri="{BB962C8B-B14F-4D97-AF65-F5344CB8AC3E}">
        <p14:creationId xmlns:p14="http://schemas.microsoft.com/office/powerpoint/2010/main" val="1012592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1965" y="269472"/>
            <a:ext cx="7440928" cy="857250"/>
          </a:xfrm>
        </p:spPr>
        <p:txBody>
          <a:bodyPr>
            <a:normAutofit/>
          </a:bodyPr>
          <a:lstStyle/>
          <a:p>
            <a:r>
              <a:rPr lang="en-GB" dirty="0" err="1" smtClean="0">
                <a:latin typeface="Calibri" panose="020F0502020204030204" pitchFamily="34" charset="0"/>
                <a:cs typeface="Calibri" panose="020F0502020204030204" pitchFamily="34" charset="0"/>
              </a:rPr>
              <a:t>Gewenste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m.b.t. </a:t>
            </a:r>
            <a:r>
              <a:rPr lang="en-GB" dirty="0" err="1" smtClean="0">
                <a:latin typeface="Calibri" panose="020F0502020204030204" pitchFamily="34" charset="0"/>
                <a:cs typeface="Calibri" panose="020F0502020204030204" pitchFamily="34" charset="0"/>
              </a:rPr>
              <a:t>vervuiling</a:t>
            </a:r>
            <a:r>
              <a:rPr lang="en-GB" dirty="0" smtClean="0">
                <a:latin typeface="Calibri" panose="020F0502020204030204" pitchFamily="34" charset="0"/>
                <a:cs typeface="Calibri" panose="020F0502020204030204" pitchFamily="34" charset="0"/>
              </a:rPr>
              <a:t>/milieu</a:t>
            </a:r>
            <a:endParaRPr lang="nl-NL" dirty="0">
              <a:latin typeface="Calibri" panose="020F0502020204030204" pitchFamily="34" charset="0"/>
              <a:cs typeface="Calibri" panose="020F0502020204030204" pitchFamily="34" charset="0"/>
            </a:endParaRPr>
          </a:p>
        </p:txBody>
      </p:sp>
      <p:sp>
        <p:nvSpPr>
          <p:cNvPr id="10" name="Tekstvak 9"/>
          <p:cNvSpPr txBox="1"/>
          <p:nvPr/>
        </p:nvSpPr>
        <p:spPr>
          <a:xfrm>
            <a:off x="761999" y="4034972"/>
            <a:ext cx="1973943" cy="914400"/>
          </a:xfrm>
          <a:prstGeom prst="rect">
            <a:avLst/>
          </a:prstGeom>
        </p:spPr>
        <p:txBody>
          <a:bodyPr vert="horz" wrap="none" lIns="91440" tIns="45720" rIns="91440" bIns="45720" rtlCol="0" anchor="t">
            <a:normAutofit/>
          </a:bodyPr>
          <a:lstStyle/>
          <a:p>
            <a:pPr algn="l"/>
            <a:endParaRPr lang="nl-NL" dirty="0" smtClean="0">
              <a:solidFill>
                <a:srgbClr val="C00000"/>
              </a:solidFill>
              <a:latin typeface="Calibri" panose="020F0502020204030204" pitchFamily="34" charset="0"/>
              <a:cs typeface="Calibri" panose="020F0502020204030204" pitchFamily="34" charset="0"/>
            </a:endParaRPr>
          </a:p>
        </p:txBody>
      </p:sp>
      <p:sp>
        <p:nvSpPr>
          <p:cNvPr id="8" name="Tekstvak 7"/>
          <p:cNvSpPr txBox="1"/>
          <p:nvPr/>
        </p:nvSpPr>
        <p:spPr>
          <a:xfrm>
            <a:off x="624115" y="1015694"/>
            <a:ext cx="3999398" cy="2895905"/>
          </a:xfrm>
          <a:prstGeom prst="rect">
            <a:avLst/>
          </a:prstGeom>
        </p:spPr>
        <p:txBody>
          <a:bodyPr vert="horz" wrap="none" lIns="91440" tIns="45720" rIns="91440" bIns="45720" rtlCol="0" anchor="t">
            <a:noAutofit/>
          </a:bodyPr>
          <a:lstStyle/>
          <a:p>
            <a:pPr algn="l"/>
            <a:r>
              <a:rPr lang="nl-NL" sz="1200" b="1" dirty="0" smtClean="0">
                <a:solidFill>
                  <a:srgbClr val="663366"/>
                </a:solidFill>
                <a:latin typeface="Calibri" panose="020F0502020204030204" pitchFamily="34" charset="0"/>
                <a:cs typeface="Calibri" panose="020F0502020204030204" pitchFamily="34" charset="0"/>
              </a:rPr>
              <a:t>Burger</a:t>
            </a:r>
          </a:p>
          <a:p>
            <a:pPr algn="l"/>
            <a:r>
              <a:rPr lang="nl-NL" sz="1200" dirty="0" smtClean="0">
                <a:solidFill>
                  <a:srgbClr val="000000"/>
                </a:solidFill>
                <a:latin typeface="Calibri" panose="020F0502020204030204" pitchFamily="34" charset="0"/>
                <a:cs typeface="Calibri" panose="020F0502020204030204" pitchFamily="34" charset="0"/>
              </a:rPr>
              <a:t>Invloed gewenst, want: </a:t>
            </a:r>
          </a:p>
          <a:p>
            <a:pPr marL="285750" indent="-285750" algn="l">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Belang thema </a:t>
            </a:r>
          </a:p>
          <a:p>
            <a:endParaRPr lang="nl-NL" sz="1200" dirty="0">
              <a:solidFill>
                <a:srgbClr val="000000"/>
              </a:solidFill>
              <a:latin typeface="Calibri" panose="020F0502020204030204" pitchFamily="34" charset="0"/>
              <a:cs typeface="Calibri" panose="020F0502020204030204" pitchFamily="34" charset="0"/>
            </a:endParaRPr>
          </a:p>
          <a:p>
            <a:r>
              <a:rPr lang="nl-NL" sz="1200" dirty="0">
                <a:solidFill>
                  <a:srgbClr val="000000"/>
                </a:solidFill>
                <a:latin typeface="Calibri" panose="020F0502020204030204" pitchFamily="34" charset="0"/>
                <a:cs typeface="Calibri" panose="020F0502020204030204" pitchFamily="34" charset="0"/>
              </a:rPr>
              <a:t>Geen invloed gewenst of neutraal m.b.t. invloed, want:</a:t>
            </a:r>
          </a:p>
          <a:p>
            <a:pPr marL="171450" indent="-171450" algn="l">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Vertrouwen dat in regio/NL goed geregeld</a:t>
            </a:r>
            <a:endParaRPr lang="nl-NL" sz="1200" dirty="0">
              <a:solidFill>
                <a:srgbClr val="000000"/>
              </a:solidFill>
              <a:latin typeface="Calibri" panose="020F0502020204030204" pitchFamily="34" charset="0"/>
              <a:cs typeface="Calibri" panose="020F0502020204030204" pitchFamily="34" charset="0"/>
            </a:endParaRPr>
          </a:p>
          <a:p>
            <a:pPr algn="l"/>
            <a:endParaRPr lang="nl-NL" sz="1200" dirty="0" smtClean="0">
              <a:solidFill>
                <a:srgbClr val="000000"/>
              </a:solidFill>
              <a:latin typeface="Calibri" panose="020F0502020204030204" pitchFamily="34" charset="0"/>
              <a:cs typeface="Calibri" panose="020F0502020204030204" pitchFamily="34" charset="0"/>
            </a:endParaRPr>
          </a:p>
          <a:p>
            <a:pPr algn="l"/>
            <a:r>
              <a:rPr lang="nl-NL" sz="1200" dirty="0" smtClean="0">
                <a:solidFill>
                  <a:srgbClr val="000000"/>
                </a:solidFill>
                <a:latin typeface="Calibri" panose="020F0502020204030204" pitchFamily="34" charset="0"/>
                <a:cs typeface="Calibri" panose="020F0502020204030204" pitchFamily="34" charset="0"/>
              </a:rPr>
              <a:t>Hoe:</a:t>
            </a:r>
          </a:p>
          <a:p>
            <a:pPr marL="285750" indent="-2857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Deelname/steunen </a:t>
            </a:r>
            <a:r>
              <a:rPr lang="nl-NL" sz="1200" dirty="0">
                <a:solidFill>
                  <a:srgbClr val="000000"/>
                </a:solidFill>
                <a:latin typeface="Calibri" panose="020F0502020204030204" pitchFamily="34" charset="0"/>
                <a:cs typeface="Calibri" panose="020F0502020204030204" pitchFamily="34" charset="0"/>
              </a:rPr>
              <a:t>(</a:t>
            </a:r>
            <a:r>
              <a:rPr lang="nl-NL" sz="1200" dirty="0" smtClean="0">
                <a:solidFill>
                  <a:srgbClr val="000000"/>
                </a:solidFill>
                <a:latin typeface="Calibri" panose="020F0502020204030204" pitchFamily="34" charset="0"/>
                <a:cs typeface="Calibri" panose="020F0502020204030204" pitchFamily="34" charset="0"/>
              </a:rPr>
              <a:t>burger)initiatieven/acties</a:t>
            </a:r>
          </a:p>
          <a:p>
            <a:pPr marL="742950" lvl="1" indent="-2857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Geen kartrekker</a:t>
            </a:r>
          </a:p>
          <a:p>
            <a:pPr marL="285750" indent="-2857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Als consument</a:t>
            </a:r>
          </a:p>
          <a:p>
            <a:pPr marL="285750" indent="-2857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Informatie delen/verzamelen</a:t>
            </a:r>
          </a:p>
          <a:p>
            <a:pPr marL="285750" indent="-2857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Via verkiezingen</a:t>
            </a:r>
          </a:p>
          <a:p>
            <a:pPr marL="285750" indent="-285750">
              <a:buFont typeface="Arial" panose="020B0604020202020204" pitchFamily="34" charset="0"/>
              <a:buChar char="•"/>
            </a:pPr>
            <a:r>
              <a:rPr lang="nl-NL" sz="1200" i="1" dirty="0">
                <a:solidFill>
                  <a:srgbClr val="000000"/>
                </a:solidFill>
                <a:latin typeface="Calibri" panose="020F0502020204030204" pitchFamily="34" charset="0"/>
                <a:cs typeface="Calibri" panose="020F0502020204030204" pitchFamily="34" charset="0"/>
              </a:rPr>
              <a:t>Grote diversiteit aan concrete </a:t>
            </a:r>
            <a:r>
              <a:rPr lang="nl-NL" sz="1200" i="1" dirty="0" smtClean="0">
                <a:solidFill>
                  <a:srgbClr val="000000"/>
                </a:solidFill>
                <a:latin typeface="Calibri" panose="020F0502020204030204" pitchFamily="34" charset="0"/>
                <a:cs typeface="Calibri" panose="020F0502020204030204" pitchFamily="34" charset="0"/>
              </a:rPr>
              <a:t>ideeën (geen antwoord vraag)</a:t>
            </a:r>
            <a:endParaRPr lang="nl-NL" sz="1200" dirty="0" smtClean="0">
              <a:solidFill>
                <a:srgbClr val="000000"/>
              </a:solidFill>
              <a:latin typeface="Calibri" panose="020F0502020204030204" pitchFamily="34" charset="0"/>
              <a:cs typeface="Calibri" panose="020F0502020204030204" pitchFamily="34" charset="0"/>
            </a:endParaRPr>
          </a:p>
          <a:p>
            <a:pPr algn="l"/>
            <a:endParaRPr lang="nl-NL" sz="1200" dirty="0" smtClean="0">
              <a:solidFill>
                <a:srgbClr val="000000"/>
              </a:solidFill>
              <a:latin typeface="Calibri" panose="020F0502020204030204" pitchFamily="34" charset="0"/>
              <a:cs typeface="Calibri" panose="020F0502020204030204" pitchFamily="34" charset="0"/>
            </a:endParaRPr>
          </a:p>
          <a:p>
            <a:pPr algn="l"/>
            <a:r>
              <a:rPr lang="nl-NL" sz="1200" dirty="0" smtClean="0">
                <a:solidFill>
                  <a:srgbClr val="000000"/>
                </a:solidFill>
                <a:latin typeface="Calibri" panose="020F0502020204030204" pitchFamily="34" charset="0"/>
                <a:cs typeface="Calibri" panose="020F0502020204030204" pitchFamily="34" charset="0"/>
              </a:rPr>
              <a:t>Nodig:</a:t>
            </a:r>
          </a:p>
          <a:p>
            <a:pPr marL="285750" indent="-285750" algn="l">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Facilitering bedrijfsleven/overheid/gemeente</a:t>
            </a:r>
          </a:p>
          <a:p>
            <a:pPr marL="285750" indent="-2857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Inzicht/informatie/kennis/transparantie/bewustwording</a:t>
            </a:r>
          </a:p>
          <a:p>
            <a:pPr marL="285750" indent="-285750" algn="l">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Tijd</a:t>
            </a:r>
          </a:p>
          <a:p>
            <a:pPr algn="l"/>
            <a:endParaRPr lang="nl-NL" sz="1200" dirty="0" smtClean="0">
              <a:solidFill>
                <a:srgbClr val="000000"/>
              </a:solidFill>
              <a:latin typeface="Calibri" panose="020F0502020204030204" pitchFamily="34" charset="0"/>
              <a:cs typeface="Calibri" panose="020F0502020204030204" pitchFamily="34" charset="0"/>
            </a:endParaRPr>
          </a:p>
        </p:txBody>
      </p:sp>
      <p:sp>
        <p:nvSpPr>
          <p:cNvPr id="12" name="Tekstvak 11"/>
          <p:cNvSpPr txBox="1"/>
          <p:nvPr/>
        </p:nvSpPr>
        <p:spPr>
          <a:xfrm>
            <a:off x="4920344" y="1139067"/>
            <a:ext cx="3999398" cy="2895905"/>
          </a:xfrm>
          <a:prstGeom prst="rect">
            <a:avLst/>
          </a:prstGeom>
        </p:spPr>
        <p:txBody>
          <a:bodyPr vert="horz" wrap="none" lIns="91440" tIns="45720" rIns="91440" bIns="45720" rtlCol="0" anchor="t">
            <a:noAutofit/>
          </a:bodyPr>
          <a:lstStyle/>
          <a:p>
            <a:pPr algn="l"/>
            <a:r>
              <a:rPr lang="nl-NL" sz="1200" b="1" dirty="0" smtClean="0">
                <a:solidFill>
                  <a:srgbClr val="663366"/>
                </a:solidFill>
                <a:latin typeface="Calibri" panose="020F0502020204030204" pitchFamily="34" charset="0"/>
                <a:cs typeface="Calibri" panose="020F0502020204030204" pitchFamily="34" charset="0"/>
              </a:rPr>
              <a:t>Professional</a:t>
            </a:r>
          </a:p>
          <a:p>
            <a:pPr algn="l"/>
            <a:r>
              <a:rPr lang="nl-NL" sz="1200" dirty="0" smtClean="0">
                <a:solidFill>
                  <a:srgbClr val="000000"/>
                </a:solidFill>
                <a:latin typeface="Calibri" panose="020F0502020204030204" pitchFamily="34" charset="0"/>
                <a:cs typeface="Calibri" panose="020F0502020204030204" pitchFamily="34" charset="0"/>
              </a:rPr>
              <a:t>Invloed gewenst, want: </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Gebrek aan interesse, betrokkenheid, </a:t>
            </a:r>
            <a:r>
              <a:rPr lang="nl-NL" sz="1200" dirty="0" smtClean="0">
                <a:solidFill>
                  <a:srgbClr val="000000"/>
                </a:solidFill>
                <a:latin typeface="Calibri" panose="020F0502020204030204" pitchFamily="34" charset="0"/>
                <a:cs typeface="Calibri" panose="020F0502020204030204" pitchFamily="34" charset="0"/>
              </a:rPr>
              <a:t>kennis bij burger</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Jonge generatie met mening moet stem krijgen</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Met zijn allen aanpakken</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Gezondheidsrisico's</a:t>
            </a:r>
            <a:endParaRPr lang="nl-NL" sz="1200" dirty="0">
              <a:solidFill>
                <a:srgbClr val="000000"/>
              </a:solidFill>
              <a:latin typeface="Calibri" panose="020F0502020204030204" pitchFamily="34" charset="0"/>
              <a:cs typeface="Calibri" panose="020F0502020204030204" pitchFamily="34" charset="0"/>
            </a:endParaRPr>
          </a:p>
          <a:p>
            <a:pPr algn="l"/>
            <a:endParaRPr lang="nl-NL" sz="1200" dirty="0" smtClean="0">
              <a:solidFill>
                <a:srgbClr val="000000"/>
              </a:solidFill>
              <a:latin typeface="Calibri" panose="020F0502020204030204" pitchFamily="34" charset="0"/>
              <a:cs typeface="Calibri" panose="020F0502020204030204" pitchFamily="34" charset="0"/>
            </a:endParaRPr>
          </a:p>
          <a:p>
            <a:pPr algn="l"/>
            <a:r>
              <a:rPr lang="nl-NL" sz="1200" dirty="0" smtClean="0">
                <a:solidFill>
                  <a:srgbClr val="000000"/>
                </a:solidFill>
                <a:latin typeface="Calibri" panose="020F0502020204030204" pitchFamily="34" charset="0"/>
                <a:cs typeface="Calibri" panose="020F0502020204030204" pitchFamily="34" charset="0"/>
              </a:rPr>
              <a:t>Hoe:</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Participatie </a:t>
            </a:r>
            <a:r>
              <a:rPr lang="nl-NL" sz="1200" dirty="0" smtClean="0">
                <a:solidFill>
                  <a:srgbClr val="000000"/>
                </a:solidFill>
                <a:latin typeface="Calibri" panose="020F0502020204030204" pitchFamily="34" charset="0"/>
                <a:cs typeface="Calibri" panose="020F0502020204030204" pitchFamily="34" charset="0"/>
              </a:rPr>
              <a:t>besluitvorming/burger, bedrijfsleven, politiek </a:t>
            </a:r>
          </a:p>
          <a:p>
            <a:r>
              <a:rPr lang="nl-NL" sz="1200" dirty="0">
                <a:solidFill>
                  <a:srgbClr val="000000"/>
                </a:solidFill>
                <a:latin typeface="Calibri" panose="020F0502020204030204" pitchFamily="34" charset="0"/>
                <a:cs typeface="Calibri" panose="020F0502020204030204" pitchFamily="34" charset="0"/>
              </a:rPr>
              <a:t>	</a:t>
            </a:r>
            <a:r>
              <a:rPr lang="nl-NL" sz="1200" dirty="0" smtClean="0">
                <a:solidFill>
                  <a:srgbClr val="000000"/>
                </a:solidFill>
                <a:latin typeface="Calibri" panose="020F0502020204030204" pitchFamily="34" charset="0"/>
                <a:cs typeface="Calibri" panose="020F0502020204030204" pitchFamily="34" charset="0"/>
              </a:rPr>
              <a:t>met </a:t>
            </a:r>
            <a:r>
              <a:rPr lang="nl-NL" sz="1200" dirty="0">
                <a:solidFill>
                  <a:srgbClr val="000000"/>
                </a:solidFill>
                <a:latin typeface="Calibri" panose="020F0502020204030204" pitchFamily="34" charset="0"/>
                <a:cs typeface="Calibri" panose="020F0502020204030204" pitchFamily="34" charset="0"/>
              </a:rPr>
              <a:t>elkaar in </a:t>
            </a:r>
            <a:r>
              <a:rPr lang="nl-NL" sz="1200" dirty="0" smtClean="0">
                <a:solidFill>
                  <a:srgbClr val="000000"/>
                </a:solidFill>
                <a:latin typeface="Calibri" panose="020F0502020204030204" pitchFamily="34" charset="0"/>
                <a:cs typeface="Calibri" panose="020F0502020204030204" pitchFamily="34" charset="0"/>
              </a:rPr>
              <a:t>gesprek </a:t>
            </a:r>
            <a:r>
              <a:rPr lang="nl-NL" sz="1200" dirty="0">
                <a:solidFill>
                  <a:srgbClr val="000000"/>
                </a:solidFill>
                <a:latin typeface="Calibri" panose="020F0502020204030204" pitchFamily="34" charset="0"/>
                <a:cs typeface="Calibri" panose="020F0502020204030204" pitchFamily="34" charset="0"/>
              </a:rPr>
              <a:t>	</a:t>
            </a:r>
            <a:r>
              <a:rPr lang="nl-NL" sz="1200" dirty="0" smtClean="0">
                <a:solidFill>
                  <a:srgbClr val="000000"/>
                </a:solidFill>
                <a:latin typeface="Calibri" panose="020F0502020204030204" pitchFamily="34" charset="0"/>
                <a:cs typeface="Calibri" panose="020F0502020204030204" pitchFamily="34" charset="0"/>
              </a:rPr>
              <a:t>(v.b. burgerberaad)</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Burger beslist; eerst bewustwording </a:t>
            </a:r>
          </a:p>
          <a:p>
            <a:endParaRPr lang="nl-NL" sz="1200" dirty="0" smtClean="0">
              <a:solidFill>
                <a:srgbClr val="000000"/>
              </a:solidFill>
              <a:latin typeface="Calibri" panose="020F0502020204030204" pitchFamily="34" charset="0"/>
              <a:cs typeface="Calibri" panose="020F0502020204030204" pitchFamily="34" charset="0"/>
            </a:endParaRPr>
          </a:p>
          <a:p>
            <a:r>
              <a:rPr lang="nl-NL" sz="1200" dirty="0" smtClean="0">
                <a:solidFill>
                  <a:srgbClr val="000000"/>
                </a:solidFill>
                <a:latin typeface="Calibri" panose="020F0502020204030204" pitchFamily="34" charset="0"/>
                <a:cs typeface="Calibri" panose="020F0502020204030204" pitchFamily="34" charset="0"/>
              </a:rPr>
              <a:t>Nodig:</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Informatie, </a:t>
            </a:r>
            <a:r>
              <a:rPr lang="nl-NL" sz="1200" dirty="0" smtClean="0">
                <a:solidFill>
                  <a:srgbClr val="000000"/>
                </a:solidFill>
                <a:latin typeface="Calibri" panose="020F0502020204030204" pitchFamily="34" charset="0"/>
                <a:cs typeface="Calibri" panose="020F0502020204030204" pitchFamily="34" charset="0"/>
              </a:rPr>
              <a:t>transparantie, bewustwording</a:t>
            </a:r>
            <a:endParaRPr lang="nl-NL" sz="1200" dirty="0">
              <a:solidFill>
                <a:srgbClr val="00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Wet- en regelgeving</a:t>
            </a:r>
          </a:p>
          <a:p>
            <a:pPr marL="171450" indent="-171450" algn="l">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Pioniers/activisten → tegenwicht</a:t>
            </a:r>
          </a:p>
          <a:p>
            <a:pPr algn="l"/>
            <a:endParaRPr lang="nl-NL" sz="1200" dirty="0" smtClean="0">
              <a:solidFill>
                <a:srgbClr val="000000"/>
              </a:solidFill>
              <a:latin typeface="Calibri" panose="020F0502020204030204" pitchFamily="34" charset="0"/>
              <a:cs typeface="Calibri" panose="020F0502020204030204" pitchFamily="34" charset="0"/>
            </a:endParaRPr>
          </a:p>
          <a:p>
            <a:pPr algn="l"/>
            <a:endParaRPr lang="nl-NL" sz="1200"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2917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fontScale="90000"/>
          </a:bodyPr>
          <a:lstStyle/>
          <a:p>
            <a:r>
              <a:rPr lang="en-GB" dirty="0" err="1" smtClean="0">
                <a:latin typeface="Calibri" panose="020F0502020204030204" pitchFamily="34" charset="0"/>
                <a:cs typeface="Calibri" panose="020F0502020204030204" pitchFamily="34" charset="0"/>
              </a:rPr>
              <a:t>Gewenste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m.b.t. </a:t>
            </a:r>
            <a:r>
              <a:rPr lang="en-GB" dirty="0" err="1" smtClean="0">
                <a:latin typeface="Calibri" panose="020F0502020204030204" pitchFamily="34" charset="0"/>
                <a:cs typeface="Calibri" panose="020F0502020204030204" pitchFamily="34" charset="0"/>
              </a:rPr>
              <a:t>inzamelen</a:t>
            </a:r>
            <a:r>
              <a:rPr lang="en-GB" dirty="0" smtClean="0">
                <a:latin typeface="Calibri" panose="020F0502020204030204" pitchFamily="34" charset="0"/>
                <a:cs typeface="Calibri" panose="020F0502020204030204" pitchFamily="34" charset="0"/>
              </a:rPr>
              <a:t>/</a:t>
            </a:r>
            <a:r>
              <a:rPr lang="en-GB" dirty="0" err="1" smtClean="0">
                <a:latin typeface="Calibri" panose="020F0502020204030204" pitchFamily="34" charset="0"/>
                <a:cs typeface="Calibri" panose="020F0502020204030204" pitchFamily="34" charset="0"/>
              </a:rPr>
              <a:t>hergebruik</a:t>
            </a:r>
            <a:endParaRPr lang="nl-NL" dirty="0">
              <a:latin typeface="Calibri" panose="020F0502020204030204" pitchFamily="34" charset="0"/>
              <a:cs typeface="Calibri" panose="020F0502020204030204" pitchFamily="34" charset="0"/>
            </a:endParaRPr>
          </a:p>
        </p:txBody>
      </p:sp>
      <p:graphicFrame>
        <p:nvGraphicFramePr>
          <p:cNvPr id="9" name="Chart 1"/>
          <p:cNvGraphicFramePr/>
          <p:nvPr>
            <p:extLst>
              <p:ext uri="{D42A27DB-BD31-4B8C-83A1-F6EECF244321}">
                <p14:modId xmlns:p14="http://schemas.microsoft.com/office/powerpoint/2010/main" val="4126224033"/>
              </p:ext>
            </p:extLst>
          </p:nvPr>
        </p:nvGraphicFramePr>
        <p:xfrm>
          <a:off x="4064002" y="1605473"/>
          <a:ext cx="4782457" cy="29299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vak 5"/>
          <p:cNvSpPr txBox="1"/>
          <p:nvPr/>
        </p:nvSpPr>
        <p:spPr>
          <a:xfrm>
            <a:off x="819848" y="1143992"/>
            <a:ext cx="7030387" cy="914400"/>
          </a:xfrm>
          <a:prstGeom prst="rect">
            <a:avLst/>
          </a:prstGeom>
        </p:spPr>
        <p:txBody>
          <a:bodyPr vert="horz" wrap="none" lIns="91440" tIns="45720" rIns="91440" bIns="45720" rtlCol="0" anchor="t">
            <a:normAutofit/>
          </a:bodyPr>
          <a:lstStyle/>
          <a:p>
            <a:pPr algn="ctr"/>
            <a:r>
              <a:rPr lang="nl-NL" dirty="0" smtClean="0">
                <a:solidFill>
                  <a:srgbClr val="000000"/>
                </a:solidFill>
                <a:latin typeface="Calibri" panose="020F0502020204030204" pitchFamily="34" charset="0"/>
                <a:cs typeface="Calibri" panose="020F0502020204030204" pitchFamily="34" charset="0"/>
              </a:rPr>
              <a:t>Professionals wensen meer invloed van burgers dan burgers zelf</a:t>
            </a:r>
          </a:p>
        </p:txBody>
      </p:sp>
      <mc:AlternateContent xmlns:mc="http://schemas.openxmlformats.org/markup-compatibility/2006" xmlns:a14="http://schemas.microsoft.com/office/drawing/2010/main">
        <mc:Choice Requires="a14">
          <p:sp>
            <p:nvSpPr>
              <p:cNvPr id="7" name="Tekstvak 6"/>
              <p:cNvSpPr txBox="1"/>
              <p:nvPr/>
            </p:nvSpPr>
            <p:spPr>
              <a:xfrm>
                <a:off x="340634" y="4289563"/>
                <a:ext cx="8505825" cy="714982"/>
              </a:xfrm>
              <a:prstGeom prst="rect">
                <a:avLst/>
              </a:prstGeom>
            </p:spPr>
            <p:txBody>
              <a:bodyPr vert="horz" wrap="none" lIns="91440" tIns="45720" rIns="91440" bIns="45720" rtlCol="0" anchor="t">
                <a:normAutofit/>
              </a:bodyPr>
              <a:lstStyle/>
              <a:p>
                <a:r>
                  <a:rPr lang="nl-NL" sz="1200" dirty="0" smtClean="0">
                    <a:solidFill>
                      <a:srgbClr val="000000"/>
                    </a:solidFill>
                    <a:latin typeface="Calibri" panose="020F0502020204030204" pitchFamily="34" charset="0"/>
                    <a:cs typeface="Calibri" panose="020F0502020204030204" pitchFamily="34" charset="0"/>
                  </a:rPr>
                  <a:t>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3,83	s = 0,74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4,5</a:t>
                </a:r>
              </a:p>
              <a:p>
                <a:endParaRPr lang="nl-NL" sz="1200" dirty="0">
                  <a:solidFill>
                    <a:srgbClr val="000000"/>
                  </a:solidFill>
                  <a:latin typeface="Calibri" panose="020F0502020204030204" pitchFamily="34" charset="0"/>
                  <a:cs typeface="Calibri" panose="020F0502020204030204" pitchFamily="34" charset="0"/>
                </a:endParaRPr>
              </a:p>
              <a:p>
                <a:r>
                  <a:rPr lang="nl-NL" sz="1200" i="1" dirty="0" smtClean="0">
                    <a:solidFill>
                      <a:srgbClr val="000000"/>
                    </a:solidFill>
                    <a:latin typeface="Calibri" panose="020F0502020204030204" pitchFamily="34" charset="0"/>
                    <a:cs typeface="Calibri" panose="020F0502020204030204" pitchFamily="34" charset="0"/>
                  </a:rPr>
                  <a:t>        1= helemaal niet mee eens, 2 = niet mee eens, 3 = niet mee eens, niet mee oneens, 4 = mee eens, 5 = helemaal mee eens</a:t>
                </a:r>
                <a:endParaRPr lang="nl-NL" sz="1200" i="1" dirty="0">
                  <a:solidFill>
                    <a:srgbClr val="000000"/>
                  </a:solidFill>
                  <a:latin typeface="Calibri" panose="020F0502020204030204" pitchFamily="34" charset="0"/>
                  <a:cs typeface="Calibri" panose="020F0502020204030204" pitchFamily="34" charset="0"/>
                </a:endParaRPr>
              </a:p>
            </p:txBody>
          </p:sp>
        </mc:Choice>
        <mc:Fallback xmlns="">
          <p:sp>
            <p:nvSpPr>
              <p:cNvPr id="7" name="Tekstvak 6"/>
              <p:cNvSpPr txBox="1">
                <a:spLocks noRot="1" noChangeAspect="1" noMove="1" noResize="1" noEditPoints="1" noAdjustHandles="1" noChangeArrowheads="1" noChangeShapeType="1" noTextEdit="1"/>
              </p:cNvSpPr>
              <p:nvPr/>
            </p:nvSpPr>
            <p:spPr>
              <a:xfrm>
                <a:off x="340634" y="4289563"/>
                <a:ext cx="8505825" cy="714982"/>
              </a:xfrm>
              <a:prstGeom prst="rect">
                <a:avLst/>
              </a:prstGeom>
              <a:blipFill>
                <a:blip r:embed="rId4"/>
                <a:stretch>
                  <a:fillRect t="-855"/>
                </a:stretch>
              </a:blipFill>
            </p:spPr>
            <p:txBody>
              <a:bodyPr/>
              <a:lstStyle/>
              <a:p>
                <a:r>
                  <a:rPr lang="nl-NL">
                    <a:noFill/>
                  </a:rPr>
                  <a:t> </a:t>
                </a:r>
              </a:p>
            </p:txBody>
          </p:sp>
        </mc:Fallback>
      </mc:AlternateContent>
      <p:graphicFrame>
        <p:nvGraphicFramePr>
          <p:cNvPr id="12" name="Chart 1"/>
          <p:cNvGraphicFramePr/>
          <p:nvPr>
            <p:extLst>
              <p:ext uri="{D42A27DB-BD31-4B8C-83A1-F6EECF244321}">
                <p14:modId xmlns:p14="http://schemas.microsoft.com/office/powerpoint/2010/main" val="2561163511"/>
              </p:ext>
            </p:extLst>
          </p:nvPr>
        </p:nvGraphicFramePr>
        <p:xfrm>
          <a:off x="0" y="1481133"/>
          <a:ext cx="5036683" cy="28690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94805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fontScale="90000"/>
          </a:bodyPr>
          <a:lstStyle/>
          <a:p>
            <a:r>
              <a:rPr lang="en-GB" dirty="0" err="1" smtClean="0">
                <a:latin typeface="Calibri" panose="020F0502020204030204" pitchFamily="34" charset="0"/>
                <a:cs typeface="Calibri" panose="020F0502020204030204" pitchFamily="34" charset="0"/>
              </a:rPr>
              <a:t>Gewenste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m.b.t. </a:t>
            </a:r>
            <a:r>
              <a:rPr lang="en-GB" dirty="0" err="1" smtClean="0">
                <a:latin typeface="Calibri" panose="020F0502020204030204" pitchFamily="34" charset="0"/>
                <a:cs typeface="Calibri" panose="020F0502020204030204" pitchFamily="34" charset="0"/>
              </a:rPr>
              <a:t>inzamelen</a:t>
            </a:r>
            <a:r>
              <a:rPr lang="en-GB" dirty="0" smtClean="0">
                <a:latin typeface="Calibri" panose="020F0502020204030204" pitchFamily="34" charset="0"/>
                <a:cs typeface="Calibri" panose="020F0502020204030204" pitchFamily="34" charset="0"/>
              </a:rPr>
              <a:t>/</a:t>
            </a:r>
            <a:r>
              <a:rPr lang="en-GB" dirty="0" err="1" smtClean="0">
                <a:latin typeface="Calibri" panose="020F0502020204030204" pitchFamily="34" charset="0"/>
                <a:cs typeface="Calibri" panose="020F0502020204030204" pitchFamily="34" charset="0"/>
              </a:rPr>
              <a:t>hergebruik</a:t>
            </a:r>
            <a:endParaRPr lang="nl-NL" dirty="0">
              <a:latin typeface="Calibri" panose="020F0502020204030204" pitchFamily="34" charset="0"/>
              <a:cs typeface="Calibri" panose="020F0502020204030204" pitchFamily="34" charset="0"/>
            </a:endParaRPr>
          </a:p>
        </p:txBody>
      </p:sp>
      <p:sp>
        <p:nvSpPr>
          <p:cNvPr id="7" name="Tekstvak 6"/>
          <p:cNvSpPr txBox="1"/>
          <p:nvPr/>
        </p:nvSpPr>
        <p:spPr>
          <a:xfrm>
            <a:off x="602344" y="993923"/>
            <a:ext cx="3999398" cy="2895905"/>
          </a:xfrm>
          <a:prstGeom prst="rect">
            <a:avLst/>
          </a:prstGeom>
        </p:spPr>
        <p:txBody>
          <a:bodyPr vert="horz" wrap="none" lIns="91440" tIns="45720" rIns="91440" bIns="45720" rtlCol="0" anchor="t">
            <a:noAutofit/>
          </a:bodyPr>
          <a:lstStyle/>
          <a:p>
            <a:pPr algn="l"/>
            <a:r>
              <a:rPr lang="nl-NL" sz="1100" b="1" dirty="0" smtClean="0">
                <a:solidFill>
                  <a:srgbClr val="663366"/>
                </a:solidFill>
                <a:latin typeface="Calibri" panose="020F0502020204030204" pitchFamily="34" charset="0"/>
                <a:cs typeface="Calibri" panose="020F0502020204030204" pitchFamily="34" charset="0"/>
              </a:rPr>
              <a:t>Burger</a:t>
            </a:r>
          </a:p>
          <a:p>
            <a:pPr algn="l"/>
            <a:r>
              <a:rPr lang="nl-NL" sz="1100" dirty="0" smtClean="0">
                <a:solidFill>
                  <a:srgbClr val="000000"/>
                </a:solidFill>
                <a:latin typeface="Calibri" panose="020F0502020204030204" pitchFamily="34" charset="0"/>
                <a:cs typeface="Calibri" panose="020F0502020204030204" pitchFamily="34" charset="0"/>
              </a:rPr>
              <a:t>Invloed gewenst, want: </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Rol voor burger</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Rol voor industrie</a:t>
            </a:r>
          </a:p>
          <a:p>
            <a:pPr marL="171450" indent="-171450" algn="l">
              <a:buFont typeface="Arial" panose="020B0604020202020204" pitchFamily="34" charset="0"/>
              <a:buChar char="•"/>
            </a:pPr>
            <a:endParaRPr lang="nl-NL" sz="1100" dirty="0">
              <a:solidFill>
                <a:srgbClr val="000000"/>
              </a:solidFill>
              <a:latin typeface="Calibri" panose="020F0502020204030204" pitchFamily="34" charset="0"/>
              <a:cs typeface="Calibri" panose="020F0502020204030204" pitchFamily="34" charset="0"/>
            </a:endParaRPr>
          </a:p>
          <a:p>
            <a:r>
              <a:rPr lang="nl-NL" sz="1100" dirty="0" smtClean="0">
                <a:solidFill>
                  <a:srgbClr val="000000"/>
                </a:solidFill>
                <a:latin typeface="Calibri" panose="020F0502020204030204" pitchFamily="34" charset="0"/>
                <a:cs typeface="Calibri" panose="020F0502020204030204" pitchFamily="34" charset="0"/>
              </a:rPr>
              <a:t>Geen </a:t>
            </a:r>
            <a:r>
              <a:rPr lang="nl-NL" sz="1100" dirty="0">
                <a:solidFill>
                  <a:srgbClr val="000000"/>
                </a:solidFill>
                <a:latin typeface="Calibri" panose="020F0502020204030204" pitchFamily="34" charset="0"/>
                <a:cs typeface="Calibri" panose="020F0502020204030204" pitchFamily="34" charset="0"/>
              </a:rPr>
              <a:t>invloed gewenst of neutraal m.b.t. invloed, want:</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Weet niet hoe</a:t>
            </a:r>
          </a:p>
          <a:p>
            <a:pPr algn="l"/>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Hoe:</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Als consument / (her)gebruik kleding/textiel</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Facilitering hergebruik kleding/textiel</a:t>
            </a:r>
          </a:p>
          <a:p>
            <a:pPr marL="171450" indent="-171450">
              <a:buFont typeface="Arial" panose="020B0604020202020204" pitchFamily="34" charset="0"/>
              <a:buChar char="•"/>
            </a:pPr>
            <a:r>
              <a:rPr lang="nl-NL" sz="1100" dirty="0">
                <a:solidFill>
                  <a:srgbClr val="000000"/>
                </a:solidFill>
                <a:latin typeface="Calibri" panose="020F0502020204030204" pitchFamily="34" charset="0"/>
                <a:cs typeface="Calibri" panose="020F0502020204030204" pitchFamily="34" charset="0"/>
              </a:rPr>
              <a:t>Aanhaken/meedenken </a:t>
            </a:r>
            <a:r>
              <a:rPr lang="nl-NL" sz="1100" dirty="0" smtClean="0">
                <a:solidFill>
                  <a:srgbClr val="000000"/>
                </a:solidFill>
                <a:latin typeface="Calibri" panose="020F0502020204030204" pitchFamily="34" charset="0"/>
                <a:cs typeface="Calibri" panose="020F0502020204030204" pitchFamily="34" charset="0"/>
              </a:rPr>
              <a:t>lokale initiatieven/acties/community</a:t>
            </a:r>
          </a:p>
          <a:p>
            <a:pPr marL="628650" lvl="1"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Geen kartrekker</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Overleg/samenwerking </a:t>
            </a:r>
            <a:r>
              <a:rPr lang="nl-NL" sz="1100" dirty="0">
                <a:solidFill>
                  <a:srgbClr val="000000"/>
                </a:solidFill>
                <a:latin typeface="Calibri" panose="020F0502020204030204" pitchFamily="34" charset="0"/>
                <a:cs typeface="Calibri" panose="020F0502020204030204" pitchFamily="34" charset="0"/>
              </a:rPr>
              <a:t>met gemeente, bedrijven, culturele </a:t>
            </a:r>
            <a:endParaRPr lang="nl-NL" sz="1100" dirty="0" smtClean="0">
              <a:solidFill>
                <a:srgbClr val="000000"/>
              </a:solidFill>
              <a:latin typeface="Calibri" panose="020F0502020204030204" pitchFamily="34" charset="0"/>
              <a:cs typeface="Calibri" panose="020F0502020204030204" pitchFamily="34" charset="0"/>
            </a:endParaRPr>
          </a:p>
          <a:p>
            <a:r>
              <a:rPr lang="nl-NL" sz="1100" dirty="0">
                <a:solidFill>
                  <a:srgbClr val="000000"/>
                </a:solidFill>
                <a:latin typeface="Calibri" panose="020F0502020204030204" pitchFamily="34" charset="0"/>
                <a:cs typeface="Calibri" panose="020F0502020204030204" pitchFamily="34" charset="0"/>
              </a:rPr>
              <a:t>	</a:t>
            </a:r>
            <a:r>
              <a:rPr lang="nl-NL" sz="1100" dirty="0" smtClean="0">
                <a:solidFill>
                  <a:srgbClr val="000000"/>
                </a:solidFill>
                <a:latin typeface="Calibri" panose="020F0502020204030204" pitchFamily="34" charset="0"/>
                <a:cs typeface="Calibri" panose="020F0502020204030204" pitchFamily="34" charset="0"/>
              </a:rPr>
              <a:t>instellingen</a:t>
            </a:r>
            <a:r>
              <a:rPr lang="nl-NL" sz="1100" dirty="0">
                <a:solidFill>
                  <a:srgbClr val="000000"/>
                </a:solidFill>
                <a:latin typeface="Calibri" panose="020F0502020204030204" pitchFamily="34" charset="0"/>
                <a:cs typeface="Calibri" panose="020F0502020204030204" pitchFamily="34" charset="0"/>
              </a:rPr>
              <a:t>, </a:t>
            </a:r>
            <a:r>
              <a:rPr lang="nl-NL" sz="1100" dirty="0" smtClean="0">
                <a:solidFill>
                  <a:srgbClr val="000000"/>
                </a:solidFill>
                <a:latin typeface="Calibri" panose="020F0502020204030204" pitchFamily="34" charset="0"/>
                <a:cs typeface="Calibri" panose="020F0502020204030204" pitchFamily="34" charset="0"/>
              </a:rPr>
              <a:t>onderwijs</a:t>
            </a:r>
          </a:p>
          <a:p>
            <a:pPr marL="171450" indent="-171450">
              <a:buFont typeface="Arial" panose="020B0604020202020204" pitchFamily="34" charset="0"/>
              <a:buChar char="•"/>
            </a:pPr>
            <a:r>
              <a:rPr lang="nl-NL" sz="1100" i="1" dirty="0" smtClean="0">
                <a:solidFill>
                  <a:srgbClr val="000000"/>
                </a:solidFill>
                <a:latin typeface="Calibri" panose="020F0502020204030204" pitchFamily="34" charset="0"/>
                <a:cs typeface="Calibri" panose="020F0502020204030204" pitchFamily="34" charset="0"/>
              </a:rPr>
              <a:t>Grote diversiteit aan concrete ideeën </a:t>
            </a:r>
            <a:r>
              <a:rPr lang="nl-NL" sz="1100" i="1" dirty="0">
                <a:solidFill>
                  <a:srgbClr val="000000"/>
                </a:solidFill>
                <a:latin typeface="Calibri" panose="020F0502020204030204" pitchFamily="34" charset="0"/>
                <a:cs typeface="Calibri" panose="020F0502020204030204" pitchFamily="34" charset="0"/>
              </a:rPr>
              <a:t>(geen antwoord vraag)</a:t>
            </a:r>
            <a:endParaRPr lang="nl-NL" sz="1100" i="1" dirty="0" smtClean="0">
              <a:solidFill>
                <a:srgbClr val="00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Nodig:</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Informatie</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Juiste contactpersonen gemeente/provincie</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Beleid/facilitering gemeente/bedrijfsleven</a:t>
            </a:r>
          </a:p>
          <a:p>
            <a:pPr marL="171450" indent="-171450">
              <a:buFont typeface="Arial" panose="020B0604020202020204" pitchFamily="34" charset="0"/>
              <a:buChar char="•"/>
            </a:pPr>
            <a:r>
              <a:rPr lang="nl-NL" sz="1100" dirty="0">
                <a:solidFill>
                  <a:srgbClr val="000000"/>
                </a:solidFill>
                <a:latin typeface="Calibri" panose="020F0502020204030204" pitchFamily="34" charset="0"/>
                <a:cs typeface="Calibri" panose="020F0502020204030204" pitchFamily="34" charset="0"/>
              </a:rPr>
              <a:t>Initiator/community/ambassadeurs</a:t>
            </a:r>
          </a:p>
          <a:p>
            <a:pPr algn="l"/>
            <a:endParaRPr lang="nl-NL" sz="1100" dirty="0" smtClean="0">
              <a:solidFill>
                <a:srgbClr val="000000"/>
              </a:solidFill>
              <a:latin typeface="Calibri" panose="020F0502020204030204" pitchFamily="34" charset="0"/>
              <a:cs typeface="Calibri" panose="020F0502020204030204" pitchFamily="34" charset="0"/>
            </a:endParaRPr>
          </a:p>
          <a:p>
            <a:pPr algn="l"/>
            <a:endParaRPr lang="nl-NL" sz="1100" dirty="0" smtClean="0">
              <a:solidFill>
                <a:srgbClr val="000000"/>
              </a:solidFill>
              <a:latin typeface="Calibri" panose="020F0502020204030204" pitchFamily="34" charset="0"/>
              <a:cs typeface="Calibri" panose="020F0502020204030204" pitchFamily="34" charset="0"/>
            </a:endParaRPr>
          </a:p>
        </p:txBody>
      </p:sp>
      <p:sp>
        <p:nvSpPr>
          <p:cNvPr id="5" name="Tekstvak 4"/>
          <p:cNvSpPr txBox="1"/>
          <p:nvPr/>
        </p:nvSpPr>
        <p:spPr>
          <a:xfrm>
            <a:off x="4920344" y="1335008"/>
            <a:ext cx="3999398" cy="2895905"/>
          </a:xfrm>
          <a:prstGeom prst="rect">
            <a:avLst/>
          </a:prstGeom>
        </p:spPr>
        <p:txBody>
          <a:bodyPr vert="horz" wrap="none" lIns="91440" tIns="45720" rIns="91440" bIns="45720" rtlCol="0" anchor="t">
            <a:noAutofit/>
          </a:bodyPr>
          <a:lstStyle/>
          <a:p>
            <a:pPr algn="l"/>
            <a:r>
              <a:rPr lang="nl-NL" sz="1200" b="1" dirty="0" smtClean="0">
                <a:solidFill>
                  <a:srgbClr val="663366"/>
                </a:solidFill>
                <a:latin typeface="Calibri" panose="020F0502020204030204" pitchFamily="34" charset="0"/>
                <a:cs typeface="Calibri" panose="020F0502020204030204" pitchFamily="34" charset="0"/>
              </a:rPr>
              <a:t>Professional</a:t>
            </a:r>
          </a:p>
          <a:p>
            <a:pPr algn="l"/>
            <a:r>
              <a:rPr lang="nl-NL" sz="1200" dirty="0" smtClean="0">
                <a:solidFill>
                  <a:srgbClr val="000000"/>
                </a:solidFill>
                <a:latin typeface="Calibri" panose="020F0502020204030204" pitchFamily="34" charset="0"/>
                <a:cs typeface="Calibri" panose="020F0502020204030204" pitchFamily="34" charset="0"/>
              </a:rPr>
              <a:t>Invloed gewenst, want: </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Gebrek aan interesse, betrokkenheid, </a:t>
            </a:r>
            <a:r>
              <a:rPr lang="nl-NL" sz="1200" dirty="0" smtClean="0">
                <a:solidFill>
                  <a:srgbClr val="000000"/>
                </a:solidFill>
                <a:latin typeface="Calibri" panose="020F0502020204030204" pitchFamily="34" charset="0"/>
                <a:cs typeface="Calibri" panose="020F0502020204030204" pitchFamily="34" charset="0"/>
              </a:rPr>
              <a:t>kennis bij burger</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Jonge generatie met mening moet stem krijgen</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Burger bij zichzelf beginnen</a:t>
            </a:r>
          </a:p>
          <a:p>
            <a:pPr algn="l"/>
            <a:endParaRPr lang="nl-NL" sz="1200" dirty="0" smtClean="0">
              <a:solidFill>
                <a:srgbClr val="000000"/>
              </a:solidFill>
              <a:latin typeface="Calibri" panose="020F0502020204030204" pitchFamily="34" charset="0"/>
              <a:cs typeface="Calibri" panose="020F0502020204030204" pitchFamily="34" charset="0"/>
            </a:endParaRPr>
          </a:p>
          <a:p>
            <a:pPr algn="l"/>
            <a:r>
              <a:rPr lang="nl-NL" sz="1200" dirty="0" smtClean="0">
                <a:solidFill>
                  <a:srgbClr val="000000"/>
                </a:solidFill>
                <a:latin typeface="Calibri" panose="020F0502020204030204" pitchFamily="34" charset="0"/>
                <a:cs typeface="Calibri" panose="020F0502020204030204" pitchFamily="34" charset="0"/>
              </a:rPr>
              <a:t>Hoe:</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Participatie </a:t>
            </a:r>
            <a:r>
              <a:rPr lang="nl-NL" sz="1200" dirty="0">
                <a:solidFill>
                  <a:srgbClr val="000000"/>
                </a:solidFill>
                <a:latin typeface="Calibri" panose="020F0502020204030204" pitchFamily="34" charset="0"/>
                <a:cs typeface="Calibri" panose="020F0502020204030204" pitchFamily="34" charset="0"/>
              </a:rPr>
              <a:t>besluitvorming/burger, bedrijfsleven, politiek </a:t>
            </a:r>
          </a:p>
          <a:p>
            <a:r>
              <a:rPr lang="nl-NL" sz="1200" dirty="0">
                <a:solidFill>
                  <a:srgbClr val="000000"/>
                </a:solidFill>
                <a:latin typeface="Calibri" panose="020F0502020204030204" pitchFamily="34" charset="0"/>
                <a:cs typeface="Calibri" panose="020F0502020204030204" pitchFamily="34" charset="0"/>
              </a:rPr>
              <a:t>	met elkaar in gesprek 	(v.b. burgerberaad)</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Burger </a:t>
            </a:r>
            <a:r>
              <a:rPr lang="nl-NL" sz="1200" dirty="0">
                <a:solidFill>
                  <a:srgbClr val="000000"/>
                </a:solidFill>
                <a:latin typeface="Calibri" panose="020F0502020204030204" pitchFamily="34" charset="0"/>
                <a:cs typeface="Calibri" panose="020F0502020204030204" pitchFamily="34" charset="0"/>
              </a:rPr>
              <a:t>beslist; eerst bewustwording </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Als consument</a:t>
            </a:r>
          </a:p>
          <a:p>
            <a:pPr marL="171450" indent="-171450">
              <a:buFont typeface="Arial" panose="020B0604020202020204" pitchFamily="34" charset="0"/>
              <a:buChar char="•"/>
            </a:pPr>
            <a:endParaRPr lang="nl-NL" sz="1200" dirty="0" smtClean="0">
              <a:solidFill>
                <a:srgbClr val="000000"/>
              </a:solidFill>
              <a:latin typeface="Calibri" panose="020F0502020204030204" pitchFamily="34" charset="0"/>
              <a:cs typeface="Calibri" panose="020F0502020204030204" pitchFamily="34" charset="0"/>
            </a:endParaRPr>
          </a:p>
          <a:p>
            <a:r>
              <a:rPr lang="nl-NL" sz="1200" dirty="0" smtClean="0">
                <a:solidFill>
                  <a:srgbClr val="000000"/>
                </a:solidFill>
                <a:latin typeface="Calibri" panose="020F0502020204030204" pitchFamily="34" charset="0"/>
                <a:cs typeface="Calibri" panose="020F0502020204030204" pitchFamily="34" charset="0"/>
              </a:rPr>
              <a:t>Nodig:</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Informatie, transparantie, bewustwording</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Wet- </a:t>
            </a:r>
            <a:r>
              <a:rPr lang="nl-NL" sz="1200" dirty="0">
                <a:solidFill>
                  <a:srgbClr val="000000"/>
                </a:solidFill>
                <a:latin typeface="Calibri" panose="020F0502020204030204" pitchFamily="34" charset="0"/>
                <a:cs typeface="Calibri" panose="020F0502020204030204" pitchFamily="34" charset="0"/>
              </a:rPr>
              <a:t>en regelgeving</a:t>
            </a:r>
          </a:p>
          <a:p>
            <a:pPr marL="171450" indent="-171450" algn="l">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Pioniers/activisten → tegenwicht</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Toegankelijk/aantrekkelijk maken</a:t>
            </a:r>
            <a:endParaRPr lang="nl-NL" sz="1200" dirty="0" smtClean="0">
              <a:solidFill>
                <a:srgbClr val="000000"/>
              </a:solidFill>
              <a:latin typeface="Calibri" panose="020F0502020204030204" pitchFamily="34" charset="0"/>
              <a:cs typeface="Calibri" panose="020F0502020204030204" pitchFamily="34" charset="0"/>
            </a:endParaRPr>
          </a:p>
          <a:p>
            <a:pPr algn="l"/>
            <a:endParaRPr lang="nl-NL" sz="1200" dirty="0" smtClean="0">
              <a:solidFill>
                <a:srgbClr val="000000"/>
              </a:solidFill>
              <a:latin typeface="Calibri" panose="020F0502020204030204" pitchFamily="34" charset="0"/>
              <a:cs typeface="Calibri" panose="020F0502020204030204" pitchFamily="34" charset="0"/>
            </a:endParaRPr>
          </a:p>
          <a:p>
            <a:pPr algn="l"/>
            <a:endParaRPr lang="nl-NL" sz="1200"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8851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a:bodyPr>
          <a:lstStyle/>
          <a:p>
            <a:r>
              <a:rPr lang="en-GB" dirty="0" err="1" smtClean="0">
                <a:latin typeface="Calibri" panose="020F0502020204030204" pitchFamily="34" charset="0"/>
                <a:cs typeface="Calibri" panose="020F0502020204030204" pitchFamily="34" charset="0"/>
              </a:rPr>
              <a:t>Gewenste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m.b.t. </a:t>
            </a:r>
            <a:r>
              <a:rPr lang="en-GB" dirty="0" err="1" smtClean="0">
                <a:latin typeface="Calibri" panose="020F0502020204030204" pitchFamily="34" charset="0"/>
                <a:cs typeface="Calibri" panose="020F0502020204030204" pitchFamily="34" charset="0"/>
              </a:rPr>
              <a:t>locatie</a:t>
            </a:r>
            <a:endParaRPr lang="nl-NL" dirty="0">
              <a:latin typeface="Calibri" panose="020F0502020204030204" pitchFamily="34" charset="0"/>
              <a:cs typeface="Calibri" panose="020F0502020204030204" pitchFamily="34" charset="0"/>
            </a:endParaRPr>
          </a:p>
        </p:txBody>
      </p:sp>
      <p:graphicFrame>
        <p:nvGraphicFramePr>
          <p:cNvPr id="6" name="Chart 1"/>
          <p:cNvGraphicFramePr/>
          <p:nvPr>
            <p:extLst>
              <p:ext uri="{D42A27DB-BD31-4B8C-83A1-F6EECF244321}">
                <p14:modId xmlns:p14="http://schemas.microsoft.com/office/powerpoint/2010/main" val="692830193"/>
              </p:ext>
            </p:extLst>
          </p:nvPr>
        </p:nvGraphicFramePr>
        <p:xfrm>
          <a:off x="-58057" y="154404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
          <p:cNvGraphicFramePr/>
          <p:nvPr>
            <p:extLst>
              <p:ext uri="{D42A27DB-BD31-4B8C-83A1-F6EECF244321}">
                <p14:modId xmlns:p14="http://schemas.microsoft.com/office/powerpoint/2010/main" val="2264327347"/>
              </p:ext>
            </p:extLst>
          </p:nvPr>
        </p:nvGraphicFramePr>
        <p:xfrm>
          <a:off x="4216255" y="154636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vak 10"/>
          <p:cNvSpPr txBox="1"/>
          <p:nvPr/>
        </p:nvSpPr>
        <p:spPr>
          <a:xfrm>
            <a:off x="998749" y="1143992"/>
            <a:ext cx="7030387" cy="914400"/>
          </a:xfrm>
          <a:prstGeom prst="rect">
            <a:avLst/>
          </a:prstGeom>
        </p:spPr>
        <p:txBody>
          <a:bodyPr vert="horz" wrap="none" lIns="91440" tIns="45720" rIns="91440" bIns="45720" rtlCol="0" anchor="t">
            <a:normAutofit/>
          </a:bodyPr>
          <a:lstStyle/>
          <a:p>
            <a:pPr algn="ctr"/>
            <a:r>
              <a:rPr lang="nl-NL" dirty="0" smtClean="0">
                <a:solidFill>
                  <a:srgbClr val="000000"/>
                </a:solidFill>
                <a:latin typeface="Calibri" panose="020F0502020204030204" pitchFamily="34" charset="0"/>
                <a:cs typeface="Calibri" panose="020F0502020204030204" pitchFamily="34" charset="0"/>
              </a:rPr>
              <a:t>Professionals wensen meer invloed van burgers dan burgers zelf</a:t>
            </a:r>
          </a:p>
        </p:txBody>
      </p:sp>
      <mc:AlternateContent xmlns:mc="http://schemas.openxmlformats.org/markup-compatibility/2006" xmlns:a14="http://schemas.microsoft.com/office/drawing/2010/main">
        <mc:Choice Requires="a14">
          <p:sp>
            <p:nvSpPr>
              <p:cNvPr id="8" name="Tekstvak 7"/>
              <p:cNvSpPr txBox="1"/>
              <p:nvPr/>
            </p:nvSpPr>
            <p:spPr>
              <a:xfrm>
                <a:off x="340634" y="4289563"/>
                <a:ext cx="8505825" cy="714982"/>
              </a:xfrm>
              <a:prstGeom prst="rect">
                <a:avLst/>
              </a:prstGeom>
            </p:spPr>
            <p:txBody>
              <a:bodyPr vert="horz" wrap="none" lIns="91440" tIns="45720" rIns="91440" bIns="45720" rtlCol="0" anchor="t">
                <a:normAutofit/>
              </a:bodyPr>
              <a:lstStyle/>
              <a:p>
                <a:r>
                  <a:rPr lang="nl-NL" sz="1200" dirty="0" smtClean="0">
                    <a:solidFill>
                      <a:srgbClr val="000000"/>
                    </a:solidFill>
                    <a:latin typeface="Calibri" panose="020F0502020204030204" pitchFamily="34" charset="0"/>
                    <a:cs typeface="Calibri" panose="020F0502020204030204" pitchFamily="34" charset="0"/>
                  </a:rPr>
                  <a:t>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3,12	s = 0,88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4,00</a:t>
                </a:r>
              </a:p>
              <a:p>
                <a:endParaRPr lang="nl-NL" sz="1200" dirty="0">
                  <a:solidFill>
                    <a:srgbClr val="000000"/>
                  </a:solidFill>
                  <a:latin typeface="Calibri" panose="020F0502020204030204" pitchFamily="34" charset="0"/>
                  <a:cs typeface="Calibri" panose="020F0502020204030204" pitchFamily="34" charset="0"/>
                </a:endParaRPr>
              </a:p>
              <a:p>
                <a:r>
                  <a:rPr lang="nl-NL" sz="1200" i="1" dirty="0" smtClean="0">
                    <a:solidFill>
                      <a:srgbClr val="000000"/>
                    </a:solidFill>
                    <a:latin typeface="Calibri" panose="020F0502020204030204" pitchFamily="34" charset="0"/>
                    <a:cs typeface="Calibri" panose="020F0502020204030204" pitchFamily="34" charset="0"/>
                  </a:rPr>
                  <a:t>        1= helemaal niet mee eens, 2 = niet mee eens, 3 = niet mee eens, niet mee oneens, 4 = mee eens, 5 = helemaal mee eens</a:t>
                </a:r>
                <a:endParaRPr lang="nl-NL" sz="1200" i="1" dirty="0">
                  <a:solidFill>
                    <a:srgbClr val="000000"/>
                  </a:solidFill>
                  <a:latin typeface="Calibri" panose="020F0502020204030204" pitchFamily="34" charset="0"/>
                  <a:cs typeface="Calibri" panose="020F0502020204030204" pitchFamily="34" charset="0"/>
                </a:endParaRPr>
              </a:p>
            </p:txBody>
          </p:sp>
        </mc:Choice>
        <mc:Fallback xmlns="">
          <p:sp>
            <p:nvSpPr>
              <p:cNvPr id="8" name="Tekstvak 7"/>
              <p:cNvSpPr txBox="1">
                <a:spLocks noRot="1" noChangeAspect="1" noMove="1" noResize="1" noEditPoints="1" noAdjustHandles="1" noChangeArrowheads="1" noChangeShapeType="1" noTextEdit="1"/>
              </p:cNvSpPr>
              <p:nvPr/>
            </p:nvSpPr>
            <p:spPr>
              <a:xfrm>
                <a:off x="340634" y="4289563"/>
                <a:ext cx="8505825" cy="714982"/>
              </a:xfrm>
              <a:prstGeom prst="rect">
                <a:avLst/>
              </a:prstGeom>
              <a:blipFill>
                <a:blip r:embed="rId4"/>
                <a:stretch>
                  <a:fillRect t="-855"/>
                </a:stretch>
              </a:blipFill>
            </p:spPr>
            <p:txBody>
              <a:bodyPr/>
              <a:lstStyle/>
              <a:p>
                <a:r>
                  <a:rPr lang="nl-NL">
                    <a:noFill/>
                  </a:rPr>
                  <a:t> </a:t>
                </a:r>
              </a:p>
            </p:txBody>
          </p:sp>
        </mc:Fallback>
      </mc:AlternateContent>
    </p:spTree>
    <p:extLst>
      <p:ext uri="{BB962C8B-B14F-4D97-AF65-F5344CB8AC3E}">
        <p14:creationId xmlns:p14="http://schemas.microsoft.com/office/powerpoint/2010/main" val="2158986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a:bodyPr>
          <a:lstStyle/>
          <a:p>
            <a:r>
              <a:rPr lang="en-GB" dirty="0" err="1" smtClean="0">
                <a:latin typeface="Calibri" panose="020F0502020204030204" pitchFamily="34" charset="0"/>
                <a:cs typeface="Calibri" panose="020F0502020204030204" pitchFamily="34" charset="0"/>
              </a:rPr>
              <a:t>Gewenste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m.b.t. </a:t>
            </a:r>
            <a:r>
              <a:rPr lang="en-GB" dirty="0" err="1" smtClean="0">
                <a:latin typeface="Calibri" panose="020F0502020204030204" pitchFamily="34" charset="0"/>
                <a:cs typeface="Calibri" panose="020F0502020204030204" pitchFamily="34" charset="0"/>
              </a:rPr>
              <a:t>locatie</a:t>
            </a:r>
            <a:endParaRPr lang="nl-NL" dirty="0">
              <a:latin typeface="Calibri" panose="020F0502020204030204" pitchFamily="34" charset="0"/>
              <a:cs typeface="Calibri" panose="020F0502020204030204" pitchFamily="34" charset="0"/>
            </a:endParaRPr>
          </a:p>
        </p:txBody>
      </p:sp>
      <p:sp>
        <p:nvSpPr>
          <p:cNvPr id="8" name="Tekstvak 7"/>
          <p:cNvSpPr txBox="1"/>
          <p:nvPr/>
        </p:nvSpPr>
        <p:spPr>
          <a:xfrm>
            <a:off x="602344" y="1261129"/>
            <a:ext cx="3999398" cy="2895905"/>
          </a:xfrm>
          <a:prstGeom prst="rect">
            <a:avLst/>
          </a:prstGeom>
        </p:spPr>
        <p:txBody>
          <a:bodyPr vert="horz" wrap="none" lIns="91440" tIns="45720" rIns="91440" bIns="45720" rtlCol="0" anchor="t">
            <a:noAutofit/>
          </a:bodyPr>
          <a:lstStyle/>
          <a:p>
            <a:pPr algn="l"/>
            <a:r>
              <a:rPr lang="nl-NL" sz="1100" b="1" dirty="0" smtClean="0">
                <a:solidFill>
                  <a:srgbClr val="663366"/>
                </a:solidFill>
                <a:latin typeface="Calibri" panose="020F0502020204030204" pitchFamily="34" charset="0"/>
                <a:cs typeface="Calibri" panose="020F0502020204030204" pitchFamily="34" charset="0"/>
              </a:rPr>
              <a:t>Burger</a:t>
            </a:r>
          </a:p>
          <a:p>
            <a:pPr algn="l"/>
            <a:r>
              <a:rPr lang="nl-NL" sz="1100" dirty="0" smtClean="0">
                <a:solidFill>
                  <a:srgbClr val="000000"/>
                </a:solidFill>
                <a:latin typeface="Calibri" panose="020F0502020204030204" pitchFamily="34" charset="0"/>
                <a:cs typeface="Calibri" panose="020F0502020204030204" pitchFamily="34" charset="0"/>
              </a:rPr>
              <a:t>Invloed gewenst, want: </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Gebruik erfgoed/panden</a:t>
            </a:r>
          </a:p>
          <a:p>
            <a:pPr algn="l"/>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Geen invloed gewenst of neutraal m.b.t. invloed, want:</a:t>
            </a:r>
          </a:p>
          <a:p>
            <a:pPr marL="171450" indent="-171450">
              <a:buFont typeface="Arial" panose="020B0604020202020204" pitchFamily="34" charset="0"/>
              <a:buChar char="•"/>
            </a:pPr>
            <a:r>
              <a:rPr lang="nl-NL" sz="1100" dirty="0">
                <a:solidFill>
                  <a:srgbClr val="000000"/>
                </a:solidFill>
                <a:latin typeface="Calibri" panose="020F0502020204030204" pitchFamily="34" charset="0"/>
                <a:cs typeface="Calibri" panose="020F0502020204030204" pitchFamily="34" charset="0"/>
              </a:rPr>
              <a:t>Taak gemeente/politiek/deskundigen </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Verwachting </a:t>
            </a:r>
            <a:r>
              <a:rPr lang="nl-NL" sz="1100" dirty="0">
                <a:solidFill>
                  <a:srgbClr val="000000"/>
                </a:solidFill>
                <a:latin typeface="Calibri" panose="020F0502020204030204" pitchFamily="34" charset="0"/>
                <a:cs typeface="Calibri" panose="020F0502020204030204" pitchFamily="34" charset="0"/>
              </a:rPr>
              <a:t>dat bedrijven op juiste plaats komen </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Afhankelijk </a:t>
            </a:r>
            <a:r>
              <a:rPr lang="nl-NL" sz="1100" dirty="0">
                <a:solidFill>
                  <a:srgbClr val="000000"/>
                </a:solidFill>
                <a:latin typeface="Calibri" panose="020F0502020204030204" pitchFamily="34" charset="0"/>
                <a:cs typeface="Calibri" panose="020F0502020204030204" pitchFamily="34" charset="0"/>
              </a:rPr>
              <a:t>soort </a:t>
            </a:r>
            <a:r>
              <a:rPr lang="nl-NL" sz="1100" dirty="0" smtClean="0">
                <a:solidFill>
                  <a:srgbClr val="000000"/>
                </a:solidFill>
                <a:latin typeface="Calibri" panose="020F0502020204030204" pitchFamily="34" charset="0"/>
                <a:cs typeface="Calibri" panose="020F0502020204030204" pitchFamily="34" charset="0"/>
              </a:rPr>
              <a:t>industrie/vervuiling</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Gebrek </a:t>
            </a:r>
            <a:r>
              <a:rPr lang="nl-NL" sz="1100" dirty="0">
                <a:solidFill>
                  <a:srgbClr val="000000"/>
                </a:solidFill>
                <a:latin typeface="Calibri" panose="020F0502020204030204" pitchFamily="34" charset="0"/>
                <a:cs typeface="Calibri" panose="020F0502020204030204" pitchFamily="34" charset="0"/>
              </a:rPr>
              <a:t>aan kennis </a:t>
            </a:r>
          </a:p>
          <a:p>
            <a:pPr marL="171450" indent="-171450">
              <a:buFont typeface="Arial" panose="020B0604020202020204" pitchFamily="34" charset="0"/>
              <a:buChar char="•"/>
            </a:pPr>
            <a:r>
              <a:rPr lang="nl-NL" sz="1100" dirty="0">
                <a:solidFill>
                  <a:srgbClr val="000000"/>
                </a:solidFill>
                <a:latin typeface="Calibri" panose="020F0502020204030204" pitchFamily="34" charset="0"/>
                <a:cs typeface="Calibri" panose="020F0502020204030204" pitchFamily="34" charset="0"/>
              </a:rPr>
              <a:t>Maakt </a:t>
            </a:r>
            <a:r>
              <a:rPr lang="nl-NL" sz="1100" dirty="0" smtClean="0">
                <a:solidFill>
                  <a:srgbClr val="000000"/>
                </a:solidFill>
                <a:latin typeface="Calibri" panose="020F0502020204030204" pitchFamily="34" charset="0"/>
                <a:cs typeface="Calibri" panose="020F0502020204030204" pitchFamily="34" charset="0"/>
              </a:rPr>
              <a:t>niet/weinig </a:t>
            </a:r>
            <a:r>
              <a:rPr lang="nl-NL" sz="1100" dirty="0">
                <a:solidFill>
                  <a:srgbClr val="000000"/>
                </a:solidFill>
                <a:latin typeface="Calibri" panose="020F0502020204030204" pitchFamily="34" charset="0"/>
                <a:cs typeface="Calibri" panose="020F0502020204030204" pitchFamily="34" charset="0"/>
              </a:rPr>
              <a:t>uit </a:t>
            </a:r>
          </a:p>
          <a:p>
            <a:pPr algn="l"/>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Hoe:</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Burgerinspraak/gesprek met bedrijfsleven/gemeente</a:t>
            </a:r>
          </a:p>
          <a:p>
            <a:pPr marL="171450" indent="-171450">
              <a:buFont typeface="Arial" panose="020B0604020202020204" pitchFamily="34" charset="0"/>
              <a:buChar char="•"/>
            </a:pPr>
            <a:r>
              <a:rPr lang="nl-NL" sz="1100" i="1" dirty="0">
                <a:solidFill>
                  <a:srgbClr val="000000"/>
                </a:solidFill>
                <a:latin typeface="Calibri" panose="020F0502020204030204" pitchFamily="34" charset="0"/>
                <a:cs typeface="Calibri" panose="020F0502020204030204" pitchFamily="34" charset="0"/>
              </a:rPr>
              <a:t>Grote diversiteit aan concrete </a:t>
            </a:r>
            <a:r>
              <a:rPr lang="nl-NL" sz="1100" i="1" dirty="0" smtClean="0">
                <a:solidFill>
                  <a:srgbClr val="000000"/>
                </a:solidFill>
                <a:latin typeface="Calibri" panose="020F0502020204030204" pitchFamily="34" charset="0"/>
                <a:cs typeface="Calibri" panose="020F0502020204030204" pitchFamily="34" charset="0"/>
              </a:rPr>
              <a:t>ideeën </a:t>
            </a:r>
            <a:r>
              <a:rPr lang="nl-NL" sz="1100" i="1" dirty="0">
                <a:solidFill>
                  <a:srgbClr val="000000"/>
                </a:solidFill>
                <a:latin typeface="Calibri" panose="020F0502020204030204" pitchFamily="34" charset="0"/>
                <a:cs typeface="Calibri" panose="020F0502020204030204" pitchFamily="34" charset="0"/>
              </a:rPr>
              <a:t>(geen antwoord vraag)</a:t>
            </a:r>
            <a:endParaRPr lang="nl-NL" sz="1100" dirty="0" smtClean="0">
              <a:solidFill>
                <a:srgbClr val="00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Nodig:</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Kennis/informatie</a:t>
            </a:r>
          </a:p>
          <a:p>
            <a:pPr marL="171450" indent="-171450">
              <a:buFont typeface="Arial" panose="020B0604020202020204" pitchFamily="34" charset="0"/>
              <a:buChar char="•"/>
            </a:pPr>
            <a:r>
              <a:rPr lang="nl-NL" sz="1100" dirty="0">
                <a:solidFill>
                  <a:srgbClr val="000000"/>
                </a:solidFill>
                <a:latin typeface="Calibri" panose="020F0502020204030204" pitchFamily="34" charset="0"/>
                <a:cs typeface="Calibri" panose="020F0502020204030204" pitchFamily="34" charset="0"/>
              </a:rPr>
              <a:t>Juiste personen/burgers/community</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Juiste contactpersonen gemeente</a:t>
            </a:r>
          </a:p>
          <a:p>
            <a:pPr algn="l"/>
            <a:endParaRPr lang="nl-NL" sz="1100" dirty="0" smtClean="0">
              <a:solidFill>
                <a:srgbClr val="000000"/>
              </a:solidFill>
              <a:latin typeface="Calibri" panose="020F0502020204030204" pitchFamily="34" charset="0"/>
              <a:cs typeface="Calibri" panose="020F0502020204030204" pitchFamily="34" charset="0"/>
            </a:endParaRPr>
          </a:p>
        </p:txBody>
      </p:sp>
      <p:sp>
        <p:nvSpPr>
          <p:cNvPr id="5" name="Tekstvak 4"/>
          <p:cNvSpPr txBox="1"/>
          <p:nvPr/>
        </p:nvSpPr>
        <p:spPr>
          <a:xfrm>
            <a:off x="4695299" y="1238756"/>
            <a:ext cx="3999398" cy="2895905"/>
          </a:xfrm>
          <a:prstGeom prst="rect">
            <a:avLst/>
          </a:prstGeom>
        </p:spPr>
        <p:txBody>
          <a:bodyPr vert="horz" wrap="none" lIns="91440" tIns="45720" rIns="91440" bIns="45720" rtlCol="0" anchor="t">
            <a:noAutofit/>
          </a:bodyPr>
          <a:lstStyle/>
          <a:p>
            <a:pPr algn="l"/>
            <a:r>
              <a:rPr lang="nl-NL" sz="1200" b="1" dirty="0" smtClean="0">
                <a:solidFill>
                  <a:srgbClr val="663366"/>
                </a:solidFill>
                <a:latin typeface="Calibri" panose="020F0502020204030204" pitchFamily="34" charset="0"/>
                <a:cs typeface="Calibri" panose="020F0502020204030204" pitchFamily="34" charset="0"/>
              </a:rPr>
              <a:t>Professional</a:t>
            </a:r>
          </a:p>
          <a:p>
            <a:pPr algn="l"/>
            <a:r>
              <a:rPr lang="nl-NL" sz="1200" dirty="0" smtClean="0">
                <a:solidFill>
                  <a:srgbClr val="000000"/>
                </a:solidFill>
                <a:latin typeface="Calibri" panose="020F0502020204030204" pitchFamily="34" charset="0"/>
                <a:cs typeface="Calibri" panose="020F0502020204030204" pitchFamily="34" charset="0"/>
              </a:rPr>
              <a:t>Invloed gewenst, want: </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Gebrek aan interesse, betrokkenheid, </a:t>
            </a:r>
            <a:r>
              <a:rPr lang="nl-NL" sz="1200" dirty="0" smtClean="0">
                <a:solidFill>
                  <a:srgbClr val="000000"/>
                </a:solidFill>
                <a:latin typeface="Calibri" panose="020F0502020204030204" pitchFamily="34" charset="0"/>
                <a:cs typeface="Calibri" panose="020F0502020204030204" pitchFamily="34" charset="0"/>
              </a:rPr>
              <a:t>kennis bij burger</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Jonge generatie met mening moet stem krijgen</a:t>
            </a:r>
          </a:p>
          <a:p>
            <a:pPr algn="l"/>
            <a:endParaRPr lang="nl-NL" sz="1200" dirty="0" smtClean="0">
              <a:solidFill>
                <a:srgbClr val="000000"/>
              </a:solidFill>
              <a:latin typeface="Calibri" panose="020F0502020204030204" pitchFamily="34" charset="0"/>
              <a:cs typeface="Calibri" panose="020F0502020204030204" pitchFamily="34" charset="0"/>
            </a:endParaRPr>
          </a:p>
          <a:p>
            <a:pPr algn="l"/>
            <a:r>
              <a:rPr lang="nl-NL" sz="1200" dirty="0" smtClean="0">
                <a:solidFill>
                  <a:srgbClr val="000000"/>
                </a:solidFill>
                <a:latin typeface="Calibri" panose="020F0502020204030204" pitchFamily="34" charset="0"/>
                <a:cs typeface="Calibri" panose="020F0502020204030204" pitchFamily="34" charset="0"/>
              </a:rPr>
              <a:t>Hoe:</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Participatie </a:t>
            </a:r>
            <a:r>
              <a:rPr lang="nl-NL" sz="1200" dirty="0">
                <a:solidFill>
                  <a:srgbClr val="000000"/>
                </a:solidFill>
                <a:latin typeface="Calibri" panose="020F0502020204030204" pitchFamily="34" charset="0"/>
                <a:cs typeface="Calibri" panose="020F0502020204030204" pitchFamily="34" charset="0"/>
              </a:rPr>
              <a:t>besluitvorming/burger, bedrijfsleven, politiek </a:t>
            </a:r>
          </a:p>
          <a:p>
            <a:r>
              <a:rPr lang="nl-NL" sz="1200" dirty="0">
                <a:solidFill>
                  <a:srgbClr val="000000"/>
                </a:solidFill>
                <a:latin typeface="Calibri" panose="020F0502020204030204" pitchFamily="34" charset="0"/>
                <a:cs typeface="Calibri" panose="020F0502020204030204" pitchFamily="34" charset="0"/>
              </a:rPr>
              <a:t>	met elkaar in gesprek 	(v.b. burgerberaad)</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Burger </a:t>
            </a:r>
            <a:r>
              <a:rPr lang="nl-NL" sz="1200" dirty="0">
                <a:solidFill>
                  <a:srgbClr val="000000"/>
                </a:solidFill>
                <a:latin typeface="Calibri" panose="020F0502020204030204" pitchFamily="34" charset="0"/>
                <a:cs typeface="Calibri" panose="020F0502020204030204" pitchFamily="34" charset="0"/>
              </a:rPr>
              <a:t>beslist; eerst bewustwording </a:t>
            </a:r>
          </a:p>
          <a:p>
            <a:endParaRPr lang="nl-NL" sz="1200" dirty="0" smtClean="0">
              <a:solidFill>
                <a:srgbClr val="000000"/>
              </a:solidFill>
              <a:latin typeface="Calibri" panose="020F0502020204030204" pitchFamily="34" charset="0"/>
              <a:cs typeface="Calibri" panose="020F0502020204030204" pitchFamily="34" charset="0"/>
            </a:endParaRPr>
          </a:p>
          <a:p>
            <a:r>
              <a:rPr lang="nl-NL" sz="1200" dirty="0">
                <a:solidFill>
                  <a:srgbClr val="000000"/>
                </a:solidFill>
                <a:latin typeface="Calibri" panose="020F0502020204030204" pitchFamily="34" charset="0"/>
                <a:cs typeface="Calibri" panose="020F0502020204030204" pitchFamily="34" charset="0"/>
              </a:rPr>
              <a:t>Nodig:</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Informatie, transparantie, bewustwording</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Wet- </a:t>
            </a:r>
            <a:r>
              <a:rPr lang="nl-NL" sz="1200" dirty="0">
                <a:solidFill>
                  <a:srgbClr val="000000"/>
                </a:solidFill>
                <a:latin typeface="Calibri" panose="020F0502020204030204" pitchFamily="34" charset="0"/>
                <a:cs typeface="Calibri" panose="020F0502020204030204" pitchFamily="34" charset="0"/>
              </a:rPr>
              <a:t>en regelgeving</a:t>
            </a:r>
          </a:p>
          <a:p>
            <a:pPr marL="171450" indent="-171450" algn="l">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Pioniers/activisten → tegenwicht</a:t>
            </a:r>
          </a:p>
          <a:p>
            <a:pPr algn="l"/>
            <a:endParaRPr lang="nl-NL" sz="1200" dirty="0" smtClean="0">
              <a:solidFill>
                <a:srgbClr val="000000"/>
              </a:solidFill>
              <a:latin typeface="Calibri" panose="020F0502020204030204" pitchFamily="34" charset="0"/>
              <a:cs typeface="Calibri" panose="020F0502020204030204" pitchFamily="34" charset="0"/>
            </a:endParaRPr>
          </a:p>
          <a:p>
            <a:pPr algn="l"/>
            <a:endParaRPr lang="nl-NL" sz="1200"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4849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a:bodyPr>
          <a:lstStyle/>
          <a:p>
            <a:r>
              <a:rPr lang="en-GB" dirty="0" err="1" smtClean="0">
                <a:latin typeface="Calibri" panose="020F0502020204030204" pitchFamily="34" charset="0"/>
                <a:cs typeface="Calibri" panose="020F0502020204030204" pitchFamily="34" charset="0"/>
              </a:rPr>
              <a:t>Gewenste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m.b.t. </a:t>
            </a:r>
            <a:r>
              <a:rPr lang="en-GB" dirty="0" err="1" smtClean="0">
                <a:latin typeface="Calibri" panose="020F0502020204030204" pitchFamily="34" charset="0"/>
                <a:cs typeface="Calibri" panose="020F0502020204030204" pitchFamily="34" charset="0"/>
              </a:rPr>
              <a:t>werkgelegenheid</a:t>
            </a:r>
            <a:endParaRPr lang="nl-NL" dirty="0">
              <a:latin typeface="Calibri" panose="020F0502020204030204" pitchFamily="34" charset="0"/>
              <a:cs typeface="Calibri" panose="020F0502020204030204" pitchFamily="34" charset="0"/>
            </a:endParaRPr>
          </a:p>
        </p:txBody>
      </p:sp>
      <p:graphicFrame>
        <p:nvGraphicFramePr>
          <p:cNvPr id="8" name="Chart 1"/>
          <p:cNvGraphicFramePr/>
          <p:nvPr>
            <p:extLst>
              <p:ext uri="{D42A27DB-BD31-4B8C-83A1-F6EECF244321}">
                <p14:modId xmlns:p14="http://schemas.microsoft.com/office/powerpoint/2010/main" val="747472693"/>
              </p:ext>
            </p:extLst>
          </p:nvPr>
        </p:nvGraphicFramePr>
        <p:xfrm>
          <a:off x="-16329" y="174246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1"/>
          <p:cNvGraphicFramePr/>
          <p:nvPr>
            <p:extLst>
              <p:ext uri="{D42A27DB-BD31-4B8C-83A1-F6EECF244321}">
                <p14:modId xmlns:p14="http://schemas.microsoft.com/office/powerpoint/2010/main" val="330350688"/>
              </p:ext>
            </p:extLst>
          </p:nvPr>
        </p:nvGraphicFramePr>
        <p:xfrm>
          <a:off x="4274459" y="174246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vak 10"/>
          <p:cNvSpPr txBox="1"/>
          <p:nvPr/>
        </p:nvSpPr>
        <p:spPr>
          <a:xfrm>
            <a:off x="1058464" y="1162435"/>
            <a:ext cx="7030387" cy="914400"/>
          </a:xfrm>
          <a:prstGeom prst="rect">
            <a:avLst/>
          </a:prstGeom>
        </p:spPr>
        <p:txBody>
          <a:bodyPr vert="horz" wrap="none" lIns="91440" tIns="45720" rIns="91440" bIns="45720" rtlCol="0" anchor="t">
            <a:normAutofit/>
          </a:bodyPr>
          <a:lstStyle/>
          <a:p>
            <a:pPr algn="ctr"/>
            <a:r>
              <a:rPr lang="nl-NL" dirty="0" smtClean="0">
                <a:solidFill>
                  <a:srgbClr val="000000"/>
                </a:solidFill>
                <a:latin typeface="Calibri" panose="020F0502020204030204" pitchFamily="34" charset="0"/>
                <a:cs typeface="Calibri" panose="020F0502020204030204" pitchFamily="34" charset="0"/>
              </a:rPr>
              <a:t>Professionals wensen meer invloed van burgers dan burgers zelf</a:t>
            </a:r>
          </a:p>
        </p:txBody>
      </p:sp>
      <mc:AlternateContent xmlns:mc="http://schemas.openxmlformats.org/markup-compatibility/2006" xmlns:a14="http://schemas.microsoft.com/office/drawing/2010/main">
        <mc:Choice Requires="a14">
          <p:sp>
            <p:nvSpPr>
              <p:cNvPr id="6" name="Tekstvak 5"/>
              <p:cNvSpPr txBox="1"/>
              <p:nvPr/>
            </p:nvSpPr>
            <p:spPr>
              <a:xfrm>
                <a:off x="340634" y="4289563"/>
                <a:ext cx="8505825" cy="714982"/>
              </a:xfrm>
              <a:prstGeom prst="rect">
                <a:avLst/>
              </a:prstGeom>
            </p:spPr>
            <p:txBody>
              <a:bodyPr vert="horz" wrap="none" lIns="91440" tIns="45720" rIns="91440" bIns="45720" rtlCol="0" anchor="t">
                <a:normAutofit/>
              </a:bodyPr>
              <a:lstStyle/>
              <a:p>
                <a:r>
                  <a:rPr lang="nl-NL" sz="1200" dirty="0" smtClean="0">
                    <a:solidFill>
                      <a:srgbClr val="000000"/>
                    </a:solidFill>
                    <a:latin typeface="Calibri" panose="020F0502020204030204" pitchFamily="34" charset="0"/>
                    <a:cs typeface="Calibri" panose="020F0502020204030204" pitchFamily="34" charset="0"/>
                  </a:rPr>
                  <a:t>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3,2	s = 0,84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4,00</a:t>
                </a:r>
              </a:p>
              <a:p>
                <a:endParaRPr lang="nl-NL" sz="1200" dirty="0">
                  <a:solidFill>
                    <a:srgbClr val="000000"/>
                  </a:solidFill>
                  <a:latin typeface="Calibri" panose="020F0502020204030204" pitchFamily="34" charset="0"/>
                  <a:cs typeface="Calibri" panose="020F0502020204030204" pitchFamily="34" charset="0"/>
                </a:endParaRPr>
              </a:p>
              <a:p>
                <a:r>
                  <a:rPr lang="nl-NL" sz="1200" i="1" dirty="0" smtClean="0">
                    <a:solidFill>
                      <a:srgbClr val="000000"/>
                    </a:solidFill>
                    <a:latin typeface="Calibri" panose="020F0502020204030204" pitchFamily="34" charset="0"/>
                    <a:cs typeface="Calibri" panose="020F0502020204030204" pitchFamily="34" charset="0"/>
                  </a:rPr>
                  <a:t>        1= helemaal niet mee eens, 2 = niet mee eens, 3 = niet mee eens, niet mee oneens, 4 = mee eens, 5 = helemaal mee eens</a:t>
                </a:r>
                <a:endParaRPr lang="nl-NL" sz="1200" i="1" dirty="0">
                  <a:solidFill>
                    <a:srgbClr val="000000"/>
                  </a:solidFill>
                  <a:latin typeface="Calibri" panose="020F0502020204030204" pitchFamily="34" charset="0"/>
                  <a:cs typeface="Calibri" panose="020F0502020204030204" pitchFamily="34" charset="0"/>
                </a:endParaRPr>
              </a:p>
            </p:txBody>
          </p:sp>
        </mc:Choice>
        <mc:Fallback xmlns="">
          <p:sp>
            <p:nvSpPr>
              <p:cNvPr id="6" name="Tekstvak 5"/>
              <p:cNvSpPr txBox="1">
                <a:spLocks noRot="1" noChangeAspect="1" noMove="1" noResize="1" noEditPoints="1" noAdjustHandles="1" noChangeArrowheads="1" noChangeShapeType="1" noTextEdit="1"/>
              </p:cNvSpPr>
              <p:nvPr/>
            </p:nvSpPr>
            <p:spPr>
              <a:xfrm>
                <a:off x="340634" y="4289563"/>
                <a:ext cx="8505825" cy="714982"/>
              </a:xfrm>
              <a:prstGeom prst="rect">
                <a:avLst/>
              </a:prstGeom>
              <a:blipFill>
                <a:blip r:embed="rId4"/>
                <a:stretch>
                  <a:fillRect t="-855"/>
                </a:stretch>
              </a:blipFill>
            </p:spPr>
            <p:txBody>
              <a:bodyPr/>
              <a:lstStyle/>
              <a:p>
                <a:r>
                  <a:rPr lang="nl-NL">
                    <a:noFill/>
                  </a:rPr>
                  <a:t> </a:t>
                </a:r>
              </a:p>
            </p:txBody>
          </p:sp>
        </mc:Fallback>
      </mc:AlternateContent>
    </p:spTree>
    <p:extLst>
      <p:ext uri="{BB962C8B-B14F-4D97-AF65-F5344CB8AC3E}">
        <p14:creationId xmlns:p14="http://schemas.microsoft.com/office/powerpoint/2010/main" val="666024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a:bodyPr>
          <a:lstStyle/>
          <a:p>
            <a:r>
              <a:rPr lang="en-GB" dirty="0" err="1" smtClean="0">
                <a:latin typeface="Calibri" panose="020F0502020204030204" pitchFamily="34" charset="0"/>
                <a:cs typeface="Calibri" panose="020F0502020204030204" pitchFamily="34" charset="0"/>
              </a:rPr>
              <a:t>Gewenste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m.b.t. </a:t>
            </a:r>
            <a:r>
              <a:rPr lang="en-GB" dirty="0" err="1" smtClean="0">
                <a:latin typeface="Calibri" panose="020F0502020204030204" pitchFamily="34" charset="0"/>
                <a:cs typeface="Calibri" panose="020F0502020204030204" pitchFamily="34" charset="0"/>
              </a:rPr>
              <a:t>werkgelegenheid</a:t>
            </a:r>
            <a:endParaRPr lang="nl-NL" dirty="0">
              <a:latin typeface="Calibri" panose="020F0502020204030204" pitchFamily="34" charset="0"/>
              <a:cs typeface="Calibri" panose="020F0502020204030204" pitchFamily="34" charset="0"/>
            </a:endParaRPr>
          </a:p>
        </p:txBody>
      </p:sp>
      <p:sp>
        <p:nvSpPr>
          <p:cNvPr id="6" name="Tekstvak 5"/>
          <p:cNvSpPr txBox="1"/>
          <p:nvPr/>
        </p:nvSpPr>
        <p:spPr>
          <a:xfrm>
            <a:off x="535669" y="1335007"/>
            <a:ext cx="3999398" cy="2895905"/>
          </a:xfrm>
          <a:prstGeom prst="rect">
            <a:avLst/>
          </a:prstGeom>
        </p:spPr>
        <p:txBody>
          <a:bodyPr vert="horz" wrap="none" lIns="91440" tIns="45720" rIns="91440" bIns="45720" rtlCol="0" anchor="t">
            <a:noAutofit/>
          </a:bodyPr>
          <a:lstStyle/>
          <a:p>
            <a:pPr algn="l"/>
            <a:r>
              <a:rPr lang="nl-NL" sz="1100" b="1" dirty="0" smtClean="0">
                <a:solidFill>
                  <a:srgbClr val="663366"/>
                </a:solidFill>
                <a:latin typeface="Calibri" panose="020F0502020204030204" pitchFamily="34" charset="0"/>
                <a:cs typeface="Calibri" panose="020F0502020204030204" pitchFamily="34" charset="0"/>
              </a:rPr>
              <a:t>Burger</a:t>
            </a:r>
          </a:p>
          <a:p>
            <a:pPr algn="l"/>
            <a:r>
              <a:rPr lang="nl-NL" sz="1100" dirty="0" smtClean="0">
                <a:solidFill>
                  <a:srgbClr val="000000"/>
                </a:solidFill>
                <a:latin typeface="Calibri" panose="020F0502020204030204" pitchFamily="34" charset="0"/>
                <a:cs typeface="Calibri" panose="020F0502020204030204" pitchFamily="34" charset="0"/>
              </a:rPr>
              <a:t>Invloed gewenst, want: </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Kansen werkgelegenheid (vooral in sociaal opzicht)</a:t>
            </a:r>
          </a:p>
          <a:p>
            <a:pPr algn="l"/>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Geen invloed gewenst of neutraal m.b.t. invloed, want:</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Onnodig, geen mening</a:t>
            </a:r>
          </a:p>
          <a:p>
            <a:pPr algn="l"/>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Hoe:</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Weet niet</a:t>
            </a:r>
          </a:p>
          <a:p>
            <a:pPr marL="171450" indent="-171450">
              <a:buFont typeface="Arial" panose="020B0604020202020204" pitchFamily="34" charset="0"/>
              <a:buChar char="•"/>
            </a:pPr>
            <a:r>
              <a:rPr lang="nl-NL" sz="1100" dirty="0">
                <a:solidFill>
                  <a:srgbClr val="000000"/>
                </a:solidFill>
                <a:latin typeface="Calibri" panose="020F0502020204030204" pitchFamily="34" charset="0"/>
                <a:cs typeface="Calibri" panose="020F0502020204030204" pitchFamily="34" charset="0"/>
              </a:rPr>
              <a:t>Bijdrage aan / stimuleren van duurzame </a:t>
            </a:r>
            <a:r>
              <a:rPr lang="nl-NL" sz="1100" dirty="0" smtClean="0">
                <a:solidFill>
                  <a:srgbClr val="000000"/>
                </a:solidFill>
                <a:latin typeface="Calibri" panose="020F0502020204030204" pitchFamily="34" charset="0"/>
                <a:cs typeface="Calibri" panose="020F0502020204030204" pitchFamily="34" charset="0"/>
              </a:rPr>
              <a:t>werkplaatsen</a:t>
            </a:r>
          </a:p>
          <a:p>
            <a:pPr marL="628650" lvl="1"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Geen kartrekker </a:t>
            </a:r>
          </a:p>
          <a:p>
            <a:pPr marL="171450" indent="-171450">
              <a:buFont typeface="Arial" panose="020B0604020202020204" pitchFamily="34" charset="0"/>
              <a:buChar char="•"/>
            </a:pPr>
            <a:r>
              <a:rPr lang="nl-NL" sz="1100" i="1" dirty="0">
                <a:solidFill>
                  <a:srgbClr val="000000"/>
                </a:solidFill>
                <a:latin typeface="Calibri" panose="020F0502020204030204" pitchFamily="34" charset="0"/>
                <a:cs typeface="Calibri" panose="020F0502020204030204" pitchFamily="34" charset="0"/>
              </a:rPr>
              <a:t>Grote diversiteit aan concrete </a:t>
            </a:r>
            <a:r>
              <a:rPr lang="nl-NL" sz="1100" i="1" dirty="0" smtClean="0">
                <a:solidFill>
                  <a:srgbClr val="000000"/>
                </a:solidFill>
                <a:latin typeface="Calibri" panose="020F0502020204030204" pitchFamily="34" charset="0"/>
                <a:cs typeface="Calibri" panose="020F0502020204030204" pitchFamily="34" charset="0"/>
              </a:rPr>
              <a:t>ideeën </a:t>
            </a:r>
            <a:r>
              <a:rPr lang="nl-NL" sz="1100" i="1" dirty="0">
                <a:solidFill>
                  <a:srgbClr val="000000"/>
                </a:solidFill>
                <a:latin typeface="Calibri" panose="020F0502020204030204" pitchFamily="34" charset="0"/>
                <a:cs typeface="Calibri" panose="020F0502020204030204" pitchFamily="34" charset="0"/>
              </a:rPr>
              <a:t>(geen antwoord vraag)</a:t>
            </a:r>
            <a:endParaRPr lang="nl-NL" sz="1100" dirty="0" smtClean="0">
              <a:solidFill>
                <a:srgbClr val="000000"/>
              </a:solidFill>
              <a:latin typeface="Calibri" panose="020F0502020204030204" pitchFamily="34" charset="0"/>
              <a:cs typeface="Calibri" panose="020F0502020204030204" pitchFamily="34" charset="0"/>
            </a:endParaRPr>
          </a:p>
          <a:p>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Nodig:</a:t>
            </a:r>
          </a:p>
          <a:p>
            <a:pPr marL="171450" indent="-171450">
              <a:buFont typeface="Arial" panose="020B0604020202020204" pitchFamily="34" charset="0"/>
              <a:buChar char="•"/>
            </a:pPr>
            <a:r>
              <a:rPr lang="nl-NL" sz="1100" dirty="0">
                <a:solidFill>
                  <a:srgbClr val="000000"/>
                </a:solidFill>
                <a:latin typeface="Calibri" panose="020F0502020204030204" pitchFamily="34" charset="0"/>
                <a:cs typeface="Calibri" panose="020F0502020204030204" pitchFamily="34" charset="0"/>
              </a:rPr>
              <a:t>Facilitering gemeente/bedrijfsleven</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Rol voor studenten (belang MBO)</a:t>
            </a:r>
          </a:p>
          <a:p>
            <a:pPr marL="171450" indent="-171450" algn="l">
              <a:buFont typeface="Arial" panose="020B0604020202020204" pitchFamily="34" charset="0"/>
              <a:buChar char="•"/>
            </a:pPr>
            <a:endParaRPr lang="nl-NL" sz="1100" dirty="0">
              <a:solidFill>
                <a:srgbClr val="000000"/>
              </a:solidFill>
              <a:latin typeface="Calibri" panose="020F0502020204030204" pitchFamily="34" charset="0"/>
              <a:cs typeface="Calibri" panose="020F0502020204030204" pitchFamily="34" charset="0"/>
            </a:endParaRPr>
          </a:p>
          <a:p>
            <a:pPr algn="l"/>
            <a:endParaRPr lang="nl-NL" sz="1100" dirty="0" smtClean="0">
              <a:solidFill>
                <a:srgbClr val="000000"/>
              </a:solidFill>
              <a:latin typeface="Calibri" panose="020F0502020204030204" pitchFamily="34" charset="0"/>
              <a:cs typeface="Calibri" panose="020F0502020204030204" pitchFamily="34" charset="0"/>
            </a:endParaRPr>
          </a:p>
          <a:p>
            <a:pPr algn="l"/>
            <a:endParaRPr lang="nl-NL" sz="1100" dirty="0" smtClean="0">
              <a:solidFill>
                <a:srgbClr val="000000"/>
              </a:solidFill>
              <a:latin typeface="Calibri" panose="020F0502020204030204" pitchFamily="34" charset="0"/>
              <a:cs typeface="Calibri" panose="020F0502020204030204" pitchFamily="34" charset="0"/>
            </a:endParaRPr>
          </a:p>
        </p:txBody>
      </p:sp>
      <p:sp>
        <p:nvSpPr>
          <p:cNvPr id="5" name="Tekstvak 4"/>
          <p:cNvSpPr txBox="1"/>
          <p:nvPr/>
        </p:nvSpPr>
        <p:spPr>
          <a:xfrm>
            <a:off x="4920344" y="1335008"/>
            <a:ext cx="3999398" cy="2895905"/>
          </a:xfrm>
          <a:prstGeom prst="rect">
            <a:avLst/>
          </a:prstGeom>
        </p:spPr>
        <p:txBody>
          <a:bodyPr vert="horz" wrap="none" lIns="91440" tIns="45720" rIns="91440" bIns="45720" rtlCol="0" anchor="t">
            <a:noAutofit/>
          </a:bodyPr>
          <a:lstStyle/>
          <a:p>
            <a:pPr algn="l"/>
            <a:r>
              <a:rPr lang="nl-NL" sz="1200" b="1" dirty="0" smtClean="0">
                <a:solidFill>
                  <a:srgbClr val="663366"/>
                </a:solidFill>
                <a:latin typeface="Calibri" panose="020F0502020204030204" pitchFamily="34" charset="0"/>
                <a:cs typeface="Calibri" panose="020F0502020204030204" pitchFamily="34" charset="0"/>
              </a:rPr>
              <a:t>Professional</a:t>
            </a:r>
          </a:p>
          <a:p>
            <a:pPr algn="l"/>
            <a:r>
              <a:rPr lang="nl-NL" sz="1200" dirty="0" smtClean="0">
                <a:solidFill>
                  <a:srgbClr val="000000"/>
                </a:solidFill>
                <a:latin typeface="Calibri" panose="020F0502020204030204" pitchFamily="34" charset="0"/>
                <a:cs typeface="Calibri" panose="020F0502020204030204" pitchFamily="34" charset="0"/>
              </a:rPr>
              <a:t>Invloed gewenst, want: </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Gebrek aan interesse, betrokkenheid, </a:t>
            </a:r>
            <a:r>
              <a:rPr lang="nl-NL" sz="1200" dirty="0" smtClean="0">
                <a:solidFill>
                  <a:srgbClr val="000000"/>
                </a:solidFill>
                <a:latin typeface="Calibri" panose="020F0502020204030204" pitchFamily="34" charset="0"/>
                <a:cs typeface="Calibri" panose="020F0502020204030204" pitchFamily="34" charset="0"/>
              </a:rPr>
              <a:t>kennis bij burger</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Jonge generatie met mening moet stem krijgen</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Kinderen moeten kunnen kiezen</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Inzicht in wat belangrijk voor burgers</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Onware verhalen door bedrijven over </a:t>
            </a:r>
            <a:r>
              <a:rPr lang="nl-NL" sz="1200" dirty="0" smtClean="0">
                <a:solidFill>
                  <a:srgbClr val="000000"/>
                </a:solidFill>
                <a:latin typeface="Calibri" panose="020F0502020204030204" pitchFamily="34" charset="0"/>
                <a:cs typeface="Calibri" panose="020F0502020204030204" pitchFamily="34" charset="0"/>
              </a:rPr>
              <a:t>werkgelegenheid</a:t>
            </a:r>
          </a:p>
          <a:p>
            <a:pPr algn="l"/>
            <a:endParaRPr lang="nl-NL" sz="1200" dirty="0" smtClean="0">
              <a:solidFill>
                <a:srgbClr val="000000"/>
              </a:solidFill>
              <a:latin typeface="Calibri" panose="020F0502020204030204" pitchFamily="34" charset="0"/>
              <a:cs typeface="Calibri" panose="020F0502020204030204" pitchFamily="34" charset="0"/>
            </a:endParaRPr>
          </a:p>
          <a:p>
            <a:r>
              <a:rPr lang="nl-NL" sz="1200" dirty="0" smtClean="0">
                <a:solidFill>
                  <a:srgbClr val="000000"/>
                </a:solidFill>
                <a:latin typeface="Calibri" panose="020F0502020204030204" pitchFamily="34" charset="0"/>
                <a:cs typeface="Calibri" panose="020F0502020204030204" pitchFamily="34" charset="0"/>
              </a:rPr>
              <a:t>Hoe</a:t>
            </a:r>
            <a:r>
              <a:rPr lang="nl-NL" sz="1200" dirty="0">
                <a:solidFill>
                  <a:srgbClr val="000000"/>
                </a:solidFill>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Participatie besluitvorming/burger, bedrijfsleven, politiek </a:t>
            </a:r>
          </a:p>
          <a:p>
            <a:r>
              <a:rPr lang="nl-NL" sz="1200" dirty="0">
                <a:solidFill>
                  <a:srgbClr val="000000"/>
                </a:solidFill>
                <a:latin typeface="Calibri" panose="020F0502020204030204" pitchFamily="34" charset="0"/>
                <a:cs typeface="Calibri" panose="020F0502020204030204" pitchFamily="34" charset="0"/>
              </a:rPr>
              <a:t>	met elkaar in gesprek 	(v.b. burgerberaad)</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Burger </a:t>
            </a:r>
            <a:r>
              <a:rPr lang="nl-NL" sz="1200" dirty="0">
                <a:solidFill>
                  <a:srgbClr val="000000"/>
                </a:solidFill>
                <a:latin typeface="Calibri" panose="020F0502020204030204" pitchFamily="34" charset="0"/>
                <a:cs typeface="Calibri" panose="020F0502020204030204" pitchFamily="34" charset="0"/>
              </a:rPr>
              <a:t>beslist; eerst bewustwording </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Kinderen uitnodigen in bedrijf</a:t>
            </a:r>
          </a:p>
          <a:p>
            <a:endParaRPr lang="nl-NL" sz="1200" dirty="0" smtClean="0">
              <a:solidFill>
                <a:srgbClr val="000000"/>
              </a:solidFill>
              <a:latin typeface="Calibri" panose="020F0502020204030204" pitchFamily="34" charset="0"/>
              <a:cs typeface="Calibri" panose="020F0502020204030204" pitchFamily="34" charset="0"/>
            </a:endParaRPr>
          </a:p>
          <a:p>
            <a:r>
              <a:rPr lang="nl-NL" sz="1200" dirty="0">
                <a:solidFill>
                  <a:srgbClr val="000000"/>
                </a:solidFill>
                <a:latin typeface="Calibri" panose="020F0502020204030204" pitchFamily="34" charset="0"/>
                <a:cs typeface="Calibri" panose="020F0502020204030204" pitchFamily="34" charset="0"/>
              </a:rPr>
              <a:t>Nodig:</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Informatie, transparantie, bewustwording</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Wet- </a:t>
            </a:r>
            <a:r>
              <a:rPr lang="nl-NL" sz="1200" dirty="0">
                <a:solidFill>
                  <a:srgbClr val="000000"/>
                </a:solidFill>
                <a:latin typeface="Calibri" panose="020F0502020204030204" pitchFamily="34" charset="0"/>
                <a:cs typeface="Calibri" panose="020F0502020204030204" pitchFamily="34" charset="0"/>
              </a:rPr>
              <a:t>en regelgeving</a:t>
            </a:r>
          </a:p>
          <a:p>
            <a:pPr marL="171450" indent="-171450" algn="l">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Pioniers/activisten → tegenwicht</a:t>
            </a:r>
          </a:p>
          <a:p>
            <a:pPr algn="l"/>
            <a:endParaRPr lang="nl-NL" sz="1200" dirty="0" smtClean="0">
              <a:solidFill>
                <a:srgbClr val="000000"/>
              </a:solidFill>
              <a:latin typeface="Calibri" panose="020F0502020204030204" pitchFamily="34" charset="0"/>
              <a:cs typeface="Calibri" panose="020F0502020204030204" pitchFamily="34" charset="0"/>
            </a:endParaRPr>
          </a:p>
          <a:p>
            <a:pPr algn="l"/>
            <a:endParaRPr lang="nl-NL" sz="1200"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3315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fontScale="90000"/>
          </a:bodyPr>
          <a:lstStyle/>
          <a:p>
            <a:r>
              <a:rPr lang="en-GB" dirty="0" err="1" smtClean="0">
                <a:latin typeface="Calibri" panose="020F0502020204030204" pitchFamily="34" charset="0"/>
                <a:cs typeface="Calibri" panose="020F0502020204030204" pitchFamily="34" charset="0"/>
              </a:rPr>
              <a:t>Gewenste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m.b.t. </a:t>
            </a:r>
            <a:r>
              <a:rPr lang="en-GB" dirty="0" err="1" smtClean="0">
                <a:latin typeface="Calibri" panose="020F0502020204030204" pitchFamily="34" charset="0"/>
                <a:cs typeface="Calibri" panose="020F0502020204030204" pitchFamily="34" charset="0"/>
              </a:rPr>
              <a:t>werkomstandigheden</a:t>
            </a:r>
            <a:endParaRPr lang="nl-NL" dirty="0">
              <a:latin typeface="Calibri" panose="020F0502020204030204" pitchFamily="34" charset="0"/>
              <a:cs typeface="Calibri" panose="020F0502020204030204" pitchFamily="34" charset="0"/>
            </a:endParaRPr>
          </a:p>
        </p:txBody>
      </p:sp>
      <p:graphicFrame>
        <p:nvGraphicFramePr>
          <p:cNvPr id="8" name="Chart 1"/>
          <p:cNvGraphicFramePr/>
          <p:nvPr>
            <p:extLst>
              <p:ext uri="{D42A27DB-BD31-4B8C-83A1-F6EECF244321}">
                <p14:modId xmlns:p14="http://schemas.microsoft.com/office/powerpoint/2010/main" val="421791830"/>
              </p:ext>
            </p:extLst>
          </p:nvPr>
        </p:nvGraphicFramePr>
        <p:xfrm>
          <a:off x="0" y="1651899"/>
          <a:ext cx="485502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1"/>
          <p:cNvGraphicFramePr/>
          <p:nvPr>
            <p:extLst>
              <p:ext uri="{D42A27DB-BD31-4B8C-83A1-F6EECF244321}">
                <p14:modId xmlns:p14="http://schemas.microsoft.com/office/powerpoint/2010/main" val="232177544"/>
              </p:ext>
            </p:extLst>
          </p:nvPr>
        </p:nvGraphicFramePr>
        <p:xfrm>
          <a:off x="3918858" y="1651899"/>
          <a:ext cx="544285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vak 10"/>
          <p:cNvSpPr txBox="1"/>
          <p:nvPr/>
        </p:nvSpPr>
        <p:spPr>
          <a:xfrm>
            <a:off x="1078352" y="1224639"/>
            <a:ext cx="7030387" cy="914400"/>
          </a:xfrm>
          <a:prstGeom prst="rect">
            <a:avLst/>
          </a:prstGeom>
        </p:spPr>
        <p:txBody>
          <a:bodyPr vert="horz" wrap="none" lIns="91440" tIns="45720" rIns="91440" bIns="45720" rtlCol="0" anchor="t">
            <a:normAutofit/>
          </a:bodyPr>
          <a:lstStyle/>
          <a:p>
            <a:pPr algn="ctr"/>
            <a:r>
              <a:rPr lang="nl-NL" dirty="0" smtClean="0">
                <a:solidFill>
                  <a:srgbClr val="000000"/>
                </a:solidFill>
                <a:latin typeface="Calibri" panose="020F0502020204030204" pitchFamily="34" charset="0"/>
                <a:cs typeface="Calibri" panose="020F0502020204030204" pitchFamily="34" charset="0"/>
              </a:rPr>
              <a:t>Professionals wensen meer invloed van burgers dan burgers zelf</a:t>
            </a:r>
          </a:p>
        </p:txBody>
      </p:sp>
      <mc:AlternateContent xmlns:mc="http://schemas.openxmlformats.org/markup-compatibility/2006" xmlns:a14="http://schemas.microsoft.com/office/drawing/2010/main">
        <mc:Choice Requires="a14">
          <p:sp>
            <p:nvSpPr>
              <p:cNvPr id="6" name="Tekstvak 5"/>
              <p:cNvSpPr txBox="1"/>
              <p:nvPr/>
            </p:nvSpPr>
            <p:spPr>
              <a:xfrm>
                <a:off x="340634" y="4283351"/>
                <a:ext cx="8505825" cy="714982"/>
              </a:xfrm>
              <a:prstGeom prst="rect">
                <a:avLst/>
              </a:prstGeom>
            </p:spPr>
            <p:txBody>
              <a:bodyPr vert="horz" wrap="none" lIns="91440" tIns="45720" rIns="91440" bIns="45720" rtlCol="0" anchor="t">
                <a:normAutofit/>
              </a:bodyPr>
              <a:lstStyle/>
              <a:p>
                <a:r>
                  <a:rPr lang="nl-NL" sz="1200" dirty="0" smtClean="0">
                    <a:solidFill>
                      <a:srgbClr val="000000"/>
                    </a:solidFill>
                    <a:latin typeface="Calibri" panose="020F0502020204030204" pitchFamily="34" charset="0"/>
                    <a:cs typeface="Calibri" panose="020F0502020204030204" pitchFamily="34" charset="0"/>
                  </a:rPr>
                  <a:t>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3,43	s = 0,87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4,25</a:t>
                </a:r>
              </a:p>
              <a:p>
                <a:endParaRPr lang="nl-NL" sz="1200" dirty="0">
                  <a:solidFill>
                    <a:srgbClr val="000000"/>
                  </a:solidFill>
                  <a:latin typeface="Calibri" panose="020F0502020204030204" pitchFamily="34" charset="0"/>
                  <a:cs typeface="Calibri" panose="020F0502020204030204" pitchFamily="34" charset="0"/>
                </a:endParaRPr>
              </a:p>
              <a:p>
                <a:r>
                  <a:rPr lang="nl-NL" sz="1200" i="1" dirty="0" smtClean="0">
                    <a:solidFill>
                      <a:srgbClr val="000000"/>
                    </a:solidFill>
                    <a:latin typeface="Calibri" panose="020F0502020204030204" pitchFamily="34" charset="0"/>
                    <a:cs typeface="Calibri" panose="020F0502020204030204" pitchFamily="34" charset="0"/>
                  </a:rPr>
                  <a:t>        1= helemaal niet mee eens, 2 = niet mee eens, 3 = niet mee eens, niet mee oneens, 4 = mee eens, 5 = helemaal mee eens</a:t>
                </a:r>
                <a:endParaRPr lang="nl-NL" sz="1200" i="1" dirty="0">
                  <a:solidFill>
                    <a:srgbClr val="000000"/>
                  </a:solidFill>
                  <a:latin typeface="Calibri" panose="020F0502020204030204" pitchFamily="34" charset="0"/>
                  <a:cs typeface="Calibri" panose="020F0502020204030204" pitchFamily="34" charset="0"/>
                </a:endParaRPr>
              </a:p>
            </p:txBody>
          </p:sp>
        </mc:Choice>
        <mc:Fallback xmlns="">
          <p:sp>
            <p:nvSpPr>
              <p:cNvPr id="6" name="Tekstvak 5"/>
              <p:cNvSpPr txBox="1">
                <a:spLocks noRot="1" noChangeAspect="1" noMove="1" noResize="1" noEditPoints="1" noAdjustHandles="1" noChangeArrowheads="1" noChangeShapeType="1" noTextEdit="1"/>
              </p:cNvSpPr>
              <p:nvPr/>
            </p:nvSpPr>
            <p:spPr>
              <a:xfrm>
                <a:off x="340634" y="4283351"/>
                <a:ext cx="8505825" cy="714982"/>
              </a:xfrm>
              <a:prstGeom prst="rect">
                <a:avLst/>
              </a:prstGeom>
              <a:blipFill>
                <a:blip r:embed="rId4"/>
                <a:stretch>
                  <a:fillRect t="-855"/>
                </a:stretch>
              </a:blipFill>
            </p:spPr>
            <p:txBody>
              <a:bodyPr/>
              <a:lstStyle/>
              <a:p>
                <a:r>
                  <a:rPr lang="nl-NL">
                    <a:noFill/>
                  </a:rPr>
                  <a:t> </a:t>
                </a:r>
              </a:p>
            </p:txBody>
          </p:sp>
        </mc:Fallback>
      </mc:AlternateContent>
    </p:spTree>
    <p:extLst>
      <p:ext uri="{BB962C8B-B14F-4D97-AF65-F5344CB8AC3E}">
        <p14:creationId xmlns:p14="http://schemas.microsoft.com/office/powerpoint/2010/main" val="3812524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1136911" y="1827890"/>
            <a:ext cx="3281916" cy="250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1400" b="1" dirty="0" smtClean="0">
                <a:solidFill>
                  <a:srgbClr val="000000"/>
                </a:solidFill>
                <a:latin typeface="Calibri" panose="020F0502020204030204" pitchFamily="34" charset="0"/>
                <a:cs typeface="Calibri" panose="020F0502020204030204" pitchFamily="34" charset="0"/>
              </a:rPr>
              <a:t/>
            </a:r>
            <a:br>
              <a:rPr lang="nl-NL" sz="1400" b="1" dirty="0" smtClean="0">
                <a:solidFill>
                  <a:srgbClr val="000000"/>
                </a:solidFill>
                <a:latin typeface="Calibri" panose="020F0502020204030204" pitchFamily="34" charset="0"/>
                <a:cs typeface="Calibri" panose="020F0502020204030204" pitchFamily="34" charset="0"/>
              </a:rPr>
            </a:br>
            <a:r>
              <a:rPr lang="nl-NL" sz="1400" b="1" dirty="0" smtClean="0">
                <a:solidFill>
                  <a:srgbClr val="000000"/>
                </a:solidFill>
                <a:latin typeface="Calibri" panose="020F0502020204030204" pitchFamily="34" charset="0"/>
                <a:cs typeface="Calibri" panose="020F0502020204030204" pitchFamily="34" charset="0"/>
              </a:rPr>
              <a:t/>
            </a:r>
            <a:br>
              <a:rPr lang="nl-NL" sz="1400" b="1" dirty="0" smtClean="0">
                <a:solidFill>
                  <a:srgbClr val="000000"/>
                </a:solidFill>
                <a:latin typeface="Calibri" panose="020F0502020204030204" pitchFamily="34" charset="0"/>
                <a:cs typeface="Calibri" panose="020F0502020204030204" pitchFamily="34" charset="0"/>
              </a:rPr>
            </a:br>
            <a:endParaRPr lang="nl-NL" sz="1400" b="1" dirty="0" smtClean="0">
              <a:solidFill>
                <a:srgbClr val="000000"/>
              </a:solidFill>
              <a:latin typeface="Calibri" panose="020F0502020204030204" pitchFamily="34" charset="0"/>
              <a:cs typeface="Calibri" panose="020F0502020204030204" pitchFamily="34" charset="0"/>
            </a:endParaRPr>
          </a:p>
          <a:p>
            <a:pPr marL="0" indent="0">
              <a:lnSpc>
                <a:spcPct val="120000"/>
              </a:lnSpc>
              <a:buFont typeface="Arial"/>
              <a:buNone/>
            </a:pPr>
            <a:r>
              <a:rPr lang="nl-NL" sz="1400" dirty="0" smtClean="0">
                <a:solidFill>
                  <a:srgbClr val="000000"/>
                </a:solidFill>
                <a:latin typeface="Calibri" panose="020F0502020204030204" pitchFamily="34" charset="0"/>
                <a:cs typeface="Calibri" panose="020F0502020204030204" pitchFamily="34" charset="0"/>
              </a:rPr>
              <a:t>Fontys Sociale Studies – Lectoraat Sociale Veerkracht</a:t>
            </a:r>
            <a:br>
              <a:rPr lang="nl-NL" sz="1400" dirty="0" smtClean="0">
                <a:solidFill>
                  <a:srgbClr val="000000"/>
                </a:solidFill>
                <a:latin typeface="Calibri" panose="020F0502020204030204" pitchFamily="34" charset="0"/>
                <a:cs typeface="Calibri" panose="020F0502020204030204" pitchFamily="34" charset="0"/>
              </a:rPr>
            </a:br>
            <a:r>
              <a:rPr lang="nl-NL" sz="1400" dirty="0" smtClean="0">
                <a:solidFill>
                  <a:srgbClr val="000000"/>
                </a:solidFill>
                <a:latin typeface="Calibri" panose="020F0502020204030204" pitchFamily="34" charset="0"/>
                <a:cs typeface="Calibri" panose="020F0502020204030204" pitchFamily="34" charset="0"/>
              </a:rPr>
              <a:t>Fontys Marketing en Communicatie</a:t>
            </a:r>
          </a:p>
          <a:p>
            <a:pPr marL="0" indent="0">
              <a:buFont typeface="Arial"/>
              <a:buNone/>
            </a:pPr>
            <a:r>
              <a:rPr lang="nl-NL" sz="1400" dirty="0" smtClean="0">
                <a:solidFill>
                  <a:srgbClr val="000000"/>
                </a:solidFill>
                <a:latin typeface="Calibri" panose="020F0502020204030204" pitchFamily="34" charset="0"/>
                <a:cs typeface="Calibri" panose="020F0502020204030204" pitchFamily="34" charset="0"/>
              </a:rPr>
              <a:t>Drs. Saskia van Overbeek</a:t>
            </a:r>
          </a:p>
          <a:p>
            <a:pPr marL="0" indent="0">
              <a:buFont typeface="Arial"/>
              <a:buNone/>
            </a:pPr>
            <a:r>
              <a:rPr lang="nl-NL" sz="1400" dirty="0" smtClean="0">
                <a:solidFill>
                  <a:srgbClr val="000000"/>
                </a:solidFill>
                <a:latin typeface="Calibri" panose="020F0502020204030204" pitchFamily="34" charset="0"/>
                <a:cs typeface="Calibri" panose="020F0502020204030204" pitchFamily="34" charset="0"/>
              </a:rPr>
              <a:t>Dr. Dana </a:t>
            </a:r>
            <a:r>
              <a:rPr lang="nl-NL" sz="1400" dirty="0" err="1" smtClean="0">
                <a:solidFill>
                  <a:srgbClr val="000000"/>
                </a:solidFill>
                <a:latin typeface="Calibri" panose="020F0502020204030204" pitchFamily="34" charset="0"/>
                <a:cs typeface="Calibri" panose="020F0502020204030204" pitchFamily="34" charset="0"/>
              </a:rPr>
              <a:t>Feringa</a:t>
            </a:r>
            <a:r>
              <a:rPr lang="nl-NL" sz="1400" dirty="0" smtClean="0">
                <a:solidFill>
                  <a:srgbClr val="000000"/>
                </a:solidFill>
                <a:latin typeface="Calibri" panose="020F0502020204030204" pitchFamily="34" charset="0"/>
                <a:cs typeface="Calibri" panose="020F0502020204030204" pitchFamily="34" charset="0"/>
              </a:rPr>
              <a:t/>
            </a:r>
            <a:br>
              <a:rPr lang="nl-NL" sz="1400" dirty="0" smtClean="0">
                <a:solidFill>
                  <a:srgbClr val="000000"/>
                </a:solidFill>
                <a:latin typeface="Calibri" panose="020F0502020204030204" pitchFamily="34" charset="0"/>
                <a:cs typeface="Calibri" panose="020F0502020204030204" pitchFamily="34" charset="0"/>
              </a:rPr>
            </a:br>
            <a:r>
              <a:rPr lang="nl-NL" sz="1400" dirty="0" smtClean="0">
                <a:solidFill>
                  <a:srgbClr val="000000"/>
                </a:solidFill>
                <a:latin typeface="Calibri" panose="020F0502020204030204" pitchFamily="34" charset="0"/>
                <a:cs typeface="Calibri" panose="020F0502020204030204" pitchFamily="34" charset="0"/>
              </a:rPr>
              <a:t>2022</a:t>
            </a:r>
          </a:p>
          <a:p>
            <a:pPr marL="0" indent="0">
              <a:buFont typeface="Arial"/>
              <a:buNone/>
            </a:pPr>
            <a:endParaRPr lang="nl-NL" sz="1400" dirty="0" smtClean="0">
              <a:solidFill>
                <a:srgbClr val="000000"/>
              </a:solidFill>
              <a:latin typeface="Calibri" panose="020F0502020204030204" pitchFamily="34" charset="0"/>
              <a:cs typeface="Calibri" panose="020F0502020204030204" pitchFamily="34" charset="0"/>
            </a:endParaRPr>
          </a:p>
          <a:p>
            <a:pPr marL="0" indent="0">
              <a:buFont typeface="Arial"/>
              <a:buNone/>
            </a:pPr>
            <a:endParaRPr lang="nl-NL" sz="1400" dirty="0" smtClean="0">
              <a:solidFill>
                <a:srgbClr val="000000"/>
              </a:solidFill>
              <a:latin typeface="Calibri" panose="020F0502020204030204" pitchFamily="34" charset="0"/>
              <a:cs typeface="Calibri" panose="020F0502020204030204" pitchFamily="34" charset="0"/>
            </a:endParaRPr>
          </a:p>
          <a:p>
            <a:pPr marL="0" indent="0">
              <a:buFont typeface="Arial"/>
              <a:buNone/>
            </a:pPr>
            <a:endParaRPr lang="nl-NL" sz="1400" dirty="0" smtClean="0">
              <a:solidFill>
                <a:srgbClr val="000000"/>
              </a:solidFill>
              <a:latin typeface="Calibri" panose="020F0502020204030204" pitchFamily="34" charset="0"/>
              <a:cs typeface="Calibri" panose="020F0502020204030204" pitchFamily="34" charset="0"/>
            </a:endParaRPr>
          </a:p>
          <a:p>
            <a:pPr marL="0" indent="0">
              <a:buFont typeface="Arial"/>
              <a:buNone/>
            </a:pPr>
            <a:endParaRPr lang="nl-NL" sz="1400" dirty="0">
              <a:solidFill>
                <a:srgbClr val="000000"/>
              </a:solidFill>
              <a:latin typeface="Calibri" panose="020F0502020204030204" pitchFamily="34" charset="0"/>
              <a:cs typeface="Calibri" panose="020F0502020204030204" pitchFamily="34" charset="0"/>
            </a:endParaRPr>
          </a:p>
        </p:txBody>
      </p:sp>
      <p:sp>
        <p:nvSpPr>
          <p:cNvPr id="5" name="Titel 1"/>
          <p:cNvSpPr txBox="1">
            <a:spLocks/>
          </p:cNvSpPr>
          <p:nvPr/>
        </p:nvSpPr>
        <p:spPr>
          <a:xfrm>
            <a:off x="1072847" y="1136996"/>
            <a:ext cx="7383518" cy="85725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b="1" kern="1200" baseline="0">
                <a:solidFill>
                  <a:srgbClr val="660066"/>
                </a:solidFill>
                <a:latin typeface="Arial"/>
                <a:ea typeface="+mj-ea"/>
                <a:cs typeface="Arial"/>
              </a:defRPr>
            </a:lvl1pPr>
          </a:lstStyle>
          <a:p>
            <a:r>
              <a:rPr lang="nl-NL" sz="2400" dirty="0" smtClean="0"/>
              <a:t>De invloed van burgers op de textielindustrie</a:t>
            </a:r>
            <a:endParaRPr lang="nl-NL" sz="2400" dirty="0"/>
          </a:p>
        </p:txBody>
      </p:sp>
      <p:sp>
        <p:nvSpPr>
          <p:cNvPr id="6" name="Tijdelijke aanduiding voor inhoud 2"/>
          <p:cNvSpPr txBox="1">
            <a:spLocks/>
          </p:cNvSpPr>
          <p:nvPr/>
        </p:nvSpPr>
        <p:spPr>
          <a:xfrm>
            <a:off x="11054270" y="7179399"/>
            <a:ext cx="506950" cy="449063"/>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1400" b="1" dirty="0" smtClean="0">
                <a:solidFill>
                  <a:srgbClr val="663366"/>
                </a:solidFill>
                <a:latin typeface="+mn-lt"/>
              </a:rPr>
              <a:t>Opdrachtgever: Stichting Platform Vrijwilligers Organisatie Venlo (PVOV)</a:t>
            </a:r>
            <a:r>
              <a:rPr lang="nl-NL" sz="1400" b="1" dirty="0" smtClean="0">
                <a:latin typeface="+mn-lt"/>
              </a:rPr>
              <a:t/>
            </a:r>
            <a:br>
              <a:rPr lang="nl-NL" sz="1400" b="1" dirty="0" smtClean="0">
                <a:latin typeface="+mn-lt"/>
              </a:rPr>
            </a:br>
            <a:r>
              <a:rPr lang="nl-NL" sz="1400" b="1" dirty="0" smtClean="0">
                <a:latin typeface="+mn-lt"/>
              </a:rPr>
              <a:t/>
            </a:r>
            <a:br>
              <a:rPr lang="nl-NL" sz="1400" b="1" dirty="0" smtClean="0">
                <a:latin typeface="+mn-lt"/>
              </a:rPr>
            </a:br>
            <a:endParaRPr lang="nl-NL" sz="1400" b="1" dirty="0" smtClean="0">
              <a:latin typeface="+mn-lt"/>
            </a:endParaRPr>
          </a:p>
          <a:p>
            <a:pPr marL="0" indent="0">
              <a:buFont typeface="Arial"/>
              <a:buNone/>
            </a:pPr>
            <a:endParaRPr lang="nl-NL" sz="1400" b="1" dirty="0" smtClean="0">
              <a:latin typeface="+mn-lt"/>
            </a:endParaRPr>
          </a:p>
          <a:p>
            <a:pPr marL="0" indent="0">
              <a:buFont typeface="Arial"/>
              <a:buNone/>
            </a:pPr>
            <a:endParaRPr lang="nl-NL" sz="1400" dirty="0" smtClean="0">
              <a:latin typeface="+mn-lt"/>
            </a:endParaRPr>
          </a:p>
          <a:p>
            <a:pPr marL="0" indent="0">
              <a:buFont typeface="Arial"/>
              <a:buNone/>
            </a:pPr>
            <a:endParaRPr lang="nl-NL" sz="1400" dirty="0" smtClean="0">
              <a:latin typeface="+mn-lt"/>
            </a:endParaRPr>
          </a:p>
          <a:p>
            <a:pPr marL="0" indent="0">
              <a:buFont typeface="Arial"/>
              <a:buNone/>
            </a:pPr>
            <a:endParaRPr lang="nl-NL" sz="1400" dirty="0" smtClean="0">
              <a:latin typeface="+mn-lt"/>
            </a:endParaRPr>
          </a:p>
          <a:p>
            <a:pPr marL="0" indent="0">
              <a:buFont typeface="Arial"/>
              <a:buNone/>
            </a:pPr>
            <a:endParaRPr lang="nl-NL" sz="1400" dirty="0">
              <a:latin typeface="+mn-lt"/>
            </a:endParaRPr>
          </a:p>
        </p:txBody>
      </p:sp>
      <p:sp>
        <p:nvSpPr>
          <p:cNvPr id="7" name="AutoShape 2" descr="Platform Vrijwilligers Organisatie Venlo"/>
          <p:cNvSpPr>
            <a:spLocks noChangeAspect="1" noChangeArrowheads="1"/>
          </p:cNvSpPr>
          <p:nvPr/>
        </p:nvSpPr>
        <p:spPr bwMode="auto">
          <a:xfrm>
            <a:off x="233547" y="1718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Picture 8" descr="Werkplaats Sociaal Dom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010" y="3608791"/>
            <a:ext cx="1178761" cy="724448"/>
          </a:xfrm>
          <a:prstGeom prst="rect">
            <a:avLst/>
          </a:prstGeom>
          <a:noFill/>
          <a:extLst>
            <a:ext uri="{909E8E84-426E-40DD-AFC4-6F175D3DCCD1}">
              <a14:hiddenFill xmlns:a14="http://schemas.microsoft.com/office/drawing/2010/main">
                <a:solidFill>
                  <a:srgbClr val="FFFFFF"/>
                </a:solidFill>
              </a14:hiddenFill>
            </a:ext>
          </a:extLst>
        </p:spPr>
      </p:pic>
      <p:pic>
        <p:nvPicPr>
          <p:cNvPr id="9" name="F81F5214-CA49-4A96-917B-855E8679137F" descr="E618A866-4420-4424-9BCC-FCE7F9A41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307" y="2191965"/>
            <a:ext cx="822960" cy="102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B41307A-C4A7-411C-8D1D-9696A46C27E1" descr="58F91036-98F9-4CE9-96C7-DDD401BF9AF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723" y="2299584"/>
            <a:ext cx="1219048" cy="21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0EC2784B-3372-44E1-8AF9-A6A30D360D71" descr="11CB516A-4B9F-47BE-82F1-571EE2201E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7597" y="2691689"/>
            <a:ext cx="839299" cy="77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ttps://fontys.mediafiler.net/fontys/pcache/10008/0c/00-FO-118768_cb46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7937" y="3469439"/>
            <a:ext cx="927699" cy="92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65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fontScale="90000"/>
          </a:bodyPr>
          <a:lstStyle/>
          <a:p>
            <a:r>
              <a:rPr lang="en-GB" dirty="0" err="1" smtClean="0">
                <a:latin typeface="Calibri" panose="020F0502020204030204" pitchFamily="34" charset="0"/>
                <a:cs typeface="Calibri" panose="020F0502020204030204" pitchFamily="34" charset="0"/>
              </a:rPr>
              <a:t>Gewenste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m.b.t. </a:t>
            </a:r>
            <a:r>
              <a:rPr lang="en-GB" dirty="0" err="1" smtClean="0">
                <a:latin typeface="Calibri" panose="020F0502020204030204" pitchFamily="34" charset="0"/>
                <a:cs typeface="Calibri" panose="020F0502020204030204" pitchFamily="34" charset="0"/>
              </a:rPr>
              <a:t>werkomstandigheden</a:t>
            </a:r>
            <a:endParaRPr lang="nl-NL" dirty="0">
              <a:latin typeface="Calibri" panose="020F0502020204030204" pitchFamily="34" charset="0"/>
              <a:cs typeface="Calibri" panose="020F0502020204030204" pitchFamily="34" charset="0"/>
            </a:endParaRPr>
          </a:p>
        </p:txBody>
      </p:sp>
      <p:sp>
        <p:nvSpPr>
          <p:cNvPr id="6" name="Tekstvak 5"/>
          <p:cNvSpPr txBox="1"/>
          <p:nvPr/>
        </p:nvSpPr>
        <p:spPr>
          <a:xfrm>
            <a:off x="650471" y="1137408"/>
            <a:ext cx="3999398" cy="2895905"/>
          </a:xfrm>
          <a:prstGeom prst="rect">
            <a:avLst/>
          </a:prstGeom>
        </p:spPr>
        <p:txBody>
          <a:bodyPr vert="horz" wrap="none" lIns="91440" tIns="45720" rIns="91440" bIns="45720" rtlCol="0" anchor="t">
            <a:noAutofit/>
          </a:bodyPr>
          <a:lstStyle/>
          <a:p>
            <a:pPr algn="l"/>
            <a:r>
              <a:rPr lang="nl-NL" sz="1100" b="1" dirty="0" smtClean="0">
                <a:solidFill>
                  <a:srgbClr val="663366"/>
                </a:solidFill>
                <a:latin typeface="Calibri" panose="020F0502020204030204" pitchFamily="34" charset="0"/>
                <a:cs typeface="Calibri" panose="020F0502020204030204" pitchFamily="34" charset="0"/>
              </a:rPr>
              <a:t>Burger</a:t>
            </a:r>
          </a:p>
          <a:p>
            <a:pPr algn="l"/>
            <a:r>
              <a:rPr lang="nl-NL" sz="1100" dirty="0" smtClean="0">
                <a:solidFill>
                  <a:srgbClr val="000000"/>
                </a:solidFill>
                <a:latin typeface="Calibri" panose="020F0502020204030204" pitchFamily="34" charset="0"/>
                <a:cs typeface="Calibri" panose="020F0502020204030204" pitchFamily="34" charset="0"/>
              </a:rPr>
              <a:t>Invloed gewenst, want: </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Belang goede werkomstandigheden</a:t>
            </a:r>
          </a:p>
          <a:p>
            <a:pPr algn="l"/>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Geen invloed gewenst of neutraal m.b.t. invloed, want:</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Vertrouwen dat omstandigheden in regio/Nederland goed zijn</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Gebrek aan kennis/betrokkenheid/mening</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Taak bepaalde instanties (</a:t>
            </a:r>
            <a:r>
              <a:rPr lang="nl-NL" sz="1100" dirty="0" err="1" smtClean="0">
                <a:solidFill>
                  <a:srgbClr val="000000"/>
                </a:solidFill>
                <a:latin typeface="Calibri" panose="020F0502020204030204" pitchFamily="34" charset="0"/>
                <a:cs typeface="Calibri" panose="020F0502020204030204" pitchFamily="34" charset="0"/>
              </a:rPr>
              <a:t>arbo</a:t>
            </a:r>
            <a:r>
              <a:rPr lang="nl-NL" sz="1100" dirty="0" smtClean="0">
                <a:solidFill>
                  <a:srgbClr val="000000"/>
                </a:solidFill>
                <a:latin typeface="Calibri" panose="020F0502020204030204" pitchFamily="34" charset="0"/>
                <a:cs typeface="Calibri" panose="020F0502020204030204" pitchFamily="34" charset="0"/>
              </a:rPr>
              <a:t>, vakbond)</a:t>
            </a:r>
          </a:p>
          <a:p>
            <a:pPr algn="l"/>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Hoe:</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Meedenken/aanhaken/mening uiten</a:t>
            </a:r>
          </a:p>
          <a:p>
            <a:pPr marL="628650" lvl="1"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Geen kartrekker</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Via politiek</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Weet niet</a:t>
            </a:r>
          </a:p>
          <a:p>
            <a:pPr marL="171450" indent="-171450">
              <a:buFont typeface="Arial" panose="020B0604020202020204" pitchFamily="34" charset="0"/>
              <a:buChar char="•"/>
            </a:pPr>
            <a:r>
              <a:rPr lang="nl-NL" sz="1100" i="1" dirty="0">
                <a:solidFill>
                  <a:srgbClr val="000000"/>
                </a:solidFill>
                <a:latin typeface="Calibri" panose="020F0502020204030204" pitchFamily="34" charset="0"/>
                <a:cs typeface="Calibri" panose="020F0502020204030204" pitchFamily="34" charset="0"/>
              </a:rPr>
              <a:t>Grote diversiteit aan concrete </a:t>
            </a:r>
            <a:r>
              <a:rPr lang="nl-NL" sz="1100" i="1" dirty="0" smtClean="0">
                <a:solidFill>
                  <a:srgbClr val="000000"/>
                </a:solidFill>
                <a:latin typeface="Calibri" panose="020F0502020204030204" pitchFamily="34" charset="0"/>
                <a:cs typeface="Calibri" panose="020F0502020204030204" pitchFamily="34" charset="0"/>
              </a:rPr>
              <a:t>ideeën </a:t>
            </a:r>
            <a:r>
              <a:rPr lang="nl-NL" sz="1100" i="1" dirty="0">
                <a:solidFill>
                  <a:srgbClr val="000000"/>
                </a:solidFill>
                <a:latin typeface="Calibri" panose="020F0502020204030204" pitchFamily="34" charset="0"/>
                <a:cs typeface="Calibri" panose="020F0502020204030204" pitchFamily="34" charset="0"/>
              </a:rPr>
              <a:t>(geen antwoord vraag)</a:t>
            </a:r>
            <a:endParaRPr lang="nl-NL" sz="1100" dirty="0" smtClean="0">
              <a:solidFill>
                <a:srgbClr val="00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Nodig:</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Transparantie/informatie</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Politiek/bedrijfsleven</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Juiste contacten gemeente/bedrijfsleven</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Community</a:t>
            </a:r>
          </a:p>
          <a:p>
            <a:pPr marL="171450" indent="-171450" algn="l">
              <a:buFont typeface="Arial" panose="020B0604020202020204" pitchFamily="34" charset="0"/>
              <a:buChar char="•"/>
            </a:pPr>
            <a:endParaRPr lang="nl-NL" sz="1100" dirty="0">
              <a:solidFill>
                <a:srgbClr val="000000"/>
              </a:solidFill>
              <a:latin typeface="Calibri" panose="020F0502020204030204" pitchFamily="34" charset="0"/>
              <a:cs typeface="Calibri" panose="020F0502020204030204" pitchFamily="34" charset="0"/>
            </a:endParaRPr>
          </a:p>
          <a:p>
            <a:pPr algn="l"/>
            <a:endParaRPr lang="nl-NL" sz="1100" dirty="0" smtClean="0">
              <a:solidFill>
                <a:srgbClr val="000000"/>
              </a:solidFill>
              <a:latin typeface="Calibri" panose="020F0502020204030204" pitchFamily="34" charset="0"/>
              <a:cs typeface="Calibri" panose="020F0502020204030204" pitchFamily="34" charset="0"/>
            </a:endParaRPr>
          </a:p>
        </p:txBody>
      </p:sp>
      <p:sp>
        <p:nvSpPr>
          <p:cNvPr id="10" name="Tekstvak 9"/>
          <p:cNvSpPr txBox="1"/>
          <p:nvPr/>
        </p:nvSpPr>
        <p:spPr>
          <a:xfrm>
            <a:off x="4920344" y="1137407"/>
            <a:ext cx="3999398" cy="2895905"/>
          </a:xfrm>
          <a:prstGeom prst="rect">
            <a:avLst/>
          </a:prstGeom>
        </p:spPr>
        <p:txBody>
          <a:bodyPr vert="horz" wrap="none" lIns="91440" tIns="45720" rIns="91440" bIns="45720" rtlCol="0" anchor="t">
            <a:noAutofit/>
          </a:bodyPr>
          <a:lstStyle/>
          <a:p>
            <a:pPr algn="l"/>
            <a:r>
              <a:rPr lang="nl-NL" sz="1200" b="1" dirty="0" smtClean="0">
                <a:solidFill>
                  <a:srgbClr val="663366"/>
                </a:solidFill>
                <a:latin typeface="Calibri" panose="020F0502020204030204" pitchFamily="34" charset="0"/>
                <a:cs typeface="Calibri" panose="020F0502020204030204" pitchFamily="34" charset="0"/>
              </a:rPr>
              <a:t>Professional</a:t>
            </a:r>
          </a:p>
          <a:p>
            <a:pPr algn="l"/>
            <a:r>
              <a:rPr lang="nl-NL" sz="1200" dirty="0" smtClean="0">
                <a:solidFill>
                  <a:srgbClr val="000000"/>
                </a:solidFill>
                <a:latin typeface="Calibri" panose="020F0502020204030204" pitchFamily="34" charset="0"/>
                <a:cs typeface="Calibri" panose="020F0502020204030204" pitchFamily="34" charset="0"/>
              </a:rPr>
              <a:t>Invloed gewenst, want: </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Gebrek aan interesse, betrokkenheid, </a:t>
            </a:r>
            <a:r>
              <a:rPr lang="nl-NL" sz="1200" dirty="0" smtClean="0">
                <a:solidFill>
                  <a:srgbClr val="000000"/>
                </a:solidFill>
                <a:latin typeface="Calibri" panose="020F0502020204030204" pitchFamily="34" charset="0"/>
                <a:cs typeface="Calibri" panose="020F0502020204030204" pitchFamily="34" charset="0"/>
              </a:rPr>
              <a:t>kennis bij burger</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Jonge generatie met mening moet stem krijgen</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Veiligheid</a:t>
            </a:r>
          </a:p>
          <a:p>
            <a:pPr algn="l"/>
            <a:endParaRPr lang="nl-NL" sz="1200" dirty="0" smtClean="0">
              <a:solidFill>
                <a:srgbClr val="000000"/>
              </a:solidFill>
              <a:latin typeface="Calibri" panose="020F0502020204030204" pitchFamily="34" charset="0"/>
              <a:cs typeface="Calibri" panose="020F0502020204030204" pitchFamily="34" charset="0"/>
            </a:endParaRPr>
          </a:p>
          <a:p>
            <a:r>
              <a:rPr lang="nl-NL" sz="1200" dirty="0" smtClean="0">
                <a:solidFill>
                  <a:srgbClr val="000000"/>
                </a:solidFill>
                <a:latin typeface="Calibri" panose="020F0502020204030204" pitchFamily="34" charset="0"/>
                <a:cs typeface="Calibri" panose="020F0502020204030204" pitchFamily="34" charset="0"/>
              </a:rPr>
              <a:t>Hoe</a:t>
            </a:r>
            <a:r>
              <a:rPr lang="nl-NL" sz="1200" dirty="0">
                <a:solidFill>
                  <a:srgbClr val="000000"/>
                </a:solidFill>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Participatie besluitvorming/burger, bedrijfsleven, politiek </a:t>
            </a:r>
          </a:p>
          <a:p>
            <a:r>
              <a:rPr lang="nl-NL" sz="1200" dirty="0">
                <a:solidFill>
                  <a:srgbClr val="000000"/>
                </a:solidFill>
                <a:latin typeface="Calibri" panose="020F0502020204030204" pitchFamily="34" charset="0"/>
                <a:cs typeface="Calibri" panose="020F0502020204030204" pitchFamily="34" charset="0"/>
              </a:rPr>
              <a:t>	met elkaar in gesprek 	(v.b. burgerberaad)</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Burger </a:t>
            </a:r>
            <a:r>
              <a:rPr lang="nl-NL" sz="1200" dirty="0">
                <a:solidFill>
                  <a:srgbClr val="000000"/>
                </a:solidFill>
                <a:latin typeface="Calibri" panose="020F0502020204030204" pitchFamily="34" charset="0"/>
                <a:cs typeface="Calibri" panose="020F0502020204030204" pitchFamily="34" charset="0"/>
              </a:rPr>
              <a:t>beslist; eerst bewustwording </a:t>
            </a:r>
          </a:p>
          <a:p>
            <a:endParaRPr lang="nl-NL" sz="1200" dirty="0" smtClean="0">
              <a:solidFill>
                <a:srgbClr val="000000"/>
              </a:solidFill>
              <a:latin typeface="Calibri" panose="020F0502020204030204" pitchFamily="34" charset="0"/>
              <a:cs typeface="Calibri" panose="020F0502020204030204" pitchFamily="34" charset="0"/>
            </a:endParaRPr>
          </a:p>
          <a:p>
            <a:pPr algn="l"/>
            <a:r>
              <a:rPr lang="nl-NL" sz="1200" dirty="0" smtClean="0">
                <a:solidFill>
                  <a:srgbClr val="000000"/>
                </a:solidFill>
                <a:latin typeface="Calibri" panose="020F0502020204030204" pitchFamily="34" charset="0"/>
                <a:cs typeface="Calibri" panose="020F0502020204030204" pitchFamily="34" charset="0"/>
              </a:rPr>
              <a:t>Nodig:</a:t>
            </a:r>
          </a:p>
          <a:p>
            <a:pPr marL="171450" indent="-171450">
              <a:buFont typeface="Arial" panose="020B0604020202020204" pitchFamily="34" charset="0"/>
              <a:buChar char="•"/>
            </a:pPr>
            <a:r>
              <a:rPr lang="nl-NL" sz="1200" dirty="0">
                <a:solidFill>
                  <a:srgbClr val="000000"/>
                </a:solidFill>
                <a:latin typeface="Calibri" panose="020F0502020204030204" pitchFamily="34" charset="0"/>
                <a:cs typeface="Calibri" panose="020F0502020204030204" pitchFamily="34" charset="0"/>
              </a:rPr>
              <a:t>Informatie, transparantie, bewustwording</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Wet- </a:t>
            </a:r>
            <a:r>
              <a:rPr lang="nl-NL" sz="1200" dirty="0">
                <a:solidFill>
                  <a:srgbClr val="000000"/>
                </a:solidFill>
                <a:latin typeface="Calibri" panose="020F0502020204030204" pitchFamily="34" charset="0"/>
                <a:cs typeface="Calibri" panose="020F0502020204030204" pitchFamily="34" charset="0"/>
              </a:rPr>
              <a:t>en regelgeving</a:t>
            </a:r>
          </a:p>
          <a:p>
            <a:pPr marL="171450" indent="-171450" algn="l">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Pioniers/activisten → tegenwicht</a:t>
            </a:r>
          </a:p>
          <a:p>
            <a:pPr algn="l"/>
            <a:endParaRPr lang="nl-NL" sz="1200" dirty="0" smtClean="0">
              <a:solidFill>
                <a:srgbClr val="000000"/>
              </a:solidFill>
              <a:latin typeface="Calibri" panose="020F0502020204030204" pitchFamily="34" charset="0"/>
              <a:cs typeface="Calibri" panose="020F0502020204030204" pitchFamily="34" charset="0"/>
            </a:endParaRPr>
          </a:p>
          <a:p>
            <a:pPr algn="l"/>
            <a:endParaRPr lang="nl-NL" sz="1200"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7198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088529" cy="857250"/>
          </a:xfrm>
        </p:spPr>
        <p:txBody>
          <a:bodyPr>
            <a:normAutofit fontScale="90000"/>
          </a:bodyPr>
          <a:lstStyle/>
          <a:p>
            <a:r>
              <a:rPr lang="en-GB" dirty="0" err="1" smtClean="0">
                <a:latin typeface="Calibri" panose="020F0502020204030204" pitchFamily="34" charset="0"/>
                <a:cs typeface="Calibri" panose="020F0502020204030204" pitchFamily="34" charset="0"/>
              </a:rPr>
              <a:t>Andere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punten</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waarop</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meer</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gewenst</a:t>
            </a:r>
            <a:r>
              <a:rPr lang="en-GB" dirty="0" smtClean="0">
                <a:latin typeface="Calibri" panose="020F0502020204030204" pitchFamily="34" charset="0"/>
                <a:cs typeface="Calibri" panose="020F0502020204030204" pitchFamily="34" charset="0"/>
              </a:rPr>
              <a:t> is</a:t>
            </a:r>
            <a:endParaRPr lang="nl-NL" dirty="0">
              <a:latin typeface="Calibri" panose="020F0502020204030204" pitchFamily="34" charset="0"/>
              <a:cs typeface="Calibri" panose="020F0502020204030204" pitchFamily="34" charset="0"/>
            </a:endParaRPr>
          </a:p>
        </p:txBody>
      </p:sp>
      <p:sp>
        <p:nvSpPr>
          <p:cNvPr id="6" name="Tekstvak 5"/>
          <p:cNvSpPr txBox="1"/>
          <p:nvPr/>
        </p:nvSpPr>
        <p:spPr>
          <a:xfrm>
            <a:off x="650471" y="1523312"/>
            <a:ext cx="3999398" cy="2895905"/>
          </a:xfrm>
          <a:prstGeom prst="rect">
            <a:avLst/>
          </a:prstGeom>
        </p:spPr>
        <p:txBody>
          <a:bodyPr vert="horz" wrap="none" lIns="91440" tIns="45720" rIns="91440" bIns="45720" rtlCol="0" anchor="t">
            <a:noAutofit/>
          </a:bodyPr>
          <a:lstStyle/>
          <a:p>
            <a:pPr algn="l"/>
            <a:r>
              <a:rPr lang="nl-NL" sz="1400" b="1" dirty="0" smtClean="0">
                <a:solidFill>
                  <a:srgbClr val="663366"/>
                </a:solidFill>
                <a:latin typeface="Calibri" panose="020F0502020204030204" pitchFamily="34" charset="0"/>
                <a:cs typeface="Calibri" panose="020F0502020204030204" pitchFamily="34" charset="0"/>
              </a:rPr>
              <a:t>Burger</a:t>
            </a:r>
          </a:p>
          <a:p>
            <a:pPr algn="l"/>
            <a:endParaRPr lang="nl-NL" sz="1400" b="1" dirty="0" smtClean="0">
              <a:solidFill>
                <a:srgbClr val="000000"/>
              </a:solidFill>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Keten</a:t>
            </a:r>
          </a:p>
          <a:p>
            <a:pPr marL="171450" indent="-171450" algn="l">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Stimuleren ondernemerschap/community</a:t>
            </a:r>
          </a:p>
          <a:p>
            <a:pPr marL="171450" indent="-171450" algn="l">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Kansen voor nieuwe initiatieven/jonge </a:t>
            </a:r>
          </a:p>
          <a:p>
            <a:pPr lvl="1"/>
            <a:r>
              <a:rPr lang="nl-NL" sz="1400" dirty="0" smtClean="0">
                <a:solidFill>
                  <a:srgbClr val="000000"/>
                </a:solidFill>
                <a:latin typeface="Calibri" panose="020F0502020204030204" pitchFamily="34" charset="0"/>
                <a:cs typeface="Calibri" panose="020F0502020204030204" pitchFamily="34" charset="0"/>
              </a:rPr>
              <a:t>ondernemers/studenten</a:t>
            </a:r>
          </a:p>
          <a:p>
            <a:pPr marL="171450" indent="-171450" algn="l">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Scholing medewerkers</a:t>
            </a:r>
            <a:endParaRPr lang="nl-NL" sz="1400" dirty="0">
              <a:solidFill>
                <a:srgbClr val="000000"/>
              </a:solidFill>
              <a:latin typeface="Calibri" panose="020F0502020204030204" pitchFamily="34" charset="0"/>
              <a:cs typeface="Calibri" panose="020F0502020204030204" pitchFamily="34" charset="0"/>
            </a:endParaRPr>
          </a:p>
        </p:txBody>
      </p:sp>
      <p:sp>
        <p:nvSpPr>
          <p:cNvPr id="5" name="Tekstvak 4"/>
          <p:cNvSpPr txBox="1"/>
          <p:nvPr/>
        </p:nvSpPr>
        <p:spPr>
          <a:xfrm>
            <a:off x="4920344" y="1523312"/>
            <a:ext cx="3999398" cy="2895905"/>
          </a:xfrm>
          <a:prstGeom prst="rect">
            <a:avLst/>
          </a:prstGeom>
        </p:spPr>
        <p:txBody>
          <a:bodyPr vert="horz" wrap="none" lIns="91440" tIns="45720" rIns="91440" bIns="45720" rtlCol="0" anchor="t">
            <a:noAutofit/>
          </a:bodyPr>
          <a:lstStyle/>
          <a:p>
            <a:pPr algn="l"/>
            <a:r>
              <a:rPr lang="nl-NL" sz="1400" b="1" dirty="0" smtClean="0">
                <a:solidFill>
                  <a:srgbClr val="663366"/>
                </a:solidFill>
                <a:latin typeface="Calibri" panose="020F0502020204030204" pitchFamily="34" charset="0"/>
                <a:cs typeface="Calibri" panose="020F0502020204030204" pitchFamily="34" charset="0"/>
              </a:rPr>
              <a:t>Professional</a:t>
            </a:r>
          </a:p>
          <a:p>
            <a:pPr algn="l"/>
            <a:endParaRPr lang="nl-NL" sz="1400" b="1" dirty="0">
              <a:solidFill>
                <a:srgbClr val="00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Aanbod: beter</a:t>
            </a:r>
          </a:p>
          <a:p>
            <a:pPr marL="171450" indent="-171450">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Toegankelijkheid: makkelijker, mooier</a:t>
            </a:r>
          </a:p>
          <a:p>
            <a:endParaRPr lang="nl-NL" sz="1400" b="1" dirty="0">
              <a:solidFill>
                <a:srgbClr val="000000"/>
              </a:solidFill>
              <a:latin typeface="Calibri" panose="020F0502020204030204" pitchFamily="34" charset="0"/>
              <a:cs typeface="Calibri" panose="020F0502020204030204" pitchFamily="34" charset="0"/>
            </a:endParaRPr>
          </a:p>
          <a:p>
            <a:pPr algn="l"/>
            <a:endParaRPr lang="nl-NL" sz="1400"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6902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a:bodyPr>
          <a:lstStyle/>
          <a:p>
            <a:r>
              <a:rPr lang="en-GB" dirty="0" err="1" smtClean="0">
                <a:latin typeface="Calibri" panose="020F0502020204030204" pitchFamily="34" charset="0"/>
                <a:cs typeface="Calibri" panose="020F0502020204030204" pitchFamily="34" charset="0"/>
              </a:rPr>
              <a:t>Belangrijkste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resultaten</a:t>
            </a:r>
            <a:r>
              <a:rPr lang="en-GB" dirty="0" smtClean="0">
                <a:latin typeface="Calibri" panose="020F0502020204030204" pitchFamily="34" charset="0"/>
                <a:cs typeface="Calibri" panose="020F0502020204030204" pitchFamily="34" charset="0"/>
              </a:rPr>
              <a:t> interviews </a:t>
            </a:r>
            <a:endParaRPr lang="nl-NL" dirty="0">
              <a:latin typeface="Calibri" panose="020F0502020204030204" pitchFamily="34" charset="0"/>
              <a:cs typeface="Calibri" panose="020F0502020204030204" pitchFamily="34" charset="0"/>
            </a:endParaRPr>
          </a:p>
        </p:txBody>
      </p:sp>
      <p:sp>
        <p:nvSpPr>
          <p:cNvPr id="6" name="Tekstvak 5"/>
          <p:cNvSpPr txBox="1"/>
          <p:nvPr/>
        </p:nvSpPr>
        <p:spPr>
          <a:xfrm>
            <a:off x="650471" y="1000798"/>
            <a:ext cx="3999398" cy="2895905"/>
          </a:xfrm>
          <a:prstGeom prst="rect">
            <a:avLst/>
          </a:prstGeom>
        </p:spPr>
        <p:txBody>
          <a:bodyPr vert="horz" wrap="none" lIns="91440" tIns="45720" rIns="91440" bIns="45720" rtlCol="0" anchor="t">
            <a:noAutofit/>
          </a:bodyPr>
          <a:lstStyle/>
          <a:p>
            <a:pPr algn="l"/>
            <a:r>
              <a:rPr lang="nl-NL" sz="1100" b="1" dirty="0" smtClean="0">
                <a:solidFill>
                  <a:srgbClr val="663366"/>
                </a:solidFill>
                <a:latin typeface="Calibri" panose="020F0502020204030204" pitchFamily="34" charset="0"/>
                <a:cs typeface="Calibri" panose="020F0502020204030204" pitchFamily="34" charset="0"/>
              </a:rPr>
              <a:t>Burger</a:t>
            </a:r>
          </a:p>
          <a:p>
            <a:pPr algn="l"/>
            <a:r>
              <a:rPr lang="nl-NL" sz="1100" dirty="0" smtClean="0">
                <a:solidFill>
                  <a:srgbClr val="000000"/>
                </a:solidFill>
                <a:latin typeface="Calibri" panose="020F0502020204030204" pitchFamily="34" charset="0"/>
                <a:cs typeface="Calibri" panose="020F0502020204030204" pitchFamily="34" charset="0"/>
              </a:rPr>
              <a:t>Invloed gewenst, want: </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Belang/kansen thema</a:t>
            </a:r>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Geen invloed gewenst of neutraal m.b.t. invloed, want:</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Vertrouwen dat in regio/Nederland goed geregeld</a:t>
            </a:r>
          </a:p>
          <a:p>
            <a:pPr marL="171450" indent="-171450">
              <a:buFont typeface="Arial" panose="020B0604020202020204" pitchFamily="34" charset="0"/>
              <a:buChar char="•"/>
            </a:pPr>
            <a:r>
              <a:rPr lang="nl-NL" sz="1100" b="1" dirty="0">
                <a:solidFill>
                  <a:srgbClr val="FF0000"/>
                </a:solidFill>
                <a:latin typeface="Calibri" panose="020F0502020204030204" pitchFamily="34" charset="0"/>
                <a:cs typeface="Calibri" panose="020F0502020204030204" pitchFamily="34" charset="0"/>
              </a:rPr>
              <a:t>Gebrek aan kennis/betrokkenheid/mening</a:t>
            </a:r>
          </a:p>
          <a:p>
            <a:pPr marL="171450" indent="-171450" algn="l">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Taak bepaalde instanties/gemeente</a:t>
            </a:r>
          </a:p>
          <a:p>
            <a:pPr algn="l"/>
            <a:endParaRPr lang="nl-NL" sz="1100" dirty="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Hoe:</a:t>
            </a:r>
          </a:p>
          <a:p>
            <a:pPr marL="171450" indent="-171450">
              <a:buFont typeface="Arial" panose="020B0604020202020204" pitchFamily="34" charset="0"/>
              <a:buChar char="•"/>
            </a:pPr>
            <a:r>
              <a:rPr lang="nl-NL" sz="1100" b="1" dirty="0" smtClean="0">
                <a:solidFill>
                  <a:srgbClr val="00B050"/>
                </a:solidFill>
                <a:latin typeface="Calibri" panose="020F0502020204030204" pitchFamily="34" charset="0"/>
                <a:cs typeface="Calibri" panose="020F0502020204030204" pitchFamily="34" charset="0"/>
              </a:rPr>
              <a:t>Meedenken/aanhaken/deelnemen/steunen acties/community/</a:t>
            </a:r>
          </a:p>
          <a:p>
            <a:r>
              <a:rPr lang="nl-NL" sz="1100" b="1" dirty="0">
                <a:solidFill>
                  <a:srgbClr val="00B050"/>
                </a:solidFill>
                <a:latin typeface="Calibri" panose="020F0502020204030204" pitchFamily="34" charset="0"/>
                <a:cs typeface="Calibri" panose="020F0502020204030204" pitchFamily="34" charset="0"/>
              </a:rPr>
              <a:t>	</a:t>
            </a:r>
            <a:r>
              <a:rPr lang="nl-NL" sz="1100" b="1" dirty="0" smtClean="0">
                <a:solidFill>
                  <a:srgbClr val="00B050"/>
                </a:solidFill>
                <a:latin typeface="Calibri" panose="020F0502020204030204" pitchFamily="34" charset="0"/>
                <a:cs typeface="Calibri" panose="020F0502020204030204" pitchFamily="34" charset="0"/>
              </a:rPr>
              <a:t>(burger)initiatieven</a:t>
            </a:r>
          </a:p>
          <a:p>
            <a:pPr marL="171450" lvl="0" indent="-171450">
              <a:buFont typeface="Arial" panose="020B0604020202020204" pitchFamily="34" charset="0"/>
              <a:buChar char="•"/>
            </a:pPr>
            <a:r>
              <a:rPr lang="nl-NL" sz="1100" b="1" dirty="0" smtClean="0">
                <a:solidFill>
                  <a:srgbClr val="00B050"/>
                </a:solidFill>
                <a:latin typeface="Calibri" panose="020F0502020204030204" pitchFamily="34" charset="0"/>
                <a:cs typeface="Calibri" panose="020F0502020204030204" pitchFamily="34" charset="0"/>
              </a:rPr>
              <a:t>Overleg/samenwerking </a:t>
            </a:r>
            <a:r>
              <a:rPr lang="nl-NL" sz="1100" b="1" dirty="0">
                <a:solidFill>
                  <a:srgbClr val="00B050"/>
                </a:solidFill>
                <a:latin typeface="Calibri" panose="020F0502020204030204" pitchFamily="34" charset="0"/>
                <a:cs typeface="Calibri" panose="020F0502020204030204" pitchFamily="34" charset="0"/>
              </a:rPr>
              <a:t>gemeente, bedrijven, culturele </a:t>
            </a:r>
          </a:p>
          <a:p>
            <a:r>
              <a:rPr lang="nl-NL" sz="1100" b="1" dirty="0">
                <a:solidFill>
                  <a:srgbClr val="00B050"/>
                </a:solidFill>
                <a:latin typeface="Calibri" panose="020F0502020204030204" pitchFamily="34" charset="0"/>
                <a:cs typeface="Calibri" panose="020F0502020204030204" pitchFamily="34" charset="0"/>
              </a:rPr>
              <a:t>	instellingen, onderwijs</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Via verkiezingen/politiek</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Weet niet</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Als consument</a:t>
            </a:r>
          </a:p>
          <a:p>
            <a:pPr marL="171450" indent="-171450">
              <a:buFont typeface="Arial" panose="020B0604020202020204" pitchFamily="34" charset="0"/>
              <a:buChar char="•"/>
            </a:pPr>
            <a:r>
              <a:rPr lang="nl-NL" sz="1100" i="1" dirty="0">
                <a:solidFill>
                  <a:srgbClr val="000000"/>
                </a:solidFill>
                <a:latin typeface="Calibri" panose="020F0502020204030204" pitchFamily="34" charset="0"/>
                <a:cs typeface="Calibri" panose="020F0502020204030204" pitchFamily="34" charset="0"/>
              </a:rPr>
              <a:t>Grote diversiteit aan concrete </a:t>
            </a:r>
            <a:r>
              <a:rPr lang="nl-NL" sz="1100" i="1" dirty="0" smtClean="0">
                <a:solidFill>
                  <a:srgbClr val="000000"/>
                </a:solidFill>
                <a:latin typeface="Calibri" panose="020F0502020204030204" pitchFamily="34" charset="0"/>
                <a:cs typeface="Calibri" panose="020F0502020204030204" pitchFamily="34" charset="0"/>
              </a:rPr>
              <a:t>ideeën </a:t>
            </a:r>
            <a:r>
              <a:rPr lang="nl-NL" sz="1100" i="1" dirty="0">
                <a:solidFill>
                  <a:srgbClr val="000000"/>
                </a:solidFill>
                <a:latin typeface="Calibri" panose="020F0502020204030204" pitchFamily="34" charset="0"/>
                <a:cs typeface="Calibri" panose="020F0502020204030204" pitchFamily="34" charset="0"/>
              </a:rPr>
              <a:t>(geen antwoord vraag)</a:t>
            </a:r>
            <a:endParaRPr lang="nl-NL" sz="1100" dirty="0" smtClean="0">
              <a:solidFill>
                <a:srgbClr val="000000"/>
              </a:solidFill>
              <a:latin typeface="Calibri" panose="020F0502020204030204" pitchFamily="34" charset="0"/>
              <a:cs typeface="Calibri" panose="020F0502020204030204" pitchFamily="34" charset="0"/>
            </a:endParaRPr>
          </a:p>
          <a:p>
            <a:r>
              <a:rPr lang="nl-NL" sz="1100" dirty="0">
                <a:solidFill>
                  <a:srgbClr val="000000"/>
                </a:solidFill>
                <a:latin typeface="Calibri" panose="020F0502020204030204" pitchFamily="34" charset="0"/>
                <a:cs typeface="Calibri" panose="020F0502020204030204" pitchFamily="34" charset="0"/>
              </a:rPr>
              <a:t>	</a:t>
            </a:r>
            <a:endParaRPr lang="nl-NL" sz="1100" dirty="0" smtClean="0">
              <a:solidFill>
                <a:srgbClr val="000000"/>
              </a:solidFill>
              <a:latin typeface="Calibri" panose="020F0502020204030204" pitchFamily="34" charset="0"/>
              <a:cs typeface="Calibri" panose="020F0502020204030204" pitchFamily="34" charset="0"/>
            </a:endParaRPr>
          </a:p>
          <a:p>
            <a:pPr algn="l"/>
            <a:r>
              <a:rPr lang="nl-NL" sz="1100" dirty="0" smtClean="0">
                <a:solidFill>
                  <a:srgbClr val="000000"/>
                </a:solidFill>
                <a:latin typeface="Calibri" panose="020F0502020204030204" pitchFamily="34" charset="0"/>
                <a:cs typeface="Calibri" panose="020F0502020204030204" pitchFamily="34" charset="0"/>
              </a:rPr>
              <a:t>Nodig:</a:t>
            </a:r>
          </a:p>
          <a:p>
            <a:pPr marL="171450" indent="-171450">
              <a:buFont typeface="Arial" panose="020B0604020202020204" pitchFamily="34" charset="0"/>
              <a:buChar char="•"/>
            </a:pPr>
            <a:r>
              <a:rPr lang="nl-NL" sz="1100" b="1" dirty="0" smtClean="0">
                <a:solidFill>
                  <a:srgbClr val="00B0F0"/>
                </a:solidFill>
                <a:latin typeface="Calibri" panose="020F0502020204030204" pitchFamily="34" charset="0"/>
                <a:cs typeface="Calibri" panose="020F0502020204030204" pitchFamily="34" charset="0"/>
              </a:rPr>
              <a:t>Inzicht/informatie/kennis/transparantie/bewustwording</a:t>
            </a:r>
          </a:p>
          <a:p>
            <a:pPr marL="171450" indent="-171450">
              <a:buFont typeface="Arial" panose="020B0604020202020204" pitchFamily="34" charset="0"/>
              <a:buChar char="•"/>
            </a:pPr>
            <a:r>
              <a:rPr lang="nl-NL" sz="1100" dirty="0" smtClean="0">
                <a:solidFill>
                  <a:srgbClr val="000000"/>
                </a:solidFill>
                <a:latin typeface="Calibri" panose="020F0502020204030204" pitchFamily="34" charset="0"/>
                <a:cs typeface="Calibri" panose="020F0502020204030204" pitchFamily="34" charset="0"/>
              </a:rPr>
              <a:t>Juiste contactpersonen gemeente bedrijfsleven</a:t>
            </a:r>
          </a:p>
          <a:p>
            <a:pPr marL="171450" indent="-171450">
              <a:buFont typeface="Arial" panose="020B0604020202020204" pitchFamily="34" charset="0"/>
              <a:buChar char="•"/>
            </a:pPr>
            <a:r>
              <a:rPr lang="nl-NL" sz="1100" b="1" dirty="0" smtClean="0">
                <a:solidFill>
                  <a:schemeClr val="accent1">
                    <a:lumMod val="60000"/>
                    <a:lumOff val="40000"/>
                  </a:schemeClr>
                </a:solidFill>
                <a:latin typeface="Calibri" panose="020F0502020204030204" pitchFamily="34" charset="0"/>
                <a:cs typeface="Calibri" panose="020F0502020204030204" pitchFamily="34" charset="0"/>
              </a:rPr>
              <a:t>Beleid/facilitering bedrijfsleven/gemeente</a:t>
            </a:r>
          </a:p>
          <a:p>
            <a:pPr marL="171450" indent="-171450">
              <a:buFont typeface="Arial" panose="020B0604020202020204" pitchFamily="34" charset="0"/>
              <a:buChar char="•"/>
            </a:pPr>
            <a:r>
              <a:rPr lang="nl-NL" sz="1100" b="1" dirty="0" smtClean="0">
                <a:solidFill>
                  <a:srgbClr val="FFC000"/>
                </a:solidFill>
                <a:latin typeface="Calibri" panose="020F0502020204030204" pitchFamily="34" charset="0"/>
                <a:cs typeface="Calibri" panose="020F0502020204030204" pitchFamily="34" charset="0"/>
              </a:rPr>
              <a:t>Initiator/community/ambassadeur</a:t>
            </a:r>
            <a:endParaRPr lang="nl-NL" sz="1100" b="1" dirty="0">
              <a:solidFill>
                <a:srgbClr val="FFC000"/>
              </a:solidFill>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endParaRPr lang="nl-NL" sz="1100" dirty="0">
              <a:solidFill>
                <a:srgbClr val="000000"/>
              </a:solidFill>
              <a:latin typeface="Calibri" panose="020F0502020204030204" pitchFamily="34" charset="0"/>
              <a:cs typeface="Calibri" panose="020F0502020204030204" pitchFamily="34" charset="0"/>
            </a:endParaRPr>
          </a:p>
          <a:p>
            <a:pPr algn="l"/>
            <a:endParaRPr lang="nl-NL" sz="1100" dirty="0" smtClean="0">
              <a:solidFill>
                <a:srgbClr val="000000"/>
              </a:solidFill>
              <a:latin typeface="Calibri" panose="020F0502020204030204" pitchFamily="34" charset="0"/>
              <a:cs typeface="Calibri" panose="020F0502020204030204" pitchFamily="34" charset="0"/>
            </a:endParaRPr>
          </a:p>
          <a:p>
            <a:endParaRPr lang="nl-NL" sz="1100" i="1" dirty="0">
              <a:solidFill>
                <a:srgbClr val="000000"/>
              </a:solidFill>
              <a:latin typeface="Calibri" panose="020F0502020204030204" pitchFamily="34" charset="0"/>
              <a:cs typeface="Calibri" panose="020F0502020204030204" pitchFamily="34" charset="0"/>
            </a:endParaRPr>
          </a:p>
          <a:p>
            <a:pPr algn="l"/>
            <a:endParaRPr lang="nl-NL" sz="1100" dirty="0" smtClean="0">
              <a:solidFill>
                <a:srgbClr val="000000"/>
              </a:solidFill>
              <a:latin typeface="Calibri" panose="020F0502020204030204" pitchFamily="34" charset="0"/>
              <a:cs typeface="Calibri" panose="020F0502020204030204" pitchFamily="34" charset="0"/>
            </a:endParaRPr>
          </a:p>
        </p:txBody>
      </p:sp>
      <p:sp>
        <p:nvSpPr>
          <p:cNvPr id="10" name="Tekstvak 9"/>
          <p:cNvSpPr txBox="1"/>
          <p:nvPr/>
        </p:nvSpPr>
        <p:spPr>
          <a:xfrm>
            <a:off x="4851592" y="1008895"/>
            <a:ext cx="3999398" cy="2895905"/>
          </a:xfrm>
          <a:prstGeom prst="rect">
            <a:avLst/>
          </a:prstGeom>
        </p:spPr>
        <p:txBody>
          <a:bodyPr vert="horz" wrap="none" lIns="91440" tIns="45720" rIns="91440" bIns="45720" rtlCol="0" anchor="t">
            <a:noAutofit/>
          </a:bodyPr>
          <a:lstStyle/>
          <a:p>
            <a:pPr algn="l"/>
            <a:r>
              <a:rPr lang="nl-NL" sz="1200" b="1" dirty="0" smtClean="0">
                <a:solidFill>
                  <a:srgbClr val="663366"/>
                </a:solidFill>
                <a:latin typeface="Calibri" panose="020F0502020204030204" pitchFamily="34" charset="0"/>
                <a:cs typeface="Calibri" panose="020F0502020204030204" pitchFamily="34" charset="0"/>
              </a:rPr>
              <a:t>Professional</a:t>
            </a:r>
          </a:p>
          <a:p>
            <a:pPr algn="l"/>
            <a:r>
              <a:rPr lang="nl-NL" sz="1200" dirty="0" smtClean="0">
                <a:solidFill>
                  <a:srgbClr val="000000"/>
                </a:solidFill>
                <a:latin typeface="Calibri" panose="020F0502020204030204" pitchFamily="34" charset="0"/>
                <a:cs typeface="Calibri" panose="020F0502020204030204" pitchFamily="34" charset="0"/>
              </a:rPr>
              <a:t>Invloed gewenst, want: </a:t>
            </a:r>
          </a:p>
          <a:p>
            <a:pPr marL="171450" indent="-171450">
              <a:buFont typeface="Arial" panose="020B0604020202020204" pitchFamily="34" charset="0"/>
              <a:buChar char="•"/>
            </a:pPr>
            <a:r>
              <a:rPr lang="nl-NL" sz="1200" b="1" dirty="0">
                <a:solidFill>
                  <a:srgbClr val="FF0000"/>
                </a:solidFill>
                <a:latin typeface="Calibri" panose="020F0502020204030204" pitchFamily="34" charset="0"/>
                <a:cs typeface="Calibri" panose="020F0502020204030204" pitchFamily="34" charset="0"/>
              </a:rPr>
              <a:t>Gebrek aan </a:t>
            </a:r>
            <a:r>
              <a:rPr lang="nl-NL" sz="1200" b="1" dirty="0" smtClean="0">
                <a:solidFill>
                  <a:srgbClr val="FF0000"/>
                </a:solidFill>
                <a:latin typeface="Calibri" panose="020F0502020204030204" pitchFamily="34" charset="0"/>
                <a:cs typeface="Calibri" panose="020F0502020204030204" pitchFamily="34" charset="0"/>
              </a:rPr>
              <a:t>kennis/betrokkenheid/interesse </a:t>
            </a:r>
            <a:r>
              <a:rPr lang="nl-NL" sz="1200" b="1" dirty="0">
                <a:solidFill>
                  <a:srgbClr val="FF0000"/>
                </a:solidFill>
                <a:latin typeface="Calibri" panose="020F0502020204030204" pitchFamily="34" charset="0"/>
                <a:cs typeface="Calibri" panose="020F0502020204030204" pitchFamily="34" charset="0"/>
              </a:rPr>
              <a:t>bij burger</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Jonge generatie met mening moet stem krijgen</a:t>
            </a:r>
          </a:p>
          <a:p>
            <a:pPr algn="l"/>
            <a:endParaRPr lang="nl-NL" sz="1200" dirty="0" smtClean="0">
              <a:solidFill>
                <a:srgbClr val="000000"/>
              </a:solidFill>
              <a:latin typeface="Calibri" panose="020F0502020204030204" pitchFamily="34" charset="0"/>
              <a:cs typeface="Calibri" panose="020F0502020204030204" pitchFamily="34" charset="0"/>
            </a:endParaRPr>
          </a:p>
          <a:p>
            <a:r>
              <a:rPr lang="nl-NL" sz="1200" dirty="0" smtClean="0">
                <a:solidFill>
                  <a:srgbClr val="000000"/>
                </a:solidFill>
                <a:latin typeface="Calibri" panose="020F0502020204030204" pitchFamily="34" charset="0"/>
                <a:cs typeface="Calibri" panose="020F0502020204030204" pitchFamily="34" charset="0"/>
              </a:rPr>
              <a:t>Hoe</a:t>
            </a:r>
            <a:r>
              <a:rPr lang="nl-NL" sz="1200" dirty="0">
                <a:solidFill>
                  <a:srgbClr val="000000"/>
                </a:solidFill>
                <a:latin typeface="Calibri" panose="020F0502020204030204" pitchFamily="34" charset="0"/>
                <a:cs typeface="Calibri" panose="020F0502020204030204" pitchFamily="34" charset="0"/>
              </a:rPr>
              <a:t>:</a:t>
            </a:r>
            <a:endParaRPr lang="nl-NL" sz="1200" dirty="0">
              <a:solidFill>
                <a:srgbClr val="00B05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nl-NL" sz="1200" b="1" dirty="0">
                <a:solidFill>
                  <a:srgbClr val="00B050"/>
                </a:solidFill>
                <a:latin typeface="Calibri" panose="020F0502020204030204" pitchFamily="34" charset="0"/>
                <a:cs typeface="Calibri" panose="020F0502020204030204" pitchFamily="34" charset="0"/>
              </a:rPr>
              <a:t>Participatie besluitvorming/burger, bedrijfsleven, politiek </a:t>
            </a:r>
          </a:p>
          <a:p>
            <a:r>
              <a:rPr lang="nl-NL" sz="1200" b="1" dirty="0">
                <a:solidFill>
                  <a:srgbClr val="00B050"/>
                </a:solidFill>
                <a:latin typeface="Calibri" panose="020F0502020204030204" pitchFamily="34" charset="0"/>
                <a:cs typeface="Calibri" panose="020F0502020204030204" pitchFamily="34" charset="0"/>
              </a:rPr>
              <a:t>	met elkaar in gesprek </a:t>
            </a:r>
            <a:r>
              <a:rPr lang="nl-NL" sz="1200" b="1" dirty="0" smtClean="0">
                <a:solidFill>
                  <a:srgbClr val="00B050"/>
                </a:solidFill>
                <a:latin typeface="Calibri" panose="020F0502020204030204" pitchFamily="34" charset="0"/>
                <a:cs typeface="Calibri" panose="020F0502020204030204" pitchFamily="34" charset="0"/>
              </a:rPr>
              <a:t>(</a:t>
            </a:r>
            <a:r>
              <a:rPr lang="nl-NL" sz="1200" b="1" dirty="0">
                <a:solidFill>
                  <a:srgbClr val="00B050"/>
                </a:solidFill>
                <a:latin typeface="Calibri" panose="020F0502020204030204" pitchFamily="34" charset="0"/>
                <a:cs typeface="Calibri" panose="020F0502020204030204" pitchFamily="34" charset="0"/>
              </a:rPr>
              <a:t>v.b. burgerberaad)</a:t>
            </a:r>
          </a:p>
          <a:p>
            <a:pPr marL="171450" indent="-171450">
              <a:buFont typeface="Arial" panose="020B0604020202020204" pitchFamily="34" charset="0"/>
              <a:buChar char="•"/>
            </a:pPr>
            <a:r>
              <a:rPr lang="nl-NL" sz="1200" dirty="0" smtClean="0">
                <a:solidFill>
                  <a:srgbClr val="000000"/>
                </a:solidFill>
                <a:latin typeface="Calibri" panose="020F0502020204030204" pitchFamily="34" charset="0"/>
                <a:cs typeface="Calibri" panose="020F0502020204030204" pitchFamily="34" charset="0"/>
              </a:rPr>
              <a:t>Burger </a:t>
            </a:r>
            <a:r>
              <a:rPr lang="nl-NL" sz="1200" dirty="0">
                <a:solidFill>
                  <a:srgbClr val="000000"/>
                </a:solidFill>
                <a:latin typeface="Calibri" panose="020F0502020204030204" pitchFamily="34" charset="0"/>
                <a:cs typeface="Calibri" panose="020F0502020204030204" pitchFamily="34" charset="0"/>
              </a:rPr>
              <a:t>beslist; eerst bewustwording </a:t>
            </a:r>
          </a:p>
          <a:p>
            <a:endParaRPr lang="nl-NL" sz="1200" dirty="0" smtClean="0">
              <a:solidFill>
                <a:srgbClr val="000000"/>
              </a:solidFill>
              <a:latin typeface="Calibri" panose="020F0502020204030204" pitchFamily="34" charset="0"/>
              <a:cs typeface="Calibri" panose="020F0502020204030204" pitchFamily="34" charset="0"/>
            </a:endParaRPr>
          </a:p>
          <a:p>
            <a:pPr algn="l"/>
            <a:r>
              <a:rPr lang="nl-NL" sz="1200" dirty="0">
                <a:solidFill>
                  <a:srgbClr val="000000"/>
                </a:solidFill>
                <a:latin typeface="Calibri" panose="020F0502020204030204" pitchFamily="34" charset="0"/>
                <a:cs typeface="Calibri" panose="020F0502020204030204" pitchFamily="34" charset="0"/>
              </a:rPr>
              <a:t>N</a:t>
            </a:r>
            <a:r>
              <a:rPr lang="nl-NL" sz="1200" dirty="0" smtClean="0">
                <a:solidFill>
                  <a:srgbClr val="000000"/>
                </a:solidFill>
                <a:latin typeface="Calibri" panose="020F0502020204030204" pitchFamily="34" charset="0"/>
                <a:cs typeface="Calibri" panose="020F0502020204030204" pitchFamily="34" charset="0"/>
              </a:rPr>
              <a:t>odig:</a:t>
            </a:r>
          </a:p>
          <a:p>
            <a:pPr marL="171450" indent="-171450">
              <a:buFont typeface="Arial" panose="020B0604020202020204" pitchFamily="34" charset="0"/>
              <a:buChar char="•"/>
            </a:pPr>
            <a:r>
              <a:rPr lang="nl-NL" sz="1200" b="1" dirty="0" smtClean="0">
                <a:solidFill>
                  <a:srgbClr val="00B0F0"/>
                </a:solidFill>
                <a:latin typeface="Calibri" panose="020F0502020204030204" pitchFamily="34" charset="0"/>
                <a:cs typeface="Calibri" panose="020F0502020204030204" pitchFamily="34" charset="0"/>
              </a:rPr>
              <a:t>Informatie, transparantie, bewustwording</a:t>
            </a:r>
          </a:p>
          <a:p>
            <a:pPr marL="171450" indent="-171450">
              <a:buFont typeface="Arial" panose="020B0604020202020204" pitchFamily="34" charset="0"/>
              <a:buChar char="•"/>
            </a:pPr>
            <a:r>
              <a:rPr lang="nl-NL" sz="1200" b="1" dirty="0" smtClean="0">
                <a:solidFill>
                  <a:schemeClr val="accent1">
                    <a:lumMod val="60000"/>
                    <a:lumOff val="40000"/>
                  </a:schemeClr>
                </a:solidFill>
                <a:latin typeface="Calibri" panose="020F0502020204030204" pitchFamily="34" charset="0"/>
                <a:cs typeface="Calibri" panose="020F0502020204030204" pitchFamily="34" charset="0"/>
              </a:rPr>
              <a:t>Wet- en regelgeving</a:t>
            </a:r>
          </a:p>
          <a:p>
            <a:pPr marL="171450" indent="-171450" algn="l">
              <a:buFont typeface="Arial" panose="020B0604020202020204" pitchFamily="34" charset="0"/>
              <a:buChar char="•"/>
            </a:pPr>
            <a:r>
              <a:rPr lang="nl-NL" sz="1200" b="1" dirty="0" smtClean="0">
                <a:solidFill>
                  <a:srgbClr val="FFC000"/>
                </a:solidFill>
                <a:latin typeface="Calibri" panose="020F0502020204030204" pitchFamily="34" charset="0"/>
                <a:cs typeface="Calibri" panose="020F0502020204030204" pitchFamily="34" charset="0"/>
              </a:rPr>
              <a:t>Pioniers/activisten → tegenwicht</a:t>
            </a:r>
          </a:p>
          <a:p>
            <a:pPr algn="l"/>
            <a:endParaRPr lang="nl-NL" sz="1200" dirty="0" smtClean="0">
              <a:solidFill>
                <a:srgbClr val="000000"/>
              </a:solidFill>
              <a:latin typeface="Calibri" panose="020F0502020204030204" pitchFamily="34" charset="0"/>
              <a:cs typeface="Calibri" panose="020F0502020204030204" pitchFamily="34" charset="0"/>
            </a:endParaRPr>
          </a:p>
          <a:p>
            <a:pPr algn="l"/>
            <a:endParaRPr lang="nl-NL" sz="1200" dirty="0" smtClean="0">
              <a:solidFill>
                <a:srgbClr val="000000"/>
              </a:solidFill>
              <a:latin typeface="Calibri" panose="020F0502020204030204" pitchFamily="34" charset="0"/>
              <a:cs typeface="Calibri" panose="020F0502020204030204" pitchFamily="34" charset="0"/>
            </a:endParaRPr>
          </a:p>
        </p:txBody>
      </p:sp>
      <p:sp>
        <p:nvSpPr>
          <p:cNvPr id="3" name="Tekstvak 2"/>
          <p:cNvSpPr txBox="1"/>
          <p:nvPr/>
        </p:nvSpPr>
        <p:spPr>
          <a:xfrm>
            <a:off x="5194469" y="4335176"/>
            <a:ext cx="2992928" cy="914400"/>
          </a:xfrm>
          <a:prstGeom prst="rect">
            <a:avLst/>
          </a:prstGeom>
        </p:spPr>
        <p:txBody>
          <a:bodyPr vert="horz" wrap="none" lIns="91440" tIns="45720" rIns="91440" bIns="45720" rtlCol="0" anchor="t">
            <a:normAutofit/>
          </a:bodyPr>
          <a:lstStyle/>
          <a:p>
            <a:pPr algn="l"/>
            <a:r>
              <a:rPr lang="nl-NL" sz="1000" i="1" dirty="0" smtClean="0">
                <a:solidFill>
                  <a:srgbClr val="000000"/>
                </a:solidFill>
              </a:rPr>
              <a:t>Dezelfde kleuren links en rechts (behalve zwart) wijzen op </a:t>
            </a:r>
          </a:p>
          <a:p>
            <a:pPr algn="l"/>
            <a:r>
              <a:rPr lang="nl-NL" sz="1000" i="1" dirty="0" smtClean="0">
                <a:solidFill>
                  <a:srgbClr val="000000"/>
                </a:solidFill>
              </a:rPr>
              <a:t>overeenkomstige resultaten bij burger en professional.</a:t>
            </a:r>
          </a:p>
        </p:txBody>
      </p:sp>
    </p:spTree>
    <p:extLst>
      <p:ext uri="{BB962C8B-B14F-4D97-AF65-F5344CB8AC3E}">
        <p14:creationId xmlns:p14="http://schemas.microsoft.com/office/powerpoint/2010/main" val="1459037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a:bodyPr>
          <a:lstStyle/>
          <a:p>
            <a:r>
              <a:rPr lang="en-GB" sz="2800" dirty="0" err="1" smtClean="0">
                <a:latin typeface="Calibri" panose="020F0502020204030204" pitchFamily="34" charset="0"/>
                <a:cs typeface="Calibri" panose="020F0502020204030204" pitchFamily="34" charset="0"/>
              </a:rPr>
              <a:t>Rol</a:t>
            </a:r>
            <a:r>
              <a:rPr lang="en-GB" sz="2800" dirty="0" smtClean="0">
                <a:latin typeface="Calibri" panose="020F0502020204030204" pitchFamily="34" charset="0"/>
                <a:cs typeface="Calibri" panose="020F0502020204030204" pitchFamily="34" charset="0"/>
              </a:rPr>
              <a:t> </a:t>
            </a:r>
            <a:r>
              <a:rPr lang="en-GB" sz="2800" dirty="0" err="1" smtClean="0">
                <a:latin typeface="Calibri" panose="020F0502020204030204" pitchFamily="34" charset="0"/>
                <a:cs typeface="Calibri" panose="020F0502020204030204" pitchFamily="34" charset="0"/>
              </a:rPr>
              <a:t>onderwijs</a:t>
            </a:r>
            <a:endParaRPr lang="nl-NL" sz="2800" dirty="0">
              <a:latin typeface="Calibri" panose="020F0502020204030204" pitchFamily="34" charset="0"/>
              <a:cs typeface="Calibri" panose="020F0502020204030204" pitchFamily="34" charset="0"/>
            </a:endParaRPr>
          </a:p>
        </p:txBody>
      </p:sp>
      <p:sp>
        <p:nvSpPr>
          <p:cNvPr id="5" name="Rectangle 1"/>
          <p:cNvSpPr>
            <a:spLocks noChangeArrowheads="1"/>
          </p:cNvSpPr>
          <p:nvPr/>
        </p:nvSpPr>
        <p:spPr bwMode="auto">
          <a:xfrm>
            <a:off x="884903" y="1706346"/>
            <a:ext cx="753747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kumimoji="0" lang="nl-NL" altLang="nl-NL" sz="200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Alle respondenten:</a:t>
            </a:r>
            <a:r>
              <a:rPr kumimoji="0" lang="nl-NL" altLang="nl-NL" sz="2000" i="0" u="none" strike="noStrike" cap="none" normalizeH="0" dirty="0" smtClean="0">
                <a:ln>
                  <a:noFill/>
                </a:ln>
                <a:solidFill>
                  <a:srgbClr val="000000"/>
                </a:solidFill>
                <a:effectLst/>
                <a:latin typeface="Calibri" panose="020F0502020204030204" pitchFamily="34" charset="0"/>
                <a:cs typeface="Times New Roman" panose="02020603050405020304" pitchFamily="18" charset="0"/>
              </a:rPr>
              <a:t> </a:t>
            </a:r>
            <a:r>
              <a:rPr kumimoji="0" lang="nl-NL" altLang="nl-NL" sz="200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rol voor onderwijs</a:t>
            </a:r>
            <a:r>
              <a:rPr lang="nl-NL" altLang="nl-NL" sz="2000" dirty="0">
                <a:solidFill>
                  <a:srgbClr val="000000"/>
                </a:solidFill>
                <a:latin typeface="Calibri" panose="020F0502020204030204" pitchFamily="34" charset="0"/>
                <a:cs typeface="Times New Roman" panose="02020603050405020304" pitchFamily="18" charset="0"/>
              </a:rPr>
              <a:t> </a:t>
            </a:r>
            <a:endParaRPr lang="nl-NL" altLang="nl-NL" sz="2000" dirty="0" smtClean="0">
              <a:solidFill>
                <a:srgbClr val="000000"/>
              </a:solidFill>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nl-NL" altLang="nl-NL" sz="2000" dirty="0" smtClean="0">
                <a:solidFill>
                  <a:srgbClr val="000000"/>
                </a:solidFill>
                <a:latin typeface="Calibri" panose="020F0502020204030204" pitchFamily="34" charset="0"/>
                <a:cs typeface="Times New Roman" panose="02020603050405020304" pitchFamily="18" charset="0"/>
              </a:rPr>
              <a:t>Alle onderwijsniveaus</a:t>
            </a:r>
          </a:p>
          <a:p>
            <a:pPr marL="342900" indent="-342900">
              <a:buFont typeface="Arial" panose="020B0604020202020204" pitchFamily="34" charset="0"/>
              <a:buChar char="•"/>
            </a:pPr>
            <a:r>
              <a:rPr lang="nl-NL" altLang="nl-NL" sz="2000" dirty="0">
                <a:solidFill>
                  <a:srgbClr val="000000"/>
                </a:solidFill>
                <a:latin typeface="Calibri" panose="020F0502020204030204" pitchFamily="34" charset="0"/>
                <a:cs typeface="Times New Roman" panose="02020603050405020304" pitchFamily="18" charset="0"/>
              </a:rPr>
              <a:t>Bewustwording / rol als </a:t>
            </a:r>
            <a:r>
              <a:rPr lang="nl-NL" altLang="nl-NL" sz="2000" dirty="0" smtClean="0">
                <a:solidFill>
                  <a:srgbClr val="000000"/>
                </a:solidFill>
                <a:latin typeface="Calibri" panose="020F0502020204030204" pitchFamily="34" charset="0"/>
                <a:cs typeface="Times New Roman" panose="02020603050405020304" pitchFamily="18" charset="0"/>
              </a:rPr>
              <a:t>burger</a:t>
            </a:r>
          </a:p>
          <a:p>
            <a:pPr marL="342900" indent="-342900">
              <a:buFont typeface="Arial" panose="020B0604020202020204" pitchFamily="34" charset="0"/>
              <a:buChar char="•"/>
            </a:pPr>
            <a:r>
              <a:rPr kumimoji="0" lang="nl-NL" altLang="nl-NL" sz="200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Via projecten/</a:t>
            </a:r>
            <a:r>
              <a:rPr kumimoji="0" lang="nl-NL" altLang="nl-NL" sz="2000" i="0" u="none" strike="noStrike" cap="none" normalizeH="0" dirty="0" smtClean="0">
                <a:ln>
                  <a:noFill/>
                </a:ln>
                <a:solidFill>
                  <a:srgbClr val="000000"/>
                </a:solidFill>
                <a:effectLst/>
                <a:latin typeface="Calibri" panose="020F0502020204030204" pitchFamily="34" charset="0"/>
                <a:cs typeface="Times New Roman" panose="02020603050405020304" pitchFamily="18" charset="0"/>
              </a:rPr>
              <a:t>lessen/voorlichting/themadagen, i.s.m. bedrijfsleven</a:t>
            </a:r>
            <a:endParaRPr kumimoji="0" lang="nl-NL" altLang="nl-NL" sz="200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7801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a:bodyPr>
          <a:lstStyle/>
          <a:p>
            <a:r>
              <a:rPr lang="en-GB" sz="2800" dirty="0" err="1" smtClean="0">
                <a:latin typeface="Calibri" panose="020F0502020204030204" pitchFamily="34" charset="0"/>
                <a:cs typeface="Calibri" panose="020F0502020204030204" pitchFamily="34" charset="0"/>
              </a:rPr>
              <a:t>Betrouwbaarheid</a:t>
            </a:r>
            <a:r>
              <a:rPr lang="en-GB" sz="2800" dirty="0" smtClean="0">
                <a:latin typeface="Calibri" panose="020F0502020204030204" pitchFamily="34" charset="0"/>
                <a:cs typeface="Calibri" panose="020F0502020204030204" pitchFamily="34" charset="0"/>
              </a:rPr>
              <a:t>, </a:t>
            </a:r>
            <a:r>
              <a:rPr lang="en-GB" sz="2800" dirty="0" err="1" smtClean="0">
                <a:latin typeface="Calibri" panose="020F0502020204030204" pitchFamily="34" charset="0"/>
                <a:cs typeface="Calibri" panose="020F0502020204030204" pitchFamily="34" charset="0"/>
              </a:rPr>
              <a:t>representativiteit</a:t>
            </a:r>
            <a:r>
              <a:rPr lang="en-GB" sz="2800" dirty="0" smtClean="0">
                <a:latin typeface="Calibri" panose="020F0502020204030204" pitchFamily="34" charset="0"/>
                <a:cs typeface="Calibri" panose="020F0502020204030204" pitchFamily="34" charset="0"/>
              </a:rPr>
              <a:t> en </a:t>
            </a:r>
            <a:r>
              <a:rPr lang="en-GB" sz="2800" dirty="0" err="1" smtClean="0">
                <a:latin typeface="Calibri" panose="020F0502020204030204" pitchFamily="34" charset="0"/>
                <a:cs typeface="Calibri" panose="020F0502020204030204" pitchFamily="34" charset="0"/>
              </a:rPr>
              <a:t>validiteit</a:t>
            </a:r>
            <a:endParaRPr lang="nl-NL" sz="2800" dirty="0">
              <a:latin typeface="Calibri" panose="020F0502020204030204" pitchFamily="34" charset="0"/>
              <a:cs typeface="Calibri" panose="020F0502020204030204" pitchFamily="34" charset="0"/>
            </a:endParaRPr>
          </a:p>
        </p:txBody>
      </p:sp>
      <p:sp>
        <p:nvSpPr>
          <p:cNvPr id="5" name="Rectangle 1"/>
          <p:cNvSpPr>
            <a:spLocks noChangeArrowheads="1"/>
          </p:cNvSpPr>
          <p:nvPr/>
        </p:nvSpPr>
        <p:spPr bwMode="auto">
          <a:xfrm>
            <a:off x="884903" y="1552457"/>
            <a:ext cx="753747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nl-NL" altLang="nl-NL" sz="20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Betrouwbaarheid: </a:t>
            </a:r>
            <a:r>
              <a:rPr kumimoji="0" lang="nl-NL" altLang="nl-NL" sz="200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Levert het onderzoek bij herhaling</a:t>
            </a:r>
            <a:r>
              <a:rPr kumimoji="0" lang="nl-NL" altLang="nl-NL" sz="2000" i="0" u="none" strike="noStrike" cap="none" normalizeH="0" dirty="0" smtClean="0">
                <a:ln>
                  <a:noFill/>
                </a:ln>
                <a:solidFill>
                  <a:srgbClr val="000000"/>
                </a:solidFill>
                <a:effectLst/>
                <a:latin typeface="Calibri" panose="020F0502020204030204" pitchFamily="34" charset="0"/>
                <a:cs typeface="Times New Roman" panose="02020603050405020304" pitchFamily="18" charset="0"/>
              </a:rPr>
              <a:t> dezelfde resultaten op? </a:t>
            </a:r>
          </a:p>
          <a:p>
            <a:r>
              <a:rPr lang="nl-NL" altLang="nl-NL" sz="2000" b="1" dirty="0" smtClean="0">
                <a:solidFill>
                  <a:srgbClr val="000000"/>
                </a:solidFill>
                <a:latin typeface="Calibri" panose="020F0502020204030204" pitchFamily="34" charset="0"/>
                <a:cs typeface="Times New Roman" panose="02020603050405020304" pitchFamily="18" charset="0"/>
              </a:rPr>
              <a:t>Representativiteit: </a:t>
            </a:r>
            <a:r>
              <a:rPr lang="nl-NL" altLang="nl-NL" sz="2000" dirty="0" smtClean="0">
                <a:solidFill>
                  <a:srgbClr val="000000"/>
                </a:solidFill>
                <a:latin typeface="Calibri" panose="020F0502020204030204" pitchFamily="34" charset="0"/>
                <a:cs typeface="Times New Roman" panose="02020603050405020304" pitchFamily="18" charset="0"/>
              </a:rPr>
              <a:t>Kunnen we de resultaten generaliseren naar de populatie?</a:t>
            </a:r>
            <a:endParaRPr kumimoji="0" lang="nl-NL" altLang="nl-NL" sz="2000" i="0" u="none" strike="noStrike" cap="none" normalizeH="0" dirty="0" smtClean="0">
              <a:ln>
                <a:noFill/>
              </a:ln>
              <a:solidFill>
                <a:srgbClr val="000000"/>
              </a:solidFill>
              <a:effectLst/>
              <a:latin typeface="Calibri" panose="020F0502020204030204" pitchFamily="34" charset="0"/>
              <a:cs typeface="Times New Roman" panose="02020603050405020304" pitchFamily="18" charset="0"/>
            </a:endParaRPr>
          </a:p>
          <a:p>
            <a:r>
              <a:rPr lang="nl-NL" altLang="nl-NL" sz="2000" b="1" baseline="0" dirty="0" smtClean="0">
                <a:solidFill>
                  <a:srgbClr val="000000"/>
                </a:solidFill>
                <a:latin typeface="Calibri" panose="020F0502020204030204" pitchFamily="34" charset="0"/>
                <a:cs typeface="Times New Roman" panose="02020603050405020304" pitchFamily="18" charset="0"/>
              </a:rPr>
              <a:t>Validiteit: </a:t>
            </a:r>
            <a:r>
              <a:rPr lang="nl-NL" altLang="nl-NL" sz="2000" baseline="0" dirty="0" smtClean="0">
                <a:solidFill>
                  <a:srgbClr val="000000"/>
                </a:solidFill>
                <a:latin typeface="Calibri" panose="020F0502020204030204" pitchFamily="34" charset="0"/>
                <a:cs typeface="Times New Roman" panose="02020603050405020304" pitchFamily="18" charset="0"/>
              </a:rPr>
              <a:t>Meet</a:t>
            </a:r>
            <a:r>
              <a:rPr lang="nl-NL" altLang="nl-NL" sz="2000" dirty="0" smtClean="0">
                <a:solidFill>
                  <a:srgbClr val="000000"/>
                </a:solidFill>
                <a:latin typeface="Calibri" panose="020F0502020204030204" pitchFamily="34" charset="0"/>
                <a:cs typeface="Times New Roman" panose="02020603050405020304" pitchFamily="18" charset="0"/>
              </a:rPr>
              <a:t> het onderzoek wat gemeten moet worden?</a:t>
            </a:r>
            <a:endParaRPr kumimoji="0" lang="nl-NL" altLang="nl-NL" sz="200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009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a:bodyPr>
          <a:lstStyle/>
          <a:p>
            <a:r>
              <a:rPr lang="en-GB" sz="2800" dirty="0" err="1" smtClean="0">
                <a:latin typeface="Calibri" panose="020F0502020204030204" pitchFamily="34" charset="0"/>
                <a:cs typeface="Calibri" panose="020F0502020204030204" pitchFamily="34" charset="0"/>
              </a:rPr>
              <a:t>Betrouwbaarheid</a:t>
            </a:r>
            <a:r>
              <a:rPr lang="en-GB" sz="2800" dirty="0" smtClean="0">
                <a:latin typeface="Calibri" panose="020F0502020204030204" pitchFamily="34" charset="0"/>
                <a:cs typeface="Calibri" panose="020F0502020204030204" pitchFamily="34" charset="0"/>
              </a:rPr>
              <a:t>, </a:t>
            </a:r>
            <a:r>
              <a:rPr lang="en-GB" sz="2800" dirty="0" err="1" smtClean="0">
                <a:latin typeface="Calibri" panose="020F0502020204030204" pitchFamily="34" charset="0"/>
                <a:cs typeface="Calibri" panose="020F0502020204030204" pitchFamily="34" charset="0"/>
              </a:rPr>
              <a:t>representativiteit</a:t>
            </a:r>
            <a:r>
              <a:rPr lang="en-GB" sz="2800" dirty="0" smtClean="0">
                <a:latin typeface="Calibri" panose="020F0502020204030204" pitchFamily="34" charset="0"/>
                <a:cs typeface="Calibri" panose="020F0502020204030204" pitchFamily="34" charset="0"/>
              </a:rPr>
              <a:t> en </a:t>
            </a:r>
            <a:r>
              <a:rPr lang="en-GB" sz="2800" dirty="0" err="1" smtClean="0">
                <a:latin typeface="Calibri" panose="020F0502020204030204" pitchFamily="34" charset="0"/>
                <a:cs typeface="Calibri" panose="020F0502020204030204" pitchFamily="34" charset="0"/>
              </a:rPr>
              <a:t>validiteit</a:t>
            </a:r>
            <a:endParaRPr lang="nl-NL" sz="2800" dirty="0">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884903" y="1530256"/>
            <a:ext cx="763556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nl-NL" altLang="nl-NL"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Kwantitatief</a:t>
            </a:r>
            <a:r>
              <a:rPr kumimoji="0" lang="nl-NL" altLang="nl-NL" b="1" i="0" u="none" strike="noStrike" cap="none" normalizeH="0" dirty="0" smtClean="0">
                <a:ln>
                  <a:noFill/>
                </a:ln>
                <a:solidFill>
                  <a:srgbClr val="000000"/>
                </a:solidFill>
                <a:effectLst/>
                <a:latin typeface="Calibri" panose="020F0502020204030204" pitchFamily="34" charset="0"/>
                <a:cs typeface="Times New Roman" panose="02020603050405020304" pitchFamily="18" charset="0"/>
              </a:rPr>
              <a:t> onderzoek:</a:t>
            </a:r>
          </a:p>
          <a:p>
            <a:endParaRPr lang="nl-NL" altLang="nl-NL" dirty="0">
              <a:solidFill>
                <a:srgbClr val="000000"/>
              </a:solidFill>
              <a:latin typeface="Calibri" panose="020F0502020204030204" pitchFamily="34" charset="0"/>
              <a:cs typeface="Times New Roman" panose="02020603050405020304" pitchFamily="18" charset="0"/>
            </a:endParaRPr>
          </a:p>
          <a:p>
            <a:r>
              <a:rPr kumimoji="0" lang="nl-NL" altLang="nl-NL" b="0" i="0" u="none" strike="noStrike" cap="none" normalizeH="0" dirty="0" smtClean="0">
                <a:ln>
                  <a:noFill/>
                </a:ln>
                <a:solidFill>
                  <a:srgbClr val="000000"/>
                </a:solidFill>
                <a:effectLst/>
                <a:latin typeface="Calibri" panose="020F0502020204030204" pitchFamily="34" charset="0"/>
                <a:cs typeface="Times New Roman" panose="02020603050405020304" pitchFamily="18" charset="0"/>
              </a:rPr>
              <a:t>Betrouwbaarheid/begripsvaliditeit schaalvariabelen met ‘</a:t>
            </a:r>
            <a:r>
              <a:rPr kumimoji="0" lang="nl-NL" altLang="nl-NL" b="0" i="0" u="none" strike="noStrike" cap="none" normalizeH="0" dirty="0" err="1" smtClean="0">
                <a:ln>
                  <a:noFill/>
                </a:ln>
                <a:solidFill>
                  <a:srgbClr val="000000"/>
                </a:solidFill>
                <a:effectLst/>
                <a:latin typeface="Calibri" panose="020F0502020204030204" pitchFamily="34" charset="0"/>
                <a:cs typeface="Times New Roman" panose="02020603050405020304" pitchFamily="18" charset="0"/>
              </a:rPr>
              <a:t>Cronbach</a:t>
            </a:r>
            <a:r>
              <a:rPr lang="nl-NL" altLang="nl-NL" dirty="0" err="1" smtClean="0">
                <a:solidFill>
                  <a:srgbClr val="000000"/>
                </a:solidFill>
                <a:latin typeface="Calibri" panose="020F0502020204030204" pitchFamily="34" charset="0"/>
                <a:cs typeface="Times New Roman" panose="02020603050405020304" pitchFamily="18" charset="0"/>
              </a:rPr>
              <a:t>’s</a:t>
            </a:r>
            <a:r>
              <a:rPr lang="nl-NL" altLang="nl-NL" dirty="0" smtClean="0">
                <a:solidFill>
                  <a:srgbClr val="000000"/>
                </a:solidFill>
                <a:latin typeface="Calibri" panose="020F0502020204030204" pitchFamily="34" charset="0"/>
                <a:cs typeface="Times New Roman" panose="02020603050405020304" pitchFamily="18" charset="0"/>
              </a:rPr>
              <a:t> </a:t>
            </a:r>
            <a:r>
              <a:rPr lang="nl-NL" altLang="nl-NL" dirty="0" err="1" smtClean="0">
                <a:solidFill>
                  <a:srgbClr val="000000"/>
                </a:solidFill>
                <a:latin typeface="Calibri" panose="020F0502020204030204" pitchFamily="34" charset="0"/>
                <a:cs typeface="Times New Roman" panose="02020603050405020304" pitchFamily="18" charset="0"/>
              </a:rPr>
              <a:t>Alpha</a:t>
            </a:r>
            <a:r>
              <a:rPr lang="nl-NL" altLang="nl-NL" dirty="0" smtClean="0">
                <a:solidFill>
                  <a:srgbClr val="000000"/>
                </a:solidFill>
                <a:latin typeface="Calibri" panose="020F0502020204030204" pitchFamily="34" charset="0"/>
                <a:cs typeface="Times New Roman" panose="02020603050405020304" pitchFamily="18" charset="0"/>
              </a:rPr>
              <a:t>’</a:t>
            </a:r>
            <a:r>
              <a:rPr kumimoji="0" lang="nl-NL" altLang="nl-NL" b="0" i="0" u="none" strike="noStrike" cap="none" normalizeH="0" dirty="0" smtClean="0">
                <a:ln>
                  <a:noFill/>
                </a:ln>
                <a:solidFill>
                  <a:srgbClr val="000000"/>
                </a:solidFill>
                <a:effectLst/>
                <a:latin typeface="Calibri" panose="020F0502020204030204" pitchFamily="34" charset="0"/>
                <a:cs typeface="Times New Roman" panose="02020603050405020304" pitchFamily="18" charset="0"/>
              </a:rPr>
              <a:t>: </a:t>
            </a:r>
            <a:endParaRPr kumimoji="0" lang="nl-NL" altLang="nl-NL"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kumimoji="0" lang="nl-NL" altLang="nl-NL"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Mate van gewenste</a:t>
            </a:r>
            <a:r>
              <a:rPr kumimoji="0" lang="nl-NL" altLang="nl-NL" b="0" i="0" u="none" strike="noStrike" cap="none" normalizeH="0" dirty="0" smtClean="0">
                <a:ln>
                  <a:noFill/>
                </a:ln>
                <a:solidFill>
                  <a:srgbClr val="000000"/>
                </a:solidFill>
                <a:effectLst/>
                <a:latin typeface="Calibri" panose="020F0502020204030204" pitchFamily="34" charset="0"/>
                <a:cs typeface="Calibri" panose="020F0502020204030204" pitchFamily="34" charset="0"/>
              </a:rPr>
              <a:t> invloed burger (alle vijf aspecten) </a:t>
            </a:r>
            <a:r>
              <a:rPr lang="el-GR" altLang="nl-NL" dirty="0" smtClean="0">
                <a:solidFill>
                  <a:srgbClr val="000000"/>
                </a:solidFill>
                <a:latin typeface="Calibri" panose="020F0502020204030204" pitchFamily="34" charset="0"/>
                <a:cs typeface="Calibri" panose="020F0502020204030204" pitchFamily="34" charset="0"/>
              </a:rPr>
              <a:t>α =</a:t>
            </a:r>
            <a:r>
              <a:rPr lang="nl-NL" altLang="nl-NL" dirty="0" smtClean="0">
                <a:solidFill>
                  <a:srgbClr val="000000"/>
                </a:solidFill>
                <a:latin typeface="Calibri" panose="020F0502020204030204" pitchFamily="34" charset="0"/>
                <a:cs typeface="Calibri" panose="020F0502020204030204" pitchFamily="34" charset="0"/>
              </a:rPr>
              <a:t> </a:t>
            </a:r>
            <a:r>
              <a:rPr lang="nl-NL" dirty="0" smtClean="0">
                <a:solidFill>
                  <a:srgbClr val="000000"/>
                </a:solidFill>
              </a:rPr>
              <a:t>,68 </a:t>
            </a:r>
            <a:r>
              <a:rPr lang="nl-NL" dirty="0" smtClean="0">
                <a:solidFill>
                  <a:srgbClr val="000000"/>
                </a:solidFill>
                <a:latin typeface="Calibri" panose="020F0502020204030204" pitchFamily="34" charset="0"/>
                <a:cs typeface="Calibri" panose="020F0502020204030204" pitchFamily="34" charset="0"/>
              </a:rPr>
              <a:t>→ voldoende betrouwbaarheid </a:t>
            </a:r>
          </a:p>
          <a:p>
            <a:pPr marL="342900" indent="-342900">
              <a:buFont typeface="Arial" panose="020B0604020202020204" pitchFamily="34" charset="0"/>
              <a:buChar char="•"/>
            </a:pPr>
            <a:r>
              <a:rPr lang="el-GR" altLang="nl-NL" dirty="0" smtClean="0">
                <a:solidFill>
                  <a:srgbClr val="000000"/>
                </a:solidFill>
                <a:latin typeface="Calibri" panose="020F0502020204030204" pitchFamily="34" charset="0"/>
                <a:cs typeface="Calibri" panose="020F0502020204030204" pitchFamily="34" charset="0"/>
              </a:rPr>
              <a:t>α</a:t>
            </a:r>
            <a:r>
              <a:rPr lang="nl-NL" altLang="nl-NL" dirty="0" smtClean="0">
                <a:solidFill>
                  <a:srgbClr val="000000"/>
                </a:solidFill>
                <a:latin typeface="Calibri" panose="020F0502020204030204" pitchFamily="34" charset="0"/>
                <a:cs typeface="Calibri" panose="020F0502020204030204" pitchFamily="34" charset="0"/>
              </a:rPr>
              <a:t> </a:t>
            </a:r>
            <a:r>
              <a:rPr lang="nl-NL" altLang="nl-NL" dirty="0">
                <a:solidFill>
                  <a:srgbClr val="000000"/>
                </a:solidFill>
                <a:latin typeface="Calibri" panose="020F0502020204030204" pitchFamily="34" charset="0"/>
                <a:cs typeface="Calibri" panose="020F0502020204030204" pitchFamily="34" charset="0"/>
              </a:rPr>
              <a:t>&gt; </a:t>
            </a:r>
            <a:r>
              <a:rPr lang="nl-NL" altLang="nl-NL" dirty="0" smtClean="0">
                <a:solidFill>
                  <a:srgbClr val="000000"/>
                </a:solidFill>
                <a:latin typeface="Calibri" panose="020F0502020204030204" pitchFamily="34" charset="0"/>
                <a:cs typeface="Calibri" panose="020F0502020204030204" pitchFamily="34" charset="0"/>
              </a:rPr>
              <a:t>,60 </a:t>
            </a:r>
            <a:r>
              <a:rPr lang="nl-NL" altLang="nl-NL" dirty="0">
                <a:solidFill>
                  <a:srgbClr val="000000"/>
                </a:solidFill>
                <a:latin typeface="Calibri" panose="020F0502020204030204" pitchFamily="34" charset="0"/>
                <a:cs typeface="Calibri" panose="020F0502020204030204" pitchFamily="34" charset="0"/>
              </a:rPr>
              <a:t>duidt op </a:t>
            </a:r>
            <a:r>
              <a:rPr lang="nl-NL" altLang="nl-NL" dirty="0" smtClean="0">
                <a:solidFill>
                  <a:srgbClr val="000000"/>
                </a:solidFill>
                <a:latin typeface="Calibri" panose="020F0502020204030204" pitchFamily="34" charset="0"/>
                <a:cs typeface="Calibri" panose="020F0502020204030204" pitchFamily="34" charset="0"/>
              </a:rPr>
              <a:t>voldoende betrouwbaarheid </a:t>
            </a:r>
            <a:r>
              <a:rPr lang="nl-NL" altLang="nl-NL" dirty="0">
                <a:solidFill>
                  <a:srgbClr val="000000"/>
                </a:solidFill>
                <a:latin typeface="Calibri" panose="020F0502020204030204" pitchFamily="34" charset="0"/>
                <a:cs typeface="Calibri" panose="020F0502020204030204" pitchFamily="34" charset="0"/>
              </a:rPr>
              <a:t>(Verhoeven, 2018). </a:t>
            </a:r>
            <a:endParaRPr lang="nl-NL" altLang="nl-NL" dirty="0" smtClean="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NL" altLang="nl-NL" dirty="0" smtClean="0">
                <a:solidFill>
                  <a:srgbClr val="000000"/>
                </a:solidFill>
                <a:latin typeface="Calibri" panose="020F0502020204030204" pitchFamily="34" charset="0"/>
                <a:cs typeface="Calibri" panose="020F0502020204030204" pitchFamily="34" charset="0"/>
              </a:rPr>
              <a:t>Bij een voldoende hoge betrouwbaarheid geven de variabelen een voldoende homogeen beeld van hetzelfde begrip en kunnen als één begrip beschouwd worden (Verhoeven, 2018). </a:t>
            </a:r>
            <a:endParaRPr kumimoji="0" lang="nl-NL" altLang="nl-NL"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1691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a:bodyPr>
          <a:lstStyle/>
          <a:p>
            <a:r>
              <a:rPr lang="en-GB" sz="2800" dirty="0" err="1" smtClean="0">
                <a:latin typeface="Calibri" panose="020F0502020204030204" pitchFamily="34" charset="0"/>
                <a:cs typeface="Calibri" panose="020F0502020204030204" pitchFamily="34" charset="0"/>
              </a:rPr>
              <a:t>Betrouwbaarheid</a:t>
            </a:r>
            <a:r>
              <a:rPr lang="en-GB" sz="2800" dirty="0" smtClean="0">
                <a:latin typeface="Calibri" panose="020F0502020204030204" pitchFamily="34" charset="0"/>
                <a:cs typeface="Calibri" panose="020F0502020204030204" pitchFamily="34" charset="0"/>
              </a:rPr>
              <a:t>, </a:t>
            </a:r>
            <a:r>
              <a:rPr lang="en-GB" sz="2800" dirty="0" err="1" smtClean="0">
                <a:latin typeface="Calibri" panose="020F0502020204030204" pitchFamily="34" charset="0"/>
                <a:cs typeface="Calibri" panose="020F0502020204030204" pitchFamily="34" charset="0"/>
              </a:rPr>
              <a:t>representativiteit</a:t>
            </a:r>
            <a:r>
              <a:rPr lang="en-GB" sz="2800" dirty="0" smtClean="0">
                <a:latin typeface="Calibri" panose="020F0502020204030204" pitchFamily="34" charset="0"/>
                <a:cs typeface="Calibri" panose="020F0502020204030204" pitchFamily="34" charset="0"/>
              </a:rPr>
              <a:t> en </a:t>
            </a:r>
            <a:r>
              <a:rPr lang="en-GB" sz="2800" dirty="0" err="1" smtClean="0">
                <a:latin typeface="Calibri" panose="020F0502020204030204" pitchFamily="34" charset="0"/>
                <a:cs typeface="Calibri" panose="020F0502020204030204" pitchFamily="34" charset="0"/>
              </a:rPr>
              <a:t>validiteit</a:t>
            </a:r>
            <a:endParaRPr lang="nl-NL" sz="2800" dirty="0">
              <a:latin typeface="Calibri" panose="020F0502020204030204" pitchFamily="34" charset="0"/>
              <a:cs typeface="Calibri" panose="020F0502020204030204" pitchFamily="34" charset="0"/>
            </a:endParaRPr>
          </a:p>
        </p:txBody>
      </p:sp>
      <p:sp>
        <p:nvSpPr>
          <p:cNvPr id="5" name="Rectangle 1"/>
          <p:cNvSpPr>
            <a:spLocks noChangeArrowheads="1"/>
          </p:cNvSpPr>
          <p:nvPr/>
        </p:nvSpPr>
        <p:spPr bwMode="auto">
          <a:xfrm>
            <a:off x="1056783" y="1120284"/>
            <a:ext cx="753747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nl-NL" altLang="nl-NL" sz="2000" b="1" i="0" u="none" strike="noStrike" cap="none" normalizeH="0" baseline="0" dirty="0" smtClean="0">
                <a:ln>
                  <a:noFill/>
                </a:ln>
                <a:solidFill>
                  <a:srgbClr val="663366"/>
                </a:solidFill>
                <a:effectLst/>
                <a:latin typeface="Calibri" panose="020F0502020204030204" pitchFamily="34" charset="0"/>
                <a:cs typeface="Times New Roman" panose="02020603050405020304" pitchFamily="18" charset="0"/>
              </a:rPr>
              <a:t>Kwantitatief</a:t>
            </a:r>
            <a:r>
              <a:rPr kumimoji="0" lang="nl-NL" altLang="nl-NL" sz="2000" b="1" i="0" u="none" strike="noStrike" cap="none" normalizeH="0" dirty="0" smtClean="0">
                <a:ln>
                  <a:noFill/>
                </a:ln>
                <a:solidFill>
                  <a:srgbClr val="663366"/>
                </a:solidFill>
                <a:effectLst/>
                <a:latin typeface="Calibri" panose="020F0502020204030204" pitchFamily="34" charset="0"/>
                <a:cs typeface="Times New Roman" panose="02020603050405020304" pitchFamily="18" charset="0"/>
              </a:rPr>
              <a:t> onderzoek</a:t>
            </a:r>
          </a:p>
          <a:p>
            <a:endParaRPr lang="nl-NL" altLang="nl-NL" sz="2000" dirty="0">
              <a:solidFill>
                <a:srgbClr val="000000"/>
              </a:solidFill>
              <a:latin typeface="Calibri" panose="020F0502020204030204" pitchFamily="34" charset="0"/>
              <a:cs typeface="Times New Roman" panose="02020603050405020304" pitchFamily="18" charset="0"/>
            </a:endParaRPr>
          </a:p>
          <a:p>
            <a:r>
              <a:rPr kumimoji="0" lang="nl-NL" altLang="nl-NL" sz="2000" b="0" i="0" u="none" strike="noStrike" cap="none" normalizeH="0" dirty="0" smtClean="0">
                <a:ln>
                  <a:noFill/>
                </a:ln>
                <a:solidFill>
                  <a:srgbClr val="000000"/>
                </a:solidFill>
                <a:effectLst/>
                <a:latin typeface="Calibri" panose="020F0502020204030204" pitchFamily="34" charset="0"/>
                <a:cs typeface="Times New Roman" panose="02020603050405020304" pitchFamily="18" charset="0"/>
              </a:rPr>
              <a:t>Representativiteit: </a:t>
            </a:r>
            <a:endParaRPr kumimoji="0" lang="nl-NL" altLang="nl-NL"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NL" altLang="nl-NL" sz="2000" dirty="0" smtClean="0">
                <a:solidFill>
                  <a:srgbClr val="000000"/>
                </a:solidFill>
                <a:latin typeface="Calibri" panose="020F0502020204030204" pitchFamily="34" charset="0"/>
                <a:cs typeface="Calibri" panose="020F0502020204030204" pitchFamily="34" charset="0"/>
              </a:rPr>
              <a:t>Om betrouwbare uitspraken te doen over de populatie (= alle burgers uit een textielregio en alle professionals uit de textielindustrie) moet </a:t>
            </a:r>
            <a:r>
              <a:rPr kumimoji="0" lang="nl-NL" altLang="nl-NL" sz="2000" b="0" i="0" u="none" strike="noStrike" cap="none" normalizeH="0" dirty="0" smtClean="0">
                <a:ln>
                  <a:noFill/>
                </a:ln>
                <a:solidFill>
                  <a:srgbClr val="000000"/>
                </a:solidFill>
                <a:effectLst/>
                <a:latin typeface="Calibri" panose="020F0502020204030204" pitchFamily="34" charset="0"/>
                <a:cs typeface="Calibri" panose="020F0502020204030204" pitchFamily="34" charset="0"/>
              </a:rPr>
              <a:t>steekproef voldoende groot zijn (Verhoeven, 2018).</a:t>
            </a:r>
          </a:p>
          <a:p>
            <a:pPr marL="342900" indent="-342900">
              <a:buFont typeface="Arial" panose="020B0604020202020204" pitchFamily="34" charset="0"/>
              <a:buChar char="•"/>
            </a:pPr>
            <a:r>
              <a:rPr lang="nl-NL" altLang="nl-NL" sz="2000" dirty="0" smtClean="0">
                <a:solidFill>
                  <a:srgbClr val="000000"/>
                </a:solidFill>
                <a:latin typeface="Calibri" panose="020F0502020204030204" pitchFamily="34" charset="0"/>
                <a:cs typeface="Calibri" panose="020F0502020204030204" pitchFamily="34" charset="0"/>
              </a:rPr>
              <a:t>Totale populatie is onbekend → steekproef van 60 burgers en 12 professionals.</a:t>
            </a:r>
          </a:p>
          <a:p>
            <a:pPr marL="342900" indent="-342900">
              <a:buFont typeface="Arial" panose="020B0604020202020204" pitchFamily="34" charset="0"/>
              <a:buChar char="•"/>
            </a:pPr>
            <a:r>
              <a:rPr kumimoji="0" lang="nl-NL" altLang="nl-NL" sz="20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We</a:t>
            </a:r>
            <a:r>
              <a:rPr kumimoji="0" lang="nl-NL" altLang="nl-NL" sz="2000" b="0" i="0" u="none" strike="noStrike" cap="none" normalizeH="0" dirty="0" smtClean="0">
                <a:ln>
                  <a:noFill/>
                </a:ln>
                <a:solidFill>
                  <a:srgbClr val="000000"/>
                </a:solidFill>
                <a:effectLst/>
                <a:latin typeface="Calibri" panose="020F0502020204030204" pitchFamily="34" charset="0"/>
                <a:cs typeface="Calibri" panose="020F0502020204030204" pitchFamily="34" charset="0"/>
              </a:rPr>
              <a:t> kunnen niet stellen dat </a:t>
            </a:r>
            <a:r>
              <a:rPr lang="nl-NL" altLang="nl-NL" sz="2000" dirty="0" smtClean="0">
                <a:solidFill>
                  <a:srgbClr val="000000"/>
                </a:solidFill>
                <a:latin typeface="Calibri" panose="020F0502020204030204" pitchFamily="34" charset="0"/>
                <a:cs typeface="Calibri" panose="020F0502020204030204" pitchFamily="34" charset="0"/>
              </a:rPr>
              <a:t>onze steekproef een goede afspiegeling van de populatie is </a:t>
            </a:r>
            <a:r>
              <a:rPr kumimoji="0" lang="nl-NL" altLang="nl-NL" sz="20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We kunnen uitspraken niet automatisch generaliseren naar de populatie</a:t>
            </a:r>
            <a:r>
              <a:rPr lang="nl-NL" altLang="nl-NL" sz="2000" dirty="0" smtClean="0">
                <a:solidFill>
                  <a:srgbClr val="000000"/>
                </a:solidFill>
                <a:latin typeface="Calibri" panose="020F0502020204030204" pitchFamily="34" charset="0"/>
                <a:cs typeface="Calibri" panose="020F0502020204030204" pitchFamily="34" charset="0"/>
              </a:rPr>
              <a:t>. </a:t>
            </a:r>
          </a:p>
          <a:p>
            <a:endParaRPr kumimoji="0" lang="nl-NL" altLang="nl-NL" sz="2000" b="0" i="0" u="none" strike="noStrike" cap="none" normalizeH="0" dirty="0" smtClean="0">
              <a:ln>
                <a:noFill/>
              </a:ln>
              <a:solidFill>
                <a:srgbClr val="000000"/>
              </a:solidFill>
              <a:effectLst/>
              <a:latin typeface="Calibri" panose="020F0502020204030204" pitchFamily="34" charset="0"/>
              <a:cs typeface="Calibri" panose="020F0502020204030204" pitchFamily="34" charset="0"/>
            </a:endParaRPr>
          </a:p>
          <a:p>
            <a:endParaRPr lang="nl-NL" altLang="nl-NL" sz="2000" baseline="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4599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327" y="286742"/>
            <a:ext cx="7440928" cy="857250"/>
          </a:xfrm>
        </p:spPr>
        <p:txBody>
          <a:bodyPr>
            <a:normAutofit/>
          </a:bodyPr>
          <a:lstStyle/>
          <a:p>
            <a:r>
              <a:rPr lang="en-GB" sz="2800" dirty="0" err="1" smtClean="0">
                <a:latin typeface="Calibri" panose="020F0502020204030204" pitchFamily="34" charset="0"/>
                <a:cs typeface="Calibri" panose="020F0502020204030204" pitchFamily="34" charset="0"/>
              </a:rPr>
              <a:t>Betrouwbaarheid</a:t>
            </a:r>
            <a:r>
              <a:rPr lang="en-GB" sz="2800" dirty="0" smtClean="0">
                <a:latin typeface="Calibri" panose="020F0502020204030204" pitchFamily="34" charset="0"/>
                <a:cs typeface="Calibri" panose="020F0502020204030204" pitchFamily="34" charset="0"/>
              </a:rPr>
              <a:t>, </a:t>
            </a:r>
            <a:r>
              <a:rPr lang="en-GB" sz="2800" dirty="0" err="1" smtClean="0">
                <a:latin typeface="Calibri" panose="020F0502020204030204" pitchFamily="34" charset="0"/>
                <a:cs typeface="Calibri" panose="020F0502020204030204" pitchFamily="34" charset="0"/>
              </a:rPr>
              <a:t>representativiteit</a:t>
            </a:r>
            <a:r>
              <a:rPr lang="en-GB" sz="2800" dirty="0" smtClean="0">
                <a:latin typeface="Calibri" panose="020F0502020204030204" pitchFamily="34" charset="0"/>
                <a:cs typeface="Calibri" panose="020F0502020204030204" pitchFamily="34" charset="0"/>
              </a:rPr>
              <a:t> en </a:t>
            </a:r>
            <a:r>
              <a:rPr lang="en-GB" sz="2800" dirty="0" err="1" smtClean="0">
                <a:latin typeface="Calibri" panose="020F0502020204030204" pitchFamily="34" charset="0"/>
                <a:cs typeface="Calibri" panose="020F0502020204030204" pitchFamily="34" charset="0"/>
              </a:rPr>
              <a:t>validiteit</a:t>
            </a:r>
            <a:endParaRPr lang="nl-NL" sz="2800" dirty="0">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935518" y="1154820"/>
            <a:ext cx="7332904"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nl-NL" altLang="nl-NL" sz="17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Kwalitatief</a:t>
            </a:r>
            <a:r>
              <a:rPr kumimoji="0" lang="nl-NL" altLang="nl-NL" sz="1700" b="1"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onderzoek</a:t>
            </a:r>
          </a:p>
          <a:p>
            <a:endParaRPr lang="nl-NL" altLang="nl-NL" sz="1700" dirty="0">
              <a:latin typeface="Calibri" panose="020F0502020204030204" pitchFamily="34" charset="0"/>
              <a:cs typeface="Calibri" panose="020F0502020204030204" pitchFamily="34" charset="0"/>
            </a:endParaRPr>
          </a:p>
          <a:p>
            <a:r>
              <a:rPr kumimoji="0" lang="nl-NL" altLang="nl-NL" sz="1700" b="0" i="0" u="none" strike="noStrike" cap="none" normalizeH="0" dirty="0" smtClean="0">
                <a:ln>
                  <a:noFill/>
                </a:ln>
                <a:solidFill>
                  <a:srgbClr val="000000"/>
                </a:solidFill>
                <a:effectLst/>
                <a:latin typeface="Calibri" panose="020F0502020204030204" pitchFamily="34" charset="0"/>
                <a:cs typeface="Calibri" panose="020F0502020204030204" pitchFamily="34" charset="0"/>
              </a:rPr>
              <a:t>Betrouwbaarheid </a:t>
            </a:r>
            <a:r>
              <a:rPr lang="nl-NL" altLang="nl-NL" sz="1700" dirty="0" smtClean="0">
                <a:solidFill>
                  <a:srgbClr val="000000"/>
                </a:solidFill>
                <a:latin typeface="Calibri" panose="020F0502020204030204" pitchFamily="34" charset="0"/>
                <a:cs typeface="Calibri" panose="020F0502020204030204" pitchFamily="34" charset="0"/>
              </a:rPr>
              <a:t>geoptimaliseerd door:</a:t>
            </a:r>
          </a:p>
          <a:p>
            <a:pPr marL="800100" lvl="1" indent="-342900">
              <a:buFont typeface="Arial" panose="020B0604020202020204" pitchFamily="34" charset="0"/>
              <a:buChar char="•"/>
            </a:pPr>
            <a:r>
              <a:rPr lang="nl-NL" altLang="nl-NL" sz="1700" dirty="0">
                <a:solidFill>
                  <a:srgbClr val="000000"/>
                </a:solidFill>
                <a:latin typeface="Calibri" panose="020F0502020204030204" pitchFamily="34" charset="0"/>
                <a:cs typeface="Calibri" panose="020F0502020204030204" pitchFamily="34" charset="0"/>
              </a:rPr>
              <a:t>Navolgbaarheid </a:t>
            </a:r>
            <a:r>
              <a:rPr lang="nl-NL" altLang="nl-NL" sz="1700" dirty="0" smtClean="0">
                <a:solidFill>
                  <a:srgbClr val="000000"/>
                </a:solidFill>
                <a:latin typeface="Calibri" panose="020F0502020204030204" pitchFamily="34" charset="0"/>
                <a:cs typeface="Calibri" panose="020F0502020204030204" pitchFamily="34" charset="0"/>
              </a:rPr>
              <a:t>en daarmee herhaalbaarheid</a:t>
            </a:r>
          </a:p>
          <a:p>
            <a:pPr marL="800100" lvl="1" indent="-342900">
              <a:buFont typeface="Arial" panose="020B0604020202020204" pitchFamily="34" charset="0"/>
              <a:buChar char="•"/>
            </a:pPr>
            <a:r>
              <a:rPr kumimoji="0" lang="nl-NL" altLang="nl-NL" sz="1700" b="0" i="0" u="none" strike="noStrike" cap="none" normalizeH="0" dirty="0" err="1" smtClean="0">
                <a:ln>
                  <a:noFill/>
                </a:ln>
                <a:solidFill>
                  <a:srgbClr val="000000"/>
                </a:solidFill>
                <a:effectLst/>
                <a:latin typeface="Calibri" panose="020F0502020204030204" pitchFamily="34" charset="0"/>
                <a:cs typeface="Calibri" panose="020F0502020204030204" pitchFamily="34" charset="0"/>
              </a:rPr>
              <a:t>Semi-gestructureerde</a:t>
            </a:r>
            <a:r>
              <a:rPr kumimoji="0" lang="nl-NL" altLang="nl-NL" sz="1700" b="0" i="0" u="none" strike="noStrike" cap="none" normalizeH="0" dirty="0" smtClean="0">
                <a:ln>
                  <a:noFill/>
                </a:ln>
                <a:solidFill>
                  <a:srgbClr val="000000"/>
                </a:solidFill>
                <a:effectLst/>
                <a:latin typeface="Calibri" panose="020F0502020204030204" pitchFamily="34" charset="0"/>
                <a:cs typeface="Calibri" panose="020F0502020204030204" pitchFamily="34" charset="0"/>
              </a:rPr>
              <a:t> interviews</a:t>
            </a:r>
          </a:p>
          <a:p>
            <a:pPr marL="800100" lvl="1" indent="-342900">
              <a:buFont typeface="Arial" panose="020B0604020202020204" pitchFamily="34" charset="0"/>
              <a:buChar char="•"/>
            </a:pPr>
            <a:r>
              <a:rPr kumimoji="0" lang="nl-NL" altLang="nl-NL" sz="1700" b="0" u="none" strike="noStrike" cap="none" normalizeH="0" dirty="0" smtClean="0">
                <a:ln>
                  <a:noFill/>
                </a:ln>
                <a:solidFill>
                  <a:srgbClr val="000000"/>
                </a:solidFill>
                <a:effectLst/>
                <a:latin typeface="Calibri" panose="020F0502020204030204" pitchFamily="34" charset="0"/>
                <a:cs typeface="Calibri" panose="020F0502020204030204" pitchFamily="34" charset="0"/>
              </a:rPr>
              <a:t>Peer review</a:t>
            </a:r>
          </a:p>
          <a:p>
            <a:pPr marL="800100" lvl="1" indent="-342900">
              <a:buFont typeface="Arial" panose="020B0604020202020204" pitchFamily="34" charset="0"/>
              <a:buChar char="•"/>
            </a:pPr>
            <a:r>
              <a:rPr lang="nl-NL" altLang="nl-NL" sz="1700" dirty="0">
                <a:solidFill>
                  <a:srgbClr val="000000"/>
                </a:solidFill>
                <a:latin typeface="Calibri" panose="020F0502020204030204" pitchFamily="34" charset="0"/>
                <a:cs typeface="Calibri" panose="020F0502020204030204" pitchFamily="34" charset="0"/>
              </a:rPr>
              <a:t>D</a:t>
            </a:r>
            <a:r>
              <a:rPr lang="nl-NL" altLang="nl-NL" sz="1700" dirty="0" smtClean="0">
                <a:solidFill>
                  <a:srgbClr val="000000"/>
                </a:solidFill>
                <a:latin typeface="Calibri" panose="020F0502020204030204" pitchFamily="34" charset="0"/>
                <a:cs typeface="Calibri" panose="020F0502020204030204" pitchFamily="34" charset="0"/>
              </a:rPr>
              <a:t>oorvragen</a:t>
            </a:r>
            <a:endParaRPr kumimoji="0" lang="nl-NL" altLang="nl-NL" sz="1700" b="0" u="none" strike="noStrike" cap="none" normalizeH="0" dirty="0" smtClean="0">
              <a:ln>
                <a:noFill/>
              </a:ln>
              <a:solidFill>
                <a:srgbClr val="000000"/>
              </a:solidFill>
              <a:effectLst/>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nl-NL" altLang="nl-NL" sz="1700" dirty="0" smtClean="0">
                <a:solidFill>
                  <a:srgbClr val="000000"/>
                </a:solidFill>
                <a:latin typeface="Calibri" panose="020F0502020204030204" pitchFamily="34" charset="0"/>
                <a:cs typeface="Calibri" panose="020F0502020204030204" pitchFamily="34" charset="0"/>
              </a:rPr>
              <a:t>Gestructureerde analyse</a:t>
            </a:r>
          </a:p>
          <a:p>
            <a:pPr lvl="1"/>
            <a:r>
              <a:rPr lang="nl-NL" altLang="nl-NL" sz="1700" dirty="0" smtClean="0">
                <a:solidFill>
                  <a:srgbClr val="000000"/>
                </a:solidFill>
                <a:latin typeface="Calibri" panose="020F0502020204030204" pitchFamily="34" charset="0"/>
                <a:cs typeface="Calibri" panose="020F0502020204030204" pitchFamily="34" charset="0"/>
              </a:rPr>
              <a:t> </a:t>
            </a:r>
            <a:endParaRPr kumimoji="0" lang="nl-NL" altLang="nl-NL" sz="1700" b="0" i="0" u="none" strike="noStrike" cap="none" normalizeH="0" dirty="0">
              <a:ln>
                <a:noFill/>
              </a:ln>
              <a:solidFill>
                <a:srgbClr val="000000"/>
              </a:solidFill>
              <a:effectLst/>
              <a:latin typeface="Calibri" panose="020F0502020204030204" pitchFamily="34" charset="0"/>
              <a:cs typeface="Calibri" panose="020F0502020204030204" pitchFamily="34" charset="0"/>
            </a:endParaRPr>
          </a:p>
          <a:p>
            <a:r>
              <a:rPr lang="nl-NL" altLang="nl-NL" sz="1700" dirty="0" smtClean="0">
                <a:solidFill>
                  <a:srgbClr val="000000"/>
                </a:solidFill>
                <a:latin typeface="Calibri" panose="020F0502020204030204" pitchFamily="34" charset="0"/>
                <a:cs typeface="Calibri" panose="020F0502020204030204" pitchFamily="34" charset="0"/>
              </a:rPr>
              <a:t>Externe validiteit/representativiteit geoptimaliseerd door: </a:t>
            </a:r>
          </a:p>
          <a:p>
            <a:pPr marL="285750" indent="-285750">
              <a:buFont typeface="Arial" panose="020B0604020202020204" pitchFamily="34" charset="0"/>
              <a:buChar char="•"/>
            </a:pPr>
            <a:r>
              <a:rPr lang="nl-NL" altLang="nl-NL" sz="1700" dirty="0" smtClean="0">
                <a:solidFill>
                  <a:srgbClr val="000000"/>
                </a:solidFill>
                <a:latin typeface="Calibri" panose="020F0502020204030204" pitchFamily="34" charset="0"/>
                <a:cs typeface="Calibri" panose="020F0502020204030204" pitchFamily="34" charset="0"/>
              </a:rPr>
              <a:t>Saturatie </a:t>
            </a:r>
            <a:r>
              <a:rPr lang="nl-NL" altLang="nl-NL" sz="1700" dirty="0">
                <a:solidFill>
                  <a:srgbClr val="000000"/>
                </a:solidFill>
                <a:latin typeface="Calibri" panose="020F0502020204030204" pitchFamily="34" charset="0"/>
                <a:cs typeface="Calibri" panose="020F0502020204030204" pitchFamily="34" charset="0"/>
              </a:rPr>
              <a:t>(eenduidig </a:t>
            </a:r>
            <a:r>
              <a:rPr lang="nl-NL" altLang="nl-NL" sz="1700" dirty="0" smtClean="0">
                <a:solidFill>
                  <a:srgbClr val="000000"/>
                </a:solidFill>
                <a:latin typeface="Calibri" panose="020F0502020204030204" pitchFamily="34" charset="0"/>
                <a:cs typeface="Calibri" panose="020F0502020204030204" pitchFamily="34" charset="0"/>
              </a:rPr>
              <a:t>beeld) bij een deel van de vragen (</a:t>
            </a:r>
            <a:r>
              <a:rPr lang="nl-NL" altLang="nl-NL" sz="1700" dirty="0" err="1" smtClean="0">
                <a:solidFill>
                  <a:srgbClr val="000000"/>
                </a:solidFill>
                <a:latin typeface="Calibri" panose="020F0502020204030204" pitchFamily="34" charset="0"/>
                <a:cs typeface="Calibri" panose="020F0502020204030204" pitchFamily="34" charset="0"/>
              </a:rPr>
              <a:t>Boeije</a:t>
            </a:r>
            <a:r>
              <a:rPr lang="nl-NL" altLang="nl-NL" sz="1700" dirty="0" smtClean="0">
                <a:solidFill>
                  <a:srgbClr val="000000"/>
                </a:solidFill>
                <a:latin typeface="Calibri" panose="020F0502020204030204" pitchFamily="34" charset="0"/>
                <a:cs typeface="Calibri" panose="020F0502020204030204" pitchFamily="34" charset="0"/>
              </a:rPr>
              <a:t> en </a:t>
            </a:r>
            <a:r>
              <a:rPr lang="nl-NL" altLang="nl-NL" sz="1700" dirty="0" err="1" smtClean="0">
                <a:solidFill>
                  <a:srgbClr val="000000"/>
                </a:solidFill>
                <a:latin typeface="Calibri" panose="020F0502020204030204" pitchFamily="34" charset="0"/>
                <a:cs typeface="Calibri" panose="020F0502020204030204" pitchFamily="34" charset="0"/>
              </a:rPr>
              <a:t>Bleijenbergh</a:t>
            </a:r>
            <a:r>
              <a:rPr lang="nl-NL" altLang="nl-NL" sz="1700" dirty="0" smtClean="0">
                <a:solidFill>
                  <a:srgbClr val="000000"/>
                </a:solidFill>
                <a:latin typeface="Calibri" panose="020F0502020204030204" pitchFamily="34" charset="0"/>
                <a:cs typeface="Calibri" panose="020F0502020204030204" pitchFamily="34" charset="0"/>
              </a:rPr>
              <a:t>, 2019)</a:t>
            </a:r>
          </a:p>
          <a:p>
            <a:pPr marL="285750" indent="-285750">
              <a:buFont typeface="Arial" panose="020B0604020202020204" pitchFamily="34" charset="0"/>
              <a:buChar char="•"/>
            </a:pPr>
            <a:r>
              <a:rPr lang="nl-NL" sz="1700" dirty="0" smtClean="0">
                <a:solidFill>
                  <a:srgbClr val="000000"/>
                </a:solidFill>
                <a:latin typeface="Calibri" panose="020F0502020204030204" pitchFamily="34" charset="0"/>
                <a:cs typeface="Calibri" panose="020F0502020204030204" pitchFamily="34" charset="0"/>
              </a:rPr>
              <a:t>Intersubjectiviteit door peer review (vooral van belang bij vragen die diffuus beeld opleveren)</a:t>
            </a:r>
            <a:endParaRPr kumimoji="0" lang="nl-NL" altLang="nl-NL" sz="1700" b="0" i="0" u="none" strike="noStrike" cap="none" normalizeH="0" dirty="0" smtClean="0">
              <a:ln>
                <a:noFill/>
              </a:ln>
              <a:solidFill>
                <a:srgbClr val="000000"/>
              </a:solidFill>
              <a:effectLst/>
              <a:latin typeface="Calibri" panose="020F0502020204030204" pitchFamily="34" charset="0"/>
              <a:cs typeface="Calibri" panose="020F0502020204030204" pitchFamily="34" charset="0"/>
            </a:endParaRPr>
          </a:p>
          <a:p>
            <a:endParaRPr lang="nl-NL" altLang="nl-NL" sz="1700"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5095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9966" y="360704"/>
            <a:ext cx="7440928" cy="857250"/>
          </a:xfrm>
        </p:spPr>
        <p:txBody>
          <a:bodyPr/>
          <a:lstStyle/>
          <a:p>
            <a:r>
              <a:rPr lang="nl-NL" dirty="0" smtClean="0"/>
              <a:t>Conclusies</a:t>
            </a:r>
            <a:endParaRPr lang="nl-NL" dirty="0"/>
          </a:p>
        </p:txBody>
      </p:sp>
      <p:sp>
        <p:nvSpPr>
          <p:cNvPr id="3" name="Tijdelijke aanduiding voor inhoud 2"/>
          <p:cNvSpPr>
            <a:spLocks noGrp="1"/>
          </p:cNvSpPr>
          <p:nvPr>
            <p:ph idx="1"/>
          </p:nvPr>
        </p:nvSpPr>
        <p:spPr>
          <a:xfrm>
            <a:off x="1176208" y="1566407"/>
            <a:ext cx="7440929" cy="2534400"/>
          </a:xfrm>
        </p:spPr>
        <p:txBody>
          <a:bodyPr>
            <a:normAutofit fontScale="85000" lnSpcReduction="10000"/>
          </a:bodyPr>
          <a:lstStyle/>
          <a:p>
            <a:r>
              <a:rPr lang="nl-NL" dirty="0" smtClean="0">
                <a:solidFill>
                  <a:srgbClr val="000000"/>
                </a:solidFill>
                <a:latin typeface="Calibri" panose="020F0502020204030204" pitchFamily="34" charset="0"/>
                <a:cs typeface="Calibri" panose="020F0502020204030204" pitchFamily="34" charset="0"/>
              </a:rPr>
              <a:t>Meer invloed </a:t>
            </a:r>
            <a:r>
              <a:rPr lang="nl-NL" dirty="0">
                <a:solidFill>
                  <a:srgbClr val="000000"/>
                </a:solidFill>
                <a:latin typeface="Calibri" panose="020F0502020204030204" pitchFamily="34" charset="0"/>
                <a:cs typeface="Calibri" panose="020F0502020204030204" pitchFamily="34" charset="0"/>
              </a:rPr>
              <a:t>gewenst door beide groepen op alle aspecten</a:t>
            </a:r>
            <a:r>
              <a:rPr lang="nl-NL" dirty="0" smtClean="0">
                <a:solidFill>
                  <a:srgbClr val="000000"/>
                </a:solidFill>
                <a:latin typeface="Calibri" panose="020F0502020204030204" pitchFamily="34" charset="0"/>
                <a:cs typeface="Calibri" panose="020F0502020204030204" pitchFamily="34" charset="0"/>
              </a:rPr>
              <a:t>.</a:t>
            </a:r>
            <a:endParaRPr lang="nl-NL" dirty="0">
              <a:solidFill>
                <a:srgbClr val="000000"/>
              </a:solidFill>
              <a:latin typeface="Calibri" panose="020F0502020204030204" pitchFamily="34" charset="0"/>
              <a:cs typeface="Calibri" panose="020F0502020204030204" pitchFamily="34" charset="0"/>
            </a:endParaRPr>
          </a:p>
          <a:p>
            <a:r>
              <a:rPr lang="nl-NL" dirty="0">
                <a:solidFill>
                  <a:srgbClr val="000000"/>
                </a:solidFill>
                <a:latin typeface="Calibri" panose="020F0502020204030204" pitchFamily="34" charset="0"/>
                <a:cs typeface="Calibri" panose="020F0502020204030204" pitchFamily="34" charset="0"/>
              </a:rPr>
              <a:t>Professionals wensen meer invloed </a:t>
            </a:r>
            <a:r>
              <a:rPr lang="nl-NL" dirty="0" smtClean="0">
                <a:solidFill>
                  <a:srgbClr val="000000"/>
                </a:solidFill>
                <a:latin typeface="Calibri" panose="020F0502020204030204" pitchFamily="34" charset="0"/>
                <a:cs typeface="Calibri" panose="020F0502020204030204" pitchFamily="34" charset="0"/>
              </a:rPr>
              <a:t>voor </a:t>
            </a:r>
            <a:r>
              <a:rPr lang="nl-NL" dirty="0">
                <a:solidFill>
                  <a:srgbClr val="000000"/>
                </a:solidFill>
                <a:latin typeface="Calibri" panose="020F0502020204030204" pitchFamily="34" charset="0"/>
                <a:cs typeface="Calibri" panose="020F0502020204030204" pitchFamily="34" charset="0"/>
              </a:rPr>
              <a:t>burger dan burger zelf</a:t>
            </a:r>
            <a:r>
              <a:rPr lang="nl-NL" dirty="0" smtClean="0">
                <a:solidFill>
                  <a:srgbClr val="000000"/>
                </a:solidFill>
                <a:latin typeface="Calibri" panose="020F0502020204030204" pitchFamily="34" charset="0"/>
                <a:cs typeface="Calibri" panose="020F0502020204030204" pitchFamily="34" charset="0"/>
              </a:rPr>
              <a:t>. </a:t>
            </a:r>
          </a:p>
          <a:p>
            <a:r>
              <a:rPr lang="nl-NL" dirty="0" smtClean="0">
                <a:solidFill>
                  <a:srgbClr val="000000"/>
                </a:solidFill>
                <a:latin typeface="Calibri" panose="020F0502020204030204" pitchFamily="34" charset="0"/>
                <a:cs typeface="Calibri" panose="020F0502020204030204" pitchFamily="34" charset="0"/>
              </a:rPr>
              <a:t>Veel concrete ideeën voor verbetering (geen antwoord op vraag), maar lastig voorstelling te maken van mogelijkheden eigen invloed.</a:t>
            </a:r>
          </a:p>
          <a:p>
            <a:r>
              <a:rPr lang="nl-NL" dirty="0" smtClean="0">
                <a:solidFill>
                  <a:srgbClr val="000000"/>
                </a:solidFill>
                <a:latin typeface="Calibri" panose="020F0502020204030204" pitchFamily="34" charset="0"/>
                <a:cs typeface="Calibri" panose="020F0502020204030204" pitchFamily="34" charset="0"/>
              </a:rPr>
              <a:t>Inzamelen/hergebruik belangrijkste aspect: meeste </a:t>
            </a:r>
            <a:r>
              <a:rPr lang="nl-NL" dirty="0">
                <a:solidFill>
                  <a:srgbClr val="000000"/>
                </a:solidFill>
                <a:latin typeface="Calibri" panose="020F0502020204030204" pitchFamily="34" charset="0"/>
                <a:cs typeface="Calibri" panose="020F0502020204030204" pitchFamily="34" charset="0"/>
              </a:rPr>
              <a:t>toename in invloed is gewenst </a:t>
            </a:r>
            <a:r>
              <a:rPr lang="nl-NL" dirty="0" smtClean="0">
                <a:solidFill>
                  <a:srgbClr val="000000"/>
                </a:solidFill>
                <a:latin typeface="Calibri" panose="020F0502020204030204" pitchFamily="34" charset="0"/>
                <a:cs typeface="Calibri" panose="020F0502020204030204" pitchFamily="34" charset="0"/>
              </a:rPr>
              <a:t>en meeste </a:t>
            </a:r>
            <a:r>
              <a:rPr lang="nl-NL" dirty="0">
                <a:solidFill>
                  <a:srgbClr val="000000"/>
                </a:solidFill>
                <a:latin typeface="Calibri" panose="020F0502020204030204" pitchFamily="34" charset="0"/>
                <a:cs typeface="Calibri" panose="020F0502020204030204" pitchFamily="34" charset="0"/>
              </a:rPr>
              <a:t>concrete </a:t>
            </a:r>
            <a:r>
              <a:rPr lang="nl-NL" dirty="0" smtClean="0">
                <a:solidFill>
                  <a:srgbClr val="000000"/>
                </a:solidFill>
                <a:latin typeface="Calibri" panose="020F0502020204030204" pitchFamily="34" charset="0"/>
                <a:cs typeface="Calibri" panose="020F0502020204030204" pitchFamily="34" charset="0"/>
              </a:rPr>
              <a:t>ideeën ter verbetering. </a:t>
            </a:r>
          </a:p>
          <a:p>
            <a:r>
              <a:rPr lang="nl-NL" dirty="0">
                <a:solidFill>
                  <a:srgbClr val="000000"/>
                </a:solidFill>
                <a:latin typeface="Calibri" panose="020F0502020204030204" pitchFamily="34" charset="0"/>
                <a:cs typeface="Calibri" panose="020F0502020204030204" pitchFamily="34" charset="0"/>
              </a:rPr>
              <a:t>Enkeling wil rol kartrekker vervullen, meeste burgers willen ‘meedoen’ zonder kartrekker te zijn. </a:t>
            </a:r>
          </a:p>
          <a:p>
            <a:pPr marL="0" indent="0">
              <a:buNone/>
            </a:pPr>
            <a:endParaRPr lang="nl-NL" dirty="0" smtClean="0">
              <a:solidFill>
                <a:srgbClr val="000000"/>
              </a:solidFill>
              <a:latin typeface="Calibri" panose="020F0502020204030204" pitchFamily="34" charset="0"/>
              <a:cs typeface="Calibri" panose="020F0502020204030204" pitchFamily="34" charset="0"/>
            </a:endParaRPr>
          </a:p>
          <a:p>
            <a:endParaRPr lang="nl-NL"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44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9966" y="360704"/>
            <a:ext cx="7440928" cy="857250"/>
          </a:xfrm>
        </p:spPr>
        <p:txBody>
          <a:bodyPr/>
          <a:lstStyle/>
          <a:p>
            <a:r>
              <a:rPr lang="nl-NL" dirty="0" smtClean="0"/>
              <a:t>Conclusies</a:t>
            </a:r>
            <a:endParaRPr lang="nl-NL" dirty="0"/>
          </a:p>
        </p:txBody>
      </p:sp>
      <p:sp>
        <p:nvSpPr>
          <p:cNvPr id="3" name="Tijdelijke aanduiding voor inhoud 2"/>
          <p:cNvSpPr>
            <a:spLocks noGrp="1"/>
          </p:cNvSpPr>
          <p:nvPr>
            <p:ph idx="1"/>
          </p:nvPr>
        </p:nvSpPr>
        <p:spPr>
          <a:xfrm>
            <a:off x="1079956" y="1403583"/>
            <a:ext cx="7440929" cy="3395297"/>
          </a:xfrm>
        </p:spPr>
        <p:txBody>
          <a:bodyPr>
            <a:normAutofit fontScale="70000" lnSpcReduction="20000"/>
          </a:bodyPr>
          <a:lstStyle/>
          <a:p>
            <a:pPr marL="0" indent="0">
              <a:buNone/>
            </a:pPr>
            <a:r>
              <a:rPr lang="nl-NL" dirty="0" smtClean="0">
                <a:solidFill>
                  <a:srgbClr val="000000"/>
                </a:solidFill>
                <a:latin typeface="Calibri" panose="020F0502020204030204" pitchFamily="34" charset="0"/>
                <a:cs typeface="Calibri" panose="020F0502020204030204" pitchFamily="34" charset="0"/>
              </a:rPr>
              <a:t>Burgers en professionals geven aan:</a:t>
            </a:r>
          </a:p>
          <a:p>
            <a:r>
              <a:rPr lang="nl-NL" dirty="0">
                <a:solidFill>
                  <a:srgbClr val="000000"/>
                </a:solidFill>
                <a:latin typeface="Calibri" panose="020F0502020204030204" pitchFamily="34" charset="0"/>
                <a:cs typeface="Calibri" panose="020F0502020204030204" pitchFamily="34" charset="0"/>
              </a:rPr>
              <a:t>G</a:t>
            </a:r>
            <a:r>
              <a:rPr lang="nl-NL" dirty="0" smtClean="0">
                <a:solidFill>
                  <a:srgbClr val="000000"/>
                </a:solidFill>
                <a:latin typeface="Calibri" panose="020F0502020204030204" pitchFamily="34" charset="0"/>
                <a:cs typeface="Calibri" panose="020F0502020204030204" pitchFamily="34" charset="0"/>
              </a:rPr>
              <a:t>ebrek aan kennis, betrokkenheid, interesse bij burger.</a:t>
            </a:r>
          </a:p>
          <a:p>
            <a:r>
              <a:rPr lang="nl-NL" dirty="0">
                <a:solidFill>
                  <a:srgbClr val="000000"/>
                </a:solidFill>
                <a:latin typeface="Calibri" panose="020F0502020204030204" pitchFamily="34" charset="0"/>
                <a:cs typeface="Calibri" panose="020F0502020204030204" pitchFamily="34" charset="0"/>
              </a:rPr>
              <a:t>S</a:t>
            </a:r>
            <a:r>
              <a:rPr lang="nl-NL" dirty="0" smtClean="0">
                <a:solidFill>
                  <a:srgbClr val="000000"/>
                </a:solidFill>
                <a:latin typeface="Calibri" panose="020F0502020204030204" pitchFamily="34" charset="0"/>
                <a:cs typeface="Calibri" panose="020F0502020204030204" pitchFamily="34" charset="0"/>
              </a:rPr>
              <a:t>amenwerking burger/bedrijfsleven/politiek gewenst.</a:t>
            </a:r>
          </a:p>
          <a:p>
            <a:r>
              <a:rPr lang="nl-NL" dirty="0" smtClean="0">
                <a:solidFill>
                  <a:srgbClr val="000000"/>
                </a:solidFill>
                <a:latin typeface="Calibri" panose="020F0502020204030204" pitchFamily="34" charset="0"/>
                <a:cs typeface="Calibri" panose="020F0502020204030204" pitchFamily="34" charset="0"/>
              </a:rPr>
              <a:t>Informatie, transparantie en bewustwording nodig.</a:t>
            </a:r>
          </a:p>
          <a:p>
            <a:r>
              <a:rPr lang="nl-NL" dirty="0" smtClean="0">
                <a:solidFill>
                  <a:srgbClr val="000000"/>
                </a:solidFill>
                <a:latin typeface="Calibri" panose="020F0502020204030204" pitchFamily="34" charset="0"/>
                <a:cs typeface="Calibri" panose="020F0502020204030204" pitchFamily="34" charset="0"/>
              </a:rPr>
              <a:t>Facilitering bedrijfsleven en politiek nodig.</a:t>
            </a:r>
          </a:p>
          <a:p>
            <a:r>
              <a:rPr lang="nl-NL" dirty="0" smtClean="0">
                <a:solidFill>
                  <a:srgbClr val="000000"/>
                </a:solidFill>
                <a:latin typeface="Calibri" panose="020F0502020204030204" pitchFamily="34" charset="0"/>
                <a:cs typeface="Calibri" panose="020F0502020204030204" pitchFamily="34" charset="0"/>
              </a:rPr>
              <a:t>Onderwijs speelt een belangrijke rol bij bewustwording en samenwerking.</a:t>
            </a:r>
          </a:p>
          <a:p>
            <a:r>
              <a:rPr lang="nl-NL" dirty="0" smtClean="0">
                <a:solidFill>
                  <a:srgbClr val="000000"/>
                </a:solidFill>
                <a:latin typeface="Calibri" panose="020F0502020204030204" pitchFamily="34" charset="0"/>
                <a:cs typeface="Calibri" panose="020F0502020204030204" pitchFamily="34" charset="0"/>
              </a:rPr>
              <a:t>Kartrekkers en community nodig.</a:t>
            </a:r>
          </a:p>
          <a:p>
            <a:pPr marL="0" indent="0">
              <a:buNone/>
            </a:pPr>
            <a:r>
              <a:rPr lang="nl-NL" dirty="0" smtClean="0">
                <a:solidFill>
                  <a:srgbClr val="000000"/>
                </a:solidFill>
                <a:latin typeface="Calibri" panose="020F0502020204030204" pitchFamily="34" charset="0"/>
                <a:cs typeface="Calibri" panose="020F0502020204030204" pitchFamily="34" charset="0"/>
              </a:rPr>
              <a:t>Hieruit valt te concluderen:</a:t>
            </a:r>
          </a:p>
          <a:p>
            <a:r>
              <a:rPr lang="nl-NL" dirty="0">
                <a:solidFill>
                  <a:srgbClr val="000000"/>
                </a:solidFill>
                <a:latin typeface="Calibri" panose="020F0502020204030204" pitchFamily="34" charset="0"/>
                <a:cs typeface="Calibri" panose="020F0502020204030204" pitchFamily="34" charset="0"/>
              </a:rPr>
              <a:t>F</a:t>
            </a:r>
            <a:r>
              <a:rPr lang="nl-NL" dirty="0" smtClean="0">
                <a:solidFill>
                  <a:srgbClr val="000000"/>
                </a:solidFill>
                <a:latin typeface="Calibri" panose="020F0502020204030204" pitchFamily="34" charset="0"/>
                <a:cs typeface="Calibri" panose="020F0502020204030204" pitchFamily="34" charset="0"/>
              </a:rPr>
              <a:t>acilitering</a:t>
            </a:r>
            <a:r>
              <a:rPr lang="nl-NL" dirty="0">
                <a:solidFill>
                  <a:srgbClr val="000000"/>
                </a:solidFill>
                <a:latin typeface="Calibri" panose="020F0502020204030204" pitchFamily="34" charset="0"/>
                <a:cs typeface="Calibri" panose="020F0502020204030204" pitchFamily="34" charset="0"/>
              </a:rPr>
              <a:t>, informatieverstrekking en transparantie door politiek en </a:t>
            </a:r>
            <a:r>
              <a:rPr lang="nl-NL" dirty="0" smtClean="0">
                <a:solidFill>
                  <a:srgbClr val="000000"/>
                </a:solidFill>
                <a:latin typeface="Calibri" panose="020F0502020204030204" pitchFamily="34" charset="0"/>
                <a:cs typeface="Calibri" panose="020F0502020204030204" pitchFamily="34" charset="0"/>
              </a:rPr>
              <a:t>bedrijfsleven is nodig om gebrek </a:t>
            </a:r>
            <a:r>
              <a:rPr lang="nl-NL" dirty="0">
                <a:solidFill>
                  <a:srgbClr val="000000"/>
                </a:solidFill>
                <a:latin typeface="Calibri" panose="020F0502020204030204" pitchFamily="34" charset="0"/>
                <a:cs typeface="Calibri" panose="020F0502020204030204" pitchFamily="34" charset="0"/>
              </a:rPr>
              <a:t>aan kennis, betrokkenheid en interesse bij </a:t>
            </a:r>
            <a:r>
              <a:rPr lang="nl-NL" dirty="0" smtClean="0">
                <a:solidFill>
                  <a:srgbClr val="000000"/>
                </a:solidFill>
                <a:latin typeface="Calibri" panose="020F0502020204030204" pitchFamily="34" charset="0"/>
                <a:cs typeface="Calibri" panose="020F0502020204030204" pitchFamily="34" charset="0"/>
              </a:rPr>
              <a:t>burger weg te nemen. </a:t>
            </a:r>
            <a:endParaRPr lang="nl-NL" dirty="0">
              <a:solidFill>
                <a:srgbClr val="000000"/>
              </a:solidFill>
              <a:latin typeface="Calibri" panose="020F0502020204030204" pitchFamily="34" charset="0"/>
              <a:cs typeface="Calibri" panose="020F0502020204030204" pitchFamily="34" charset="0"/>
            </a:endParaRPr>
          </a:p>
          <a:p>
            <a:r>
              <a:rPr lang="nl-NL" dirty="0" smtClean="0">
                <a:solidFill>
                  <a:srgbClr val="000000"/>
                </a:solidFill>
                <a:latin typeface="Calibri" panose="020F0502020204030204" pitchFamily="34" charset="0"/>
                <a:cs typeface="Calibri" panose="020F0502020204030204" pitchFamily="34" charset="0"/>
              </a:rPr>
              <a:t>Dan kan samenwerking tussen burger, bedrijfsleven, politiek en onderwijs tot stand komen, waarbij  kartrekkers en community nodig zijn.</a:t>
            </a:r>
          </a:p>
          <a:p>
            <a:pPr marL="0" indent="0">
              <a:buNone/>
            </a:pPr>
            <a:endParaRPr lang="nl-NL" dirty="0" smtClean="0">
              <a:solidFill>
                <a:srgbClr val="000000"/>
              </a:solidFill>
              <a:latin typeface="Calibri" panose="020F0502020204030204" pitchFamily="34" charset="0"/>
              <a:cs typeface="Calibri" panose="020F0502020204030204" pitchFamily="34" charset="0"/>
            </a:endParaRPr>
          </a:p>
          <a:p>
            <a:endParaRPr lang="nl-NL" dirty="0" smtClean="0">
              <a:solidFill>
                <a:srgbClr val="000000"/>
              </a:solidFill>
              <a:latin typeface="Calibri" panose="020F0502020204030204" pitchFamily="34" charset="0"/>
              <a:cs typeface="Calibri" panose="020F0502020204030204" pitchFamily="34" charset="0"/>
            </a:endParaRPr>
          </a:p>
          <a:p>
            <a:pPr marL="0" indent="0">
              <a:buNone/>
            </a:pPr>
            <a:endParaRPr lang="nl-NL"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6310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2467" y="854572"/>
            <a:ext cx="7440928" cy="857250"/>
          </a:xfrm>
        </p:spPr>
        <p:txBody>
          <a:bodyPr>
            <a:normAutofit fontScale="90000"/>
          </a:bodyPr>
          <a:lstStyle/>
          <a:p>
            <a:r>
              <a:rPr lang="en-GB" dirty="0">
                <a:latin typeface="Calibri" panose="020F0502020204030204" pitchFamily="34" charset="0"/>
                <a:cs typeface="Calibri" panose="020F0502020204030204" pitchFamily="34" charset="0"/>
              </a:rPr>
              <a:t>De </a:t>
            </a:r>
            <a:r>
              <a:rPr lang="en-GB" dirty="0" err="1">
                <a:latin typeface="Calibri" panose="020F0502020204030204" pitchFamily="34" charset="0"/>
                <a:cs typeface="Calibri" panose="020F0502020204030204" pitchFamily="34" charset="0"/>
              </a:rPr>
              <a:t>invloed</a:t>
            </a:r>
            <a:r>
              <a:rPr lang="en-GB" dirty="0">
                <a:latin typeface="Calibri" panose="020F0502020204030204" pitchFamily="34" charset="0"/>
                <a:cs typeface="Calibri" panose="020F0502020204030204" pitchFamily="34" charset="0"/>
              </a:rPr>
              <a:t> van burgers in de </a:t>
            </a:r>
            <a:r>
              <a:rPr lang="en-GB" dirty="0" err="1">
                <a:latin typeface="Calibri" panose="020F0502020204030204" pitchFamily="34" charset="0"/>
                <a:cs typeface="Calibri" panose="020F0502020204030204" pitchFamily="34" charset="0"/>
              </a:rPr>
              <a:t>textielindustrie</a:t>
            </a:r>
            <a:endParaRPr lang="nl-NL"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nl-NL" dirty="0" smtClean="0">
                <a:solidFill>
                  <a:srgbClr val="000000"/>
                </a:solidFill>
                <a:latin typeface="Calibri" panose="020F0502020204030204" pitchFamily="34" charset="0"/>
                <a:cs typeface="Calibri" panose="020F0502020204030204" pitchFamily="34" charset="0"/>
              </a:rPr>
              <a:t>Onderzoeksvraag</a:t>
            </a:r>
            <a:endParaRPr lang="nl-NL"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a:solidFill>
                  <a:srgbClr val="000000"/>
                </a:solidFill>
                <a:latin typeface="Calibri" panose="020F0502020204030204" pitchFamily="34" charset="0"/>
                <a:cs typeface="Calibri" panose="020F0502020204030204" pitchFamily="34" charset="0"/>
              </a:rPr>
              <a:t>Onderzoeksmethode</a:t>
            </a:r>
          </a:p>
          <a:p>
            <a:pPr marL="285750" indent="-285750">
              <a:buFont typeface="Arial" panose="020B0604020202020204" pitchFamily="34" charset="0"/>
              <a:buChar char="•"/>
            </a:pPr>
            <a:r>
              <a:rPr lang="nl-NL" dirty="0">
                <a:solidFill>
                  <a:srgbClr val="000000"/>
                </a:solidFill>
                <a:latin typeface="Calibri" panose="020F0502020204030204" pitchFamily="34" charset="0"/>
                <a:cs typeface="Calibri" panose="020F0502020204030204" pitchFamily="34" charset="0"/>
              </a:rPr>
              <a:t>Resultaten</a:t>
            </a:r>
          </a:p>
          <a:p>
            <a:pPr marL="285750" indent="-285750">
              <a:buFont typeface="Arial" panose="020B0604020202020204" pitchFamily="34" charset="0"/>
              <a:buChar char="•"/>
            </a:pPr>
            <a:r>
              <a:rPr lang="nl-NL" dirty="0" smtClean="0">
                <a:solidFill>
                  <a:srgbClr val="000000"/>
                </a:solidFill>
                <a:latin typeface="Calibri" panose="020F0502020204030204" pitchFamily="34" charset="0"/>
                <a:cs typeface="Calibri" panose="020F0502020204030204" pitchFamily="34" charset="0"/>
              </a:rPr>
              <a:t>Betrouwbaarheid, validiteit en representativiteit</a:t>
            </a:r>
            <a:endParaRPr lang="nl-NL"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a:solidFill>
                  <a:srgbClr val="000000"/>
                </a:solidFill>
                <a:latin typeface="Calibri" panose="020F0502020204030204" pitchFamily="34" charset="0"/>
                <a:cs typeface="Calibri" panose="020F0502020204030204" pitchFamily="34" charset="0"/>
              </a:rPr>
              <a:t>Conclusies</a:t>
            </a:r>
          </a:p>
          <a:p>
            <a:pPr marL="285750" indent="-285750">
              <a:buFont typeface="Arial" panose="020B0604020202020204" pitchFamily="34" charset="0"/>
              <a:buChar char="•"/>
            </a:pPr>
            <a:r>
              <a:rPr lang="nl-NL" dirty="0">
                <a:solidFill>
                  <a:srgbClr val="000000"/>
                </a:solidFill>
                <a:latin typeface="Calibri" panose="020F0502020204030204" pitchFamily="34" charset="0"/>
                <a:cs typeface="Calibri" panose="020F0502020204030204" pitchFamily="34" charset="0"/>
              </a:rPr>
              <a:t>Discussie</a:t>
            </a:r>
          </a:p>
          <a:p>
            <a:pPr marL="285750" indent="-285750">
              <a:buFont typeface="Arial" panose="020B0604020202020204" pitchFamily="34" charset="0"/>
              <a:buChar char="•"/>
            </a:pPr>
            <a:r>
              <a:rPr lang="nl-NL" dirty="0">
                <a:solidFill>
                  <a:srgbClr val="000000"/>
                </a:solidFill>
                <a:latin typeface="Calibri" panose="020F0502020204030204" pitchFamily="34" charset="0"/>
                <a:cs typeface="Calibri" panose="020F0502020204030204" pitchFamily="34" charset="0"/>
              </a:rPr>
              <a:t>Aanbevelingen</a:t>
            </a:r>
          </a:p>
          <a:p>
            <a:pPr marL="285750" indent="-285750">
              <a:buFont typeface="Arial" panose="020B0604020202020204" pitchFamily="34" charset="0"/>
              <a:buChar char="•"/>
            </a:pPr>
            <a:r>
              <a:rPr lang="nl-NL" dirty="0">
                <a:solidFill>
                  <a:srgbClr val="000000"/>
                </a:solidFill>
                <a:latin typeface="Calibri" panose="020F0502020204030204" pitchFamily="34" charset="0"/>
                <a:cs typeface="Calibri" panose="020F0502020204030204" pitchFamily="34" charset="0"/>
              </a:rPr>
              <a:t>Literatuur</a:t>
            </a:r>
          </a:p>
          <a:p>
            <a:endParaRPr lang="nl-NL"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1917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9966" y="360704"/>
            <a:ext cx="7440928" cy="857250"/>
          </a:xfrm>
        </p:spPr>
        <p:txBody>
          <a:bodyPr/>
          <a:lstStyle/>
          <a:p>
            <a:r>
              <a:rPr lang="nl-NL" dirty="0" smtClean="0"/>
              <a:t>Discussie</a:t>
            </a:r>
            <a:endParaRPr lang="nl-NL" dirty="0"/>
          </a:p>
        </p:txBody>
      </p:sp>
      <p:sp>
        <p:nvSpPr>
          <p:cNvPr id="3" name="Tijdelijke aanduiding voor inhoud 2"/>
          <p:cNvSpPr>
            <a:spLocks noGrp="1"/>
          </p:cNvSpPr>
          <p:nvPr>
            <p:ph idx="1"/>
          </p:nvPr>
        </p:nvSpPr>
        <p:spPr>
          <a:xfrm>
            <a:off x="1059366" y="1217954"/>
            <a:ext cx="7471317" cy="3565919"/>
          </a:xfrm>
        </p:spPr>
        <p:txBody>
          <a:bodyPr>
            <a:normAutofit fontScale="92500" lnSpcReduction="20000"/>
          </a:bodyPr>
          <a:lstStyle/>
          <a:p>
            <a:r>
              <a:rPr lang="nl-NL" dirty="0" smtClean="0">
                <a:solidFill>
                  <a:srgbClr val="000000"/>
                </a:solidFill>
                <a:latin typeface="Calibri" panose="020F0502020204030204" pitchFamily="34" charset="0"/>
                <a:cs typeface="Calibri" panose="020F0502020204030204" pitchFamily="34" charset="0"/>
              </a:rPr>
              <a:t>Steekproef geen doorsnee burger, maar veelal respondenten met interesse in thema → mogelijk  ‘positievere’ uitkomsten. </a:t>
            </a:r>
          </a:p>
          <a:p>
            <a:r>
              <a:rPr lang="nl-NL" dirty="0" smtClean="0">
                <a:solidFill>
                  <a:srgbClr val="000000"/>
                </a:solidFill>
                <a:latin typeface="Calibri" panose="020F0502020204030204" pitchFamily="34" charset="0"/>
                <a:cs typeface="Calibri" panose="020F0502020204030204" pitchFamily="34" charset="0"/>
              </a:rPr>
              <a:t>Tegelijkertijd kan dergelijke groep dienen om mee aan de slag te gaan en de stappen richting een circulaire samenleving via meer invloed van burgers aan te wakkeren.  </a:t>
            </a:r>
          </a:p>
          <a:p>
            <a:r>
              <a:rPr lang="nl-NL" dirty="0" smtClean="0">
                <a:solidFill>
                  <a:srgbClr val="000000"/>
                </a:solidFill>
                <a:latin typeface="Calibri" panose="020F0502020204030204" pitchFamily="34" charset="0"/>
                <a:cs typeface="Calibri" panose="020F0502020204030204" pitchFamily="34" charset="0"/>
              </a:rPr>
              <a:t>Hoe zorgen we voor facilitering, informatieverstrekking en transparantie door politiek en bedrijfsleven, zodat samenwerking tot stand kan komen? Wie zet de eerste stap? Politiek? Bedrijfsleven? Burgers? Onderwijs? Netwerkorganisaties (zoals Midpoint)? Kunnen we kartrekkers uit verschillende groepen bij elkaar brengen om dit aan te wakkeren?</a:t>
            </a:r>
          </a:p>
          <a:p>
            <a:pPr marL="0" indent="0">
              <a:buNone/>
            </a:pPr>
            <a:endParaRPr lang="nl-NL" dirty="0" smtClean="0">
              <a:solidFill>
                <a:srgbClr val="000000"/>
              </a:solidFill>
              <a:latin typeface="Calibri" panose="020F0502020204030204" pitchFamily="34" charset="0"/>
              <a:cs typeface="Calibri" panose="020F0502020204030204" pitchFamily="34" charset="0"/>
            </a:endParaRPr>
          </a:p>
          <a:p>
            <a:pPr marL="0" indent="0">
              <a:buNone/>
            </a:pPr>
            <a:endParaRPr lang="nl-NL" dirty="0" smtClean="0">
              <a:solidFill>
                <a:srgbClr val="000000"/>
              </a:solidFill>
              <a:latin typeface="Calibri" panose="020F0502020204030204" pitchFamily="34" charset="0"/>
              <a:cs typeface="Calibri" panose="020F0502020204030204" pitchFamily="34" charset="0"/>
            </a:endParaRPr>
          </a:p>
          <a:p>
            <a:endParaRPr lang="nl-NL" dirty="0" smtClean="0">
              <a:solidFill>
                <a:srgbClr val="000000"/>
              </a:solidFill>
              <a:latin typeface="Calibri" panose="020F0502020204030204" pitchFamily="34" charset="0"/>
              <a:cs typeface="Calibri" panose="020F0502020204030204" pitchFamily="34" charset="0"/>
            </a:endParaRPr>
          </a:p>
          <a:p>
            <a:endParaRPr lang="nl-NL" dirty="0" smtClean="0">
              <a:solidFill>
                <a:srgbClr val="000000"/>
              </a:solidFill>
              <a:latin typeface="Calibri" panose="020F0502020204030204" pitchFamily="34" charset="0"/>
              <a:cs typeface="Calibri" panose="020F0502020204030204" pitchFamily="34" charset="0"/>
            </a:endParaRPr>
          </a:p>
          <a:p>
            <a:pPr marL="0" indent="0">
              <a:buNone/>
            </a:pPr>
            <a:endParaRPr lang="nl-NL"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2018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9966" y="360704"/>
            <a:ext cx="7440928" cy="857250"/>
          </a:xfrm>
        </p:spPr>
        <p:txBody>
          <a:bodyPr/>
          <a:lstStyle/>
          <a:p>
            <a:r>
              <a:rPr lang="nl-NL" dirty="0" smtClean="0"/>
              <a:t>Discussie</a:t>
            </a:r>
            <a:endParaRPr lang="nl-NL" dirty="0"/>
          </a:p>
        </p:txBody>
      </p:sp>
      <p:sp>
        <p:nvSpPr>
          <p:cNvPr id="5" name="Tijdelijke aanduiding voor inhoud 2"/>
          <p:cNvSpPr txBox="1">
            <a:spLocks/>
          </p:cNvSpPr>
          <p:nvPr/>
        </p:nvSpPr>
        <p:spPr>
          <a:xfrm>
            <a:off x="1062888" y="1162952"/>
            <a:ext cx="7702737" cy="392554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smtClean="0">
                <a:solidFill>
                  <a:srgbClr val="000000"/>
                </a:solidFill>
                <a:latin typeface="Calibri" panose="020F0502020204030204" pitchFamily="34" charset="0"/>
                <a:cs typeface="Calibri" panose="020F0502020204030204" pitchFamily="34" charset="0"/>
              </a:rPr>
              <a:t>Onderwijs wordt grote rol toegekend. Hoe kan het onderwijs als verbinder optreden op korte en lange termijn (zoals met dit onderzoek)? Op korte termijn om gewenste veranderingen mee op gang te helpen en met onderzoek en onderwijs te ondersteunen. Op lange termijn om te zorgen voor brede inbedding in de maatschappij bij alle leeftijdsgroepen.</a:t>
            </a:r>
          </a:p>
          <a:p>
            <a:r>
              <a:rPr lang="nl-NL" dirty="0" smtClean="0">
                <a:solidFill>
                  <a:srgbClr val="000000"/>
                </a:solidFill>
                <a:latin typeface="Calibri" panose="020F0502020204030204" pitchFamily="34" charset="0"/>
                <a:cs typeface="Calibri" panose="020F0502020204030204" pitchFamily="34" charset="0"/>
              </a:rPr>
              <a:t>Hoger doel van het onderzoek is bijdrage leveren aan inclusieve </a:t>
            </a:r>
            <a:r>
              <a:rPr lang="nl-NL" dirty="0" err="1" smtClean="0">
                <a:solidFill>
                  <a:srgbClr val="000000"/>
                </a:solidFill>
                <a:latin typeface="Calibri" panose="020F0502020204030204" pitchFamily="34" charset="0"/>
                <a:cs typeface="Calibri" panose="020F0502020204030204" pitchFamily="34" charset="0"/>
              </a:rPr>
              <a:t>waardecreatie</a:t>
            </a:r>
            <a:r>
              <a:rPr lang="nl-NL" dirty="0" smtClean="0">
                <a:solidFill>
                  <a:srgbClr val="000000"/>
                </a:solidFill>
                <a:latin typeface="Calibri" panose="020F0502020204030204" pitchFamily="34" charset="0"/>
                <a:cs typeface="Calibri" panose="020F0502020204030204" pitchFamily="34" charset="0"/>
              </a:rPr>
              <a:t> voor een circulaire samenleving. In dit onderzoek focus op </a:t>
            </a:r>
            <a:r>
              <a:rPr lang="nl-NL" dirty="0" err="1" smtClean="0">
                <a:solidFill>
                  <a:srgbClr val="000000"/>
                </a:solidFill>
                <a:latin typeface="Calibri" panose="020F0502020204030204" pitchFamily="34" charset="0"/>
                <a:cs typeface="Calibri" panose="020F0502020204030204" pitchFamily="34" charset="0"/>
              </a:rPr>
              <a:t>inclusiviteit</a:t>
            </a:r>
            <a:r>
              <a:rPr lang="nl-NL" dirty="0" smtClean="0">
                <a:solidFill>
                  <a:srgbClr val="000000"/>
                </a:solidFill>
                <a:latin typeface="Calibri" panose="020F0502020204030204" pitchFamily="34" charset="0"/>
                <a:cs typeface="Calibri" panose="020F0502020204030204" pitchFamily="34" charset="0"/>
              </a:rPr>
              <a:t> en niet op de circulaire samenleving. Uit interviews kwam wel beeld naar voren dat wijst op de wens de industrie meer circulair te maken. Onbedoeld is daarmee al een stukje mogelijke invulling gegeven aan de inclusieve </a:t>
            </a:r>
            <a:r>
              <a:rPr lang="nl-NL" dirty="0" err="1" smtClean="0">
                <a:solidFill>
                  <a:srgbClr val="000000"/>
                </a:solidFill>
                <a:latin typeface="Calibri" panose="020F0502020204030204" pitchFamily="34" charset="0"/>
                <a:cs typeface="Calibri" panose="020F0502020204030204" pitchFamily="34" charset="0"/>
              </a:rPr>
              <a:t>waardecreatie</a:t>
            </a:r>
            <a:r>
              <a:rPr lang="nl-NL" dirty="0" smtClean="0">
                <a:solidFill>
                  <a:srgbClr val="000000"/>
                </a:solidFill>
                <a:latin typeface="Calibri" panose="020F0502020204030204" pitchFamily="34" charset="0"/>
                <a:cs typeface="Calibri" panose="020F0502020204030204" pitchFamily="34" charset="0"/>
              </a:rPr>
              <a:t> voor een circulaire samenleving.</a:t>
            </a:r>
          </a:p>
          <a:p>
            <a:r>
              <a:rPr lang="nl-NL" dirty="0" smtClean="0">
                <a:solidFill>
                  <a:srgbClr val="000000"/>
                </a:solidFill>
                <a:latin typeface="Calibri" panose="020F0502020204030204" pitchFamily="34" charset="0"/>
                <a:cs typeface="Calibri" panose="020F0502020204030204" pitchFamily="34" charset="0"/>
              </a:rPr>
              <a:t>M.b.t. sommige aspecten hebben burgers vertrouwen dat in Nederland e.e.a. goed geregeld is en zien hierbij de belangrijkste rol voor de politiek en/of bepaalde instanties. Het roept de vraag op waar dit vertrouwen op gebaseerd is en hoe zij de invulling van die rol voor zich zien.  </a:t>
            </a:r>
          </a:p>
          <a:p>
            <a:pPr marL="0" indent="0">
              <a:buFont typeface="Arial"/>
              <a:buNone/>
            </a:pPr>
            <a:endParaRPr lang="nl-NL" dirty="0" smtClean="0">
              <a:solidFill>
                <a:srgbClr val="000000"/>
              </a:solidFill>
              <a:latin typeface="Calibri" panose="020F0502020204030204" pitchFamily="34" charset="0"/>
              <a:cs typeface="Calibri" panose="020F0502020204030204" pitchFamily="34" charset="0"/>
            </a:endParaRPr>
          </a:p>
          <a:p>
            <a:pPr marL="0" indent="0">
              <a:buFont typeface="Arial"/>
              <a:buNone/>
            </a:pPr>
            <a:endParaRPr lang="nl-NL" dirty="0" smtClean="0">
              <a:solidFill>
                <a:srgbClr val="000000"/>
              </a:solidFill>
              <a:latin typeface="Calibri" panose="020F0502020204030204" pitchFamily="34" charset="0"/>
              <a:cs typeface="Calibri" panose="020F0502020204030204" pitchFamily="34" charset="0"/>
            </a:endParaRPr>
          </a:p>
          <a:p>
            <a:endParaRPr lang="nl-NL" dirty="0" smtClean="0">
              <a:solidFill>
                <a:srgbClr val="000000"/>
              </a:solidFill>
              <a:latin typeface="Calibri" panose="020F0502020204030204" pitchFamily="34" charset="0"/>
              <a:cs typeface="Calibri" panose="020F0502020204030204" pitchFamily="34" charset="0"/>
            </a:endParaRPr>
          </a:p>
          <a:p>
            <a:endParaRPr lang="nl-NL" dirty="0" smtClean="0">
              <a:solidFill>
                <a:srgbClr val="000000"/>
              </a:solidFill>
              <a:latin typeface="Calibri" panose="020F0502020204030204" pitchFamily="34" charset="0"/>
              <a:cs typeface="Calibri" panose="020F0502020204030204" pitchFamily="34" charset="0"/>
            </a:endParaRPr>
          </a:p>
          <a:p>
            <a:pPr marL="0" indent="0">
              <a:buFont typeface="Arial"/>
              <a:buNone/>
            </a:pPr>
            <a:endParaRPr lang="nl-NL"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9081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9966" y="360704"/>
            <a:ext cx="7440928" cy="857250"/>
          </a:xfrm>
        </p:spPr>
        <p:txBody>
          <a:bodyPr/>
          <a:lstStyle/>
          <a:p>
            <a:r>
              <a:rPr lang="nl-NL" dirty="0" smtClean="0"/>
              <a:t>Aanbevelingen</a:t>
            </a:r>
            <a:endParaRPr lang="nl-NL" dirty="0"/>
          </a:p>
        </p:txBody>
      </p:sp>
      <p:sp>
        <p:nvSpPr>
          <p:cNvPr id="3" name="Tijdelijke aanduiding voor inhoud 2"/>
          <p:cNvSpPr>
            <a:spLocks noGrp="1"/>
          </p:cNvSpPr>
          <p:nvPr>
            <p:ph idx="1"/>
          </p:nvPr>
        </p:nvSpPr>
        <p:spPr>
          <a:xfrm>
            <a:off x="1100008" y="1499731"/>
            <a:ext cx="7440929" cy="3195639"/>
          </a:xfrm>
        </p:spPr>
        <p:txBody>
          <a:bodyPr>
            <a:normAutofit fontScale="92500" lnSpcReduction="20000"/>
          </a:bodyPr>
          <a:lstStyle/>
          <a:p>
            <a:pPr marL="0" indent="0">
              <a:buNone/>
            </a:pPr>
            <a:r>
              <a:rPr lang="nl-NL" dirty="0">
                <a:solidFill>
                  <a:srgbClr val="000000"/>
                </a:solidFill>
                <a:latin typeface="Calibri" panose="020F0502020204030204" pitchFamily="34" charset="0"/>
                <a:cs typeface="Calibri" panose="020F0502020204030204" pitchFamily="34" charset="0"/>
              </a:rPr>
              <a:t>Om de gewenste veranderingen aan te zwengelen is het belangrijk de verschillende actoren op de juiste manier te </a:t>
            </a:r>
            <a:r>
              <a:rPr lang="nl-NL" dirty="0" smtClean="0">
                <a:solidFill>
                  <a:srgbClr val="000000"/>
                </a:solidFill>
                <a:latin typeface="Calibri" panose="020F0502020204030204" pitchFamily="34" charset="0"/>
                <a:cs typeface="Calibri" panose="020F0502020204030204" pitchFamily="34" charset="0"/>
              </a:rPr>
              <a:t>betrekken</a:t>
            </a:r>
            <a:r>
              <a:rPr lang="nl-NL" dirty="0">
                <a:solidFill>
                  <a:srgbClr val="000000"/>
                </a:solidFill>
                <a:latin typeface="Calibri" panose="020F0502020204030204" pitchFamily="34" charset="0"/>
                <a:cs typeface="Calibri" panose="020F0502020204030204" pitchFamily="34" charset="0"/>
              </a:rPr>
              <a:t>. Omdat uit het onderzoek blijkt dat kartrekkers nodig zijn om veranderingen in gang te zetten, lijkt het </a:t>
            </a:r>
            <a:r>
              <a:rPr lang="nl-NL" dirty="0" smtClean="0">
                <a:solidFill>
                  <a:srgbClr val="000000"/>
                </a:solidFill>
                <a:latin typeface="Calibri" panose="020F0502020204030204" pitchFamily="34" charset="0"/>
                <a:cs typeface="Calibri" panose="020F0502020204030204" pitchFamily="34" charset="0"/>
              </a:rPr>
              <a:t>logisch </a:t>
            </a:r>
            <a:r>
              <a:rPr lang="nl-NL" dirty="0">
                <a:solidFill>
                  <a:srgbClr val="000000"/>
                </a:solidFill>
                <a:latin typeface="Calibri" panose="020F0502020204030204" pitchFamily="34" charset="0"/>
                <a:cs typeface="Calibri" panose="020F0502020204030204" pitchFamily="34" charset="0"/>
              </a:rPr>
              <a:t>de kartrekkers van de verschillende groepen bij elkaar te brengen; van de burgers, het bedrijfsleven, de </a:t>
            </a:r>
            <a:r>
              <a:rPr lang="nl-NL" dirty="0" smtClean="0">
                <a:solidFill>
                  <a:srgbClr val="000000"/>
                </a:solidFill>
                <a:latin typeface="Calibri" panose="020F0502020204030204" pitchFamily="34" charset="0"/>
                <a:cs typeface="Calibri" panose="020F0502020204030204" pitchFamily="34" charset="0"/>
              </a:rPr>
              <a:t>politiek</a:t>
            </a:r>
            <a:r>
              <a:rPr lang="nl-NL" dirty="0">
                <a:solidFill>
                  <a:srgbClr val="000000"/>
                </a:solidFill>
                <a:latin typeface="Calibri" panose="020F0502020204030204" pitchFamily="34" charset="0"/>
                <a:cs typeface="Calibri" panose="020F0502020204030204" pitchFamily="34" charset="0"/>
              </a:rPr>
              <a:t>, het onderwijs en netwerkorganisaties. Onderwijs en netwerkorganisaties kunnen hierbij optreden als 	verbindende en participerende actoren. Zij kunnen via hun netwerk de kartrekkers bij burgers, bedrijfsleven en </a:t>
            </a:r>
            <a:r>
              <a:rPr lang="nl-NL" dirty="0" smtClean="0">
                <a:solidFill>
                  <a:srgbClr val="000000"/>
                </a:solidFill>
                <a:latin typeface="Calibri" panose="020F0502020204030204" pitchFamily="34" charset="0"/>
                <a:cs typeface="Calibri" panose="020F0502020204030204" pitchFamily="34" charset="0"/>
              </a:rPr>
              <a:t>politiek </a:t>
            </a:r>
            <a:r>
              <a:rPr lang="nl-NL" dirty="0">
                <a:solidFill>
                  <a:srgbClr val="000000"/>
                </a:solidFill>
                <a:latin typeface="Calibri" panose="020F0502020204030204" pitchFamily="34" charset="0"/>
                <a:cs typeface="Calibri" panose="020F0502020204030204" pitchFamily="34" charset="0"/>
              </a:rPr>
              <a:t>identificeren en samenbrengen en via onderzoek en onderwijs een belangrijke bijdrage leveren. </a:t>
            </a:r>
          </a:p>
          <a:p>
            <a:pPr marL="0" indent="0">
              <a:buNone/>
            </a:pPr>
            <a:endParaRPr lang="nl-NL"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9423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9966" y="360704"/>
            <a:ext cx="7440928" cy="857250"/>
          </a:xfrm>
        </p:spPr>
        <p:txBody>
          <a:bodyPr>
            <a:normAutofit fontScale="90000"/>
          </a:bodyPr>
          <a:lstStyle/>
          <a:p>
            <a:r>
              <a:rPr lang="nl-NL" dirty="0" smtClean="0"/>
              <a:t>Aanbevelingen voor vervolgonderzoek (korte termijn)</a:t>
            </a:r>
            <a:endParaRPr lang="nl-NL" dirty="0"/>
          </a:p>
        </p:txBody>
      </p:sp>
      <p:sp>
        <p:nvSpPr>
          <p:cNvPr id="3" name="Tijdelijke aanduiding voor inhoud 2"/>
          <p:cNvSpPr>
            <a:spLocks noGrp="1"/>
          </p:cNvSpPr>
          <p:nvPr>
            <p:ph idx="1"/>
          </p:nvPr>
        </p:nvSpPr>
        <p:spPr>
          <a:xfrm>
            <a:off x="1100008" y="1623557"/>
            <a:ext cx="7440929" cy="2938918"/>
          </a:xfrm>
        </p:spPr>
        <p:txBody>
          <a:bodyPr>
            <a:normAutofit fontScale="85000" lnSpcReduction="20000"/>
          </a:bodyPr>
          <a:lstStyle/>
          <a:p>
            <a:pPr marL="0" indent="0">
              <a:buNone/>
            </a:pPr>
            <a:r>
              <a:rPr lang="nl-NL" dirty="0" smtClean="0">
                <a:solidFill>
                  <a:srgbClr val="000000"/>
                </a:solidFill>
                <a:latin typeface="Calibri" panose="020F0502020204030204" pitchFamily="34" charset="0"/>
                <a:cs typeface="Calibri" panose="020F0502020204030204" pitchFamily="34" charset="0"/>
              </a:rPr>
              <a:t>Als vervolg op </a:t>
            </a:r>
            <a:r>
              <a:rPr lang="nl-NL" smtClean="0">
                <a:solidFill>
                  <a:srgbClr val="000000"/>
                </a:solidFill>
                <a:latin typeface="Calibri" panose="020F0502020204030204" pitchFamily="34" charset="0"/>
                <a:cs typeface="Calibri" panose="020F0502020204030204" pitchFamily="34" charset="0"/>
              </a:rPr>
              <a:t>dit </a:t>
            </a:r>
            <a:r>
              <a:rPr lang="nl-NL" smtClean="0">
                <a:solidFill>
                  <a:srgbClr val="000000"/>
                </a:solidFill>
                <a:latin typeface="Calibri" panose="020F0502020204030204" pitchFamily="34" charset="0"/>
                <a:cs typeface="Calibri" panose="020F0502020204030204" pitchFamily="34" charset="0"/>
              </a:rPr>
              <a:t>exploratieve </a:t>
            </a:r>
            <a:r>
              <a:rPr lang="nl-NL" smtClean="0">
                <a:solidFill>
                  <a:srgbClr val="000000"/>
                </a:solidFill>
                <a:latin typeface="Calibri" panose="020F0502020204030204" pitchFamily="34" charset="0"/>
                <a:cs typeface="Calibri" panose="020F0502020204030204" pitchFamily="34" charset="0"/>
              </a:rPr>
              <a:t>onderzoek</a:t>
            </a:r>
            <a:r>
              <a:rPr lang="nl-NL" dirty="0" smtClean="0">
                <a:solidFill>
                  <a:srgbClr val="000000"/>
                </a:solidFill>
                <a:latin typeface="Calibri" panose="020F0502020204030204" pitchFamily="34" charset="0"/>
                <a:cs typeface="Calibri" panose="020F0502020204030204" pitchFamily="34" charset="0"/>
              </a:rPr>
              <a:t>:</a:t>
            </a:r>
          </a:p>
          <a:p>
            <a:r>
              <a:rPr lang="nl-NL" dirty="0" smtClean="0">
                <a:solidFill>
                  <a:srgbClr val="000000"/>
                </a:solidFill>
                <a:latin typeface="Calibri" panose="020F0502020204030204" pitchFamily="34" charset="0"/>
                <a:cs typeface="Calibri" panose="020F0502020204030204" pitchFamily="34" charset="0"/>
              </a:rPr>
              <a:t>Pilot met kleinschalige, lokale projecten, waarbij gemeente, bedrijfsleven, burgers, onderwijs en netwerkorganisaties samenwerken. </a:t>
            </a:r>
          </a:p>
          <a:p>
            <a:r>
              <a:rPr lang="nl-NL" dirty="0" smtClean="0">
                <a:solidFill>
                  <a:srgbClr val="000000"/>
                </a:solidFill>
                <a:latin typeface="Calibri" panose="020F0502020204030204" pitchFamily="34" charset="0"/>
                <a:cs typeface="Calibri" panose="020F0502020204030204" pitchFamily="34" charset="0"/>
              </a:rPr>
              <a:t>Focus op aspect ‘inzamelen/hergebruik’; hier meeste invloed </a:t>
            </a:r>
            <a:r>
              <a:rPr lang="nl-NL" dirty="0">
                <a:solidFill>
                  <a:srgbClr val="000000"/>
                </a:solidFill>
                <a:latin typeface="Calibri" panose="020F0502020204030204" pitchFamily="34" charset="0"/>
                <a:cs typeface="Calibri" panose="020F0502020204030204" pitchFamily="34" charset="0"/>
              </a:rPr>
              <a:t>gewenst </a:t>
            </a:r>
            <a:r>
              <a:rPr lang="nl-NL" dirty="0" smtClean="0">
                <a:solidFill>
                  <a:srgbClr val="000000"/>
                </a:solidFill>
                <a:latin typeface="Calibri" panose="020F0502020204030204" pitchFamily="34" charset="0"/>
                <a:cs typeface="Calibri" panose="020F0502020204030204" pitchFamily="34" charset="0"/>
              </a:rPr>
              <a:t>en meeste </a:t>
            </a:r>
            <a:r>
              <a:rPr lang="nl-NL" dirty="0">
                <a:solidFill>
                  <a:srgbClr val="000000"/>
                </a:solidFill>
                <a:latin typeface="Calibri" panose="020F0502020204030204" pitchFamily="34" charset="0"/>
                <a:cs typeface="Calibri" panose="020F0502020204030204" pitchFamily="34" charset="0"/>
              </a:rPr>
              <a:t>concrete </a:t>
            </a:r>
            <a:r>
              <a:rPr lang="nl-NL" dirty="0" smtClean="0">
                <a:solidFill>
                  <a:srgbClr val="000000"/>
                </a:solidFill>
                <a:latin typeface="Calibri" panose="020F0502020204030204" pitchFamily="34" charset="0"/>
                <a:cs typeface="Calibri" panose="020F0502020204030204" pitchFamily="34" charset="0"/>
              </a:rPr>
              <a:t>ideeën.</a:t>
            </a:r>
          </a:p>
          <a:p>
            <a:r>
              <a:rPr lang="nl-NL" dirty="0" smtClean="0">
                <a:solidFill>
                  <a:srgbClr val="000000"/>
                </a:solidFill>
                <a:latin typeface="Calibri" panose="020F0502020204030204" pitchFamily="34" charset="0"/>
                <a:cs typeface="Calibri" panose="020F0502020204030204" pitchFamily="34" charset="0"/>
              </a:rPr>
              <a:t>Na evaluatie: </a:t>
            </a:r>
          </a:p>
          <a:p>
            <a:pPr lvl="1"/>
            <a:r>
              <a:rPr lang="nl-NL" dirty="0" smtClean="0">
                <a:solidFill>
                  <a:srgbClr val="000000"/>
                </a:solidFill>
                <a:latin typeface="Calibri" panose="020F0502020204030204" pitchFamily="34" charset="0"/>
                <a:cs typeface="Calibri" panose="020F0502020204030204" pitchFamily="34" charset="0"/>
              </a:rPr>
              <a:t>Opschaling naar andere aspecten en/of sectoren </a:t>
            </a:r>
          </a:p>
          <a:p>
            <a:pPr lvl="1"/>
            <a:r>
              <a:rPr lang="nl-NL" dirty="0" smtClean="0">
                <a:solidFill>
                  <a:srgbClr val="000000"/>
                </a:solidFill>
                <a:latin typeface="Calibri" panose="020F0502020204030204" pitchFamily="34" charset="0"/>
                <a:cs typeface="Calibri" panose="020F0502020204030204" pitchFamily="34" charset="0"/>
              </a:rPr>
              <a:t>Eventueel andere vormen/mate van invloed door burgers.  </a:t>
            </a:r>
          </a:p>
          <a:p>
            <a:r>
              <a:rPr lang="nl-NL" dirty="0">
                <a:solidFill>
                  <a:srgbClr val="000000"/>
                </a:solidFill>
                <a:latin typeface="Calibri" panose="020F0502020204030204" pitchFamily="34" charset="0"/>
                <a:cs typeface="Calibri" panose="020F0502020204030204" pitchFamily="34" charset="0"/>
              </a:rPr>
              <a:t>P</a:t>
            </a:r>
            <a:r>
              <a:rPr lang="nl-NL" dirty="0" smtClean="0">
                <a:solidFill>
                  <a:srgbClr val="000000"/>
                </a:solidFill>
                <a:latin typeface="Calibri" panose="020F0502020204030204" pitchFamily="34" charset="0"/>
                <a:cs typeface="Calibri" panose="020F0502020204030204" pitchFamily="34" charset="0"/>
              </a:rPr>
              <a:t>arallel onderzoek in verschillende (internationale) regio’s.</a:t>
            </a:r>
          </a:p>
          <a:p>
            <a:pPr marL="0" indent="0">
              <a:buNone/>
            </a:pPr>
            <a:endParaRPr lang="nl-NL"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3324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9966" y="360704"/>
            <a:ext cx="7440928" cy="857250"/>
          </a:xfrm>
        </p:spPr>
        <p:txBody>
          <a:bodyPr>
            <a:normAutofit fontScale="90000"/>
          </a:bodyPr>
          <a:lstStyle/>
          <a:p>
            <a:r>
              <a:rPr lang="nl-NL" dirty="0" smtClean="0"/>
              <a:t>Aanbevelingen voor vervolgonderzoek (middellange en lange termijn)</a:t>
            </a:r>
            <a:endParaRPr lang="nl-NL" dirty="0"/>
          </a:p>
        </p:txBody>
      </p:sp>
      <p:sp>
        <p:nvSpPr>
          <p:cNvPr id="3" name="Tijdelijke aanduiding voor inhoud 2"/>
          <p:cNvSpPr>
            <a:spLocks noGrp="1"/>
          </p:cNvSpPr>
          <p:nvPr>
            <p:ph idx="1"/>
          </p:nvPr>
        </p:nvSpPr>
        <p:spPr>
          <a:xfrm>
            <a:off x="1014761" y="1795700"/>
            <a:ext cx="7836133" cy="3534935"/>
          </a:xfrm>
        </p:spPr>
        <p:txBody>
          <a:bodyPr>
            <a:noAutofit/>
          </a:bodyPr>
          <a:lstStyle/>
          <a:p>
            <a:r>
              <a:rPr lang="nl-NL" sz="2000" dirty="0" smtClean="0">
                <a:solidFill>
                  <a:srgbClr val="000000"/>
                </a:solidFill>
                <a:latin typeface="Calibri" panose="020F0502020204030204" pitchFamily="34" charset="0"/>
                <a:cs typeface="Calibri" panose="020F0502020204030204" pitchFamily="34" charset="0"/>
              </a:rPr>
              <a:t>Kennis en inzicht m.b.t. manieren </a:t>
            </a:r>
            <a:r>
              <a:rPr lang="nl-NL" sz="2000" dirty="0">
                <a:solidFill>
                  <a:srgbClr val="000000"/>
                </a:solidFill>
                <a:latin typeface="Calibri" panose="020F0502020204030204" pitchFamily="34" charset="0"/>
                <a:cs typeface="Calibri" panose="020F0502020204030204" pitchFamily="34" charset="0"/>
              </a:rPr>
              <a:t>om invloed uit te oefenen op verschillende aspecten van de (textiel)industrie om zo een </a:t>
            </a:r>
            <a:r>
              <a:rPr lang="nl-NL" sz="2000" dirty="0" smtClean="0">
                <a:solidFill>
                  <a:srgbClr val="000000"/>
                </a:solidFill>
                <a:latin typeface="Calibri" panose="020F0502020204030204" pitchFamily="34" charset="0"/>
                <a:cs typeface="Calibri" panose="020F0502020204030204" pitchFamily="34" charset="0"/>
              </a:rPr>
              <a:t>bijdrage </a:t>
            </a:r>
            <a:r>
              <a:rPr lang="nl-NL" sz="2000" dirty="0">
                <a:solidFill>
                  <a:srgbClr val="000000"/>
                </a:solidFill>
                <a:latin typeface="Calibri" panose="020F0502020204030204" pitchFamily="34" charset="0"/>
                <a:cs typeface="Calibri" panose="020F0502020204030204" pitchFamily="34" charset="0"/>
              </a:rPr>
              <a:t>te leveren </a:t>
            </a:r>
            <a:r>
              <a:rPr lang="nl-NL" sz="2000" dirty="0" smtClean="0">
                <a:solidFill>
                  <a:srgbClr val="000000"/>
                </a:solidFill>
                <a:latin typeface="Calibri" panose="020F0502020204030204" pitchFamily="34" charset="0"/>
                <a:cs typeface="Calibri" panose="020F0502020204030204" pitchFamily="34" charset="0"/>
              </a:rPr>
              <a:t>aan: </a:t>
            </a:r>
          </a:p>
          <a:p>
            <a:pPr lvl="1"/>
            <a:r>
              <a:rPr lang="nl-NL" sz="1600" dirty="0" smtClean="0">
                <a:solidFill>
                  <a:srgbClr val="000000"/>
                </a:solidFill>
                <a:latin typeface="Calibri" panose="020F0502020204030204" pitchFamily="34" charset="0"/>
                <a:cs typeface="Calibri" panose="020F0502020204030204" pitchFamily="34" charset="0"/>
              </a:rPr>
              <a:t>de </a:t>
            </a:r>
            <a:r>
              <a:rPr lang="nl-NL" sz="1600" dirty="0">
                <a:solidFill>
                  <a:srgbClr val="000000"/>
                </a:solidFill>
                <a:latin typeface="Calibri" panose="020F0502020204030204" pitchFamily="34" charset="0"/>
                <a:cs typeface="Calibri" panose="020F0502020204030204" pitchFamily="34" charset="0"/>
              </a:rPr>
              <a:t>circulaire </a:t>
            </a:r>
            <a:r>
              <a:rPr lang="nl-NL" sz="1600" dirty="0" smtClean="0">
                <a:solidFill>
                  <a:srgbClr val="000000"/>
                </a:solidFill>
                <a:latin typeface="Calibri" panose="020F0502020204030204" pitchFamily="34" charset="0"/>
                <a:cs typeface="Calibri" panose="020F0502020204030204" pitchFamily="34" charset="0"/>
              </a:rPr>
              <a:t>transitie</a:t>
            </a:r>
          </a:p>
          <a:p>
            <a:pPr lvl="1"/>
            <a:r>
              <a:rPr lang="nl-NL" sz="1600" dirty="0" smtClean="0">
                <a:solidFill>
                  <a:srgbClr val="000000"/>
                </a:solidFill>
                <a:latin typeface="Calibri" panose="020F0502020204030204" pitchFamily="34" charset="0"/>
                <a:cs typeface="Calibri" panose="020F0502020204030204" pitchFamily="34" charset="0"/>
              </a:rPr>
              <a:t>het welzijn van burgers</a:t>
            </a:r>
          </a:p>
          <a:p>
            <a:pPr lvl="1"/>
            <a:r>
              <a:rPr lang="nl-NL" sz="1600" dirty="0" smtClean="0">
                <a:solidFill>
                  <a:srgbClr val="000000"/>
                </a:solidFill>
                <a:latin typeface="Calibri" panose="020F0502020204030204" pitchFamily="34" charset="0"/>
                <a:cs typeface="Calibri" panose="020F0502020204030204" pitchFamily="34" charset="0"/>
              </a:rPr>
              <a:t>manieren </a:t>
            </a:r>
            <a:r>
              <a:rPr lang="nl-NL" sz="1600" dirty="0">
                <a:solidFill>
                  <a:srgbClr val="000000"/>
                </a:solidFill>
                <a:latin typeface="Calibri" panose="020F0502020204030204" pitchFamily="34" charset="0"/>
                <a:cs typeface="Calibri" panose="020F0502020204030204" pitchFamily="34" charset="0"/>
              </a:rPr>
              <a:t>van invloed uitoefenen in andere terreinen van de </a:t>
            </a:r>
            <a:r>
              <a:rPr lang="nl-NL" sz="1600" dirty="0" smtClean="0">
                <a:solidFill>
                  <a:srgbClr val="000000"/>
                </a:solidFill>
                <a:latin typeface="Calibri" panose="020F0502020204030204" pitchFamily="34" charset="0"/>
                <a:cs typeface="Calibri" panose="020F0502020204030204" pitchFamily="34" charset="0"/>
              </a:rPr>
              <a:t>samenleving</a:t>
            </a:r>
          </a:p>
          <a:p>
            <a:pPr marL="0" indent="0">
              <a:buNone/>
            </a:pPr>
            <a:endParaRPr lang="nl-NL" sz="2000" dirty="0">
              <a:solidFill>
                <a:srgbClr val="000000"/>
              </a:solidFill>
              <a:latin typeface="Calibri" panose="020F0502020204030204" pitchFamily="34" charset="0"/>
              <a:cs typeface="Calibri" panose="020F0502020204030204" pitchFamily="34" charset="0"/>
            </a:endParaRPr>
          </a:p>
          <a:p>
            <a:pPr lvl="0"/>
            <a:r>
              <a:rPr lang="nl-NL" sz="2000" dirty="0" smtClean="0">
                <a:solidFill>
                  <a:srgbClr val="000000"/>
                </a:solidFill>
                <a:latin typeface="Calibri" panose="020F0502020204030204" pitchFamily="34" charset="0"/>
                <a:cs typeface="Calibri" panose="020F0502020204030204" pitchFamily="34" charset="0"/>
              </a:rPr>
              <a:t>Parallel </a:t>
            </a:r>
            <a:r>
              <a:rPr lang="nl-NL" sz="2000" dirty="0">
                <a:solidFill>
                  <a:srgbClr val="000000"/>
                </a:solidFill>
                <a:latin typeface="Calibri" panose="020F0502020204030204" pitchFamily="34" charset="0"/>
                <a:cs typeface="Calibri" panose="020F0502020204030204" pitchFamily="34" charset="0"/>
              </a:rPr>
              <a:t>onderzoek in verschillende (internationale) </a:t>
            </a:r>
            <a:r>
              <a:rPr lang="nl-NL" sz="2000" dirty="0" smtClean="0">
                <a:solidFill>
                  <a:srgbClr val="000000"/>
                </a:solidFill>
                <a:latin typeface="Calibri" panose="020F0502020204030204" pitchFamily="34" charset="0"/>
                <a:cs typeface="Calibri" panose="020F0502020204030204" pitchFamily="34" charset="0"/>
              </a:rPr>
              <a:t>regio’s</a:t>
            </a:r>
            <a:endParaRPr lang="nl-NL" sz="2000" dirty="0">
              <a:solidFill>
                <a:srgbClr val="000000"/>
              </a:solidFill>
              <a:latin typeface="Calibri" panose="020F0502020204030204" pitchFamily="34" charset="0"/>
              <a:cs typeface="Calibri" panose="020F0502020204030204" pitchFamily="34" charset="0"/>
            </a:endParaRPr>
          </a:p>
          <a:p>
            <a:pPr marL="0" indent="0">
              <a:buNone/>
            </a:pPr>
            <a:endParaRPr lang="nl-NL" sz="2000" dirty="0">
              <a:solidFill>
                <a:srgbClr val="000000"/>
              </a:solidFill>
              <a:latin typeface="Calibri" panose="020F0502020204030204" pitchFamily="34" charset="0"/>
              <a:cs typeface="Calibri" panose="020F0502020204030204" pitchFamily="34" charset="0"/>
            </a:endParaRPr>
          </a:p>
          <a:p>
            <a:pPr marL="0" indent="0">
              <a:buNone/>
            </a:pPr>
            <a:r>
              <a:rPr lang="nl-NL" sz="2000" dirty="0">
                <a:solidFill>
                  <a:srgbClr val="000000"/>
                </a:solidFill>
                <a:latin typeface="Calibri" panose="020F0502020204030204" pitchFamily="34" charset="0"/>
                <a:cs typeface="Calibri" panose="020F0502020204030204" pitchFamily="34" charset="0"/>
              </a:rPr>
              <a:t> </a:t>
            </a:r>
          </a:p>
          <a:p>
            <a:endParaRPr lang="nl-NL"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791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Platform Vrijwilligers Organisatie Venlo"/>
          <p:cNvSpPr>
            <a:spLocks noChangeAspect="1" noChangeArrowheads="1"/>
          </p:cNvSpPr>
          <p:nvPr/>
        </p:nvSpPr>
        <p:spPr bwMode="auto">
          <a:xfrm>
            <a:off x="233547" y="1718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Titel 1"/>
          <p:cNvSpPr>
            <a:spLocks noGrp="1"/>
          </p:cNvSpPr>
          <p:nvPr>
            <p:ph type="title"/>
          </p:nvPr>
        </p:nvSpPr>
        <p:spPr>
          <a:xfrm>
            <a:off x="1027894" y="1120234"/>
            <a:ext cx="7383518" cy="857250"/>
          </a:xfrm>
        </p:spPr>
        <p:txBody>
          <a:bodyPr>
            <a:normAutofit/>
          </a:bodyPr>
          <a:lstStyle/>
          <a:p>
            <a:r>
              <a:rPr lang="nl-NL" sz="2800" dirty="0" smtClean="0"/>
              <a:t>Literatuur</a:t>
            </a:r>
            <a:endParaRPr lang="nl-NL" sz="2800" dirty="0"/>
          </a:p>
        </p:txBody>
      </p:sp>
      <p:sp>
        <p:nvSpPr>
          <p:cNvPr id="4" name="Rectangle 1"/>
          <p:cNvSpPr>
            <a:spLocks noChangeArrowheads="1"/>
          </p:cNvSpPr>
          <p:nvPr/>
        </p:nvSpPr>
        <p:spPr bwMode="auto">
          <a:xfrm>
            <a:off x="1027894" y="2046819"/>
            <a:ext cx="707833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nl-NL" altLang="nl-NL" dirty="0" smtClean="0">
                <a:solidFill>
                  <a:srgbClr val="000000"/>
                </a:solidFill>
                <a:cs typeface="Times New Roman" panose="02020603050405020304" pitchFamily="18" charset="0"/>
              </a:rPr>
              <a:t>Verhoeven, N. (2018). </a:t>
            </a:r>
            <a:r>
              <a:rPr lang="nl-NL" altLang="nl-NL" i="1" dirty="0" smtClean="0">
                <a:solidFill>
                  <a:srgbClr val="000000"/>
                </a:solidFill>
                <a:cs typeface="Times New Roman" panose="02020603050405020304" pitchFamily="18" charset="0"/>
              </a:rPr>
              <a:t>Wat is onderzoek? </a:t>
            </a:r>
            <a:r>
              <a:rPr lang="nl-NL" altLang="nl-NL" dirty="0" smtClean="0">
                <a:solidFill>
                  <a:srgbClr val="000000"/>
                </a:solidFill>
                <a:cs typeface="Times New Roman" panose="02020603050405020304" pitchFamily="18" charset="0"/>
              </a:rPr>
              <a:t>Amsterdam: Boom Uitgevers</a:t>
            </a:r>
            <a:br>
              <a:rPr lang="nl-NL" altLang="nl-NL" dirty="0" smtClean="0">
                <a:solidFill>
                  <a:srgbClr val="000000"/>
                </a:solidFill>
                <a:cs typeface="Times New Roman" panose="02020603050405020304" pitchFamily="18" charset="0"/>
              </a:rPr>
            </a:br>
            <a:endParaRPr lang="nl-NL" altLang="nl-NL" dirty="0" smtClean="0">
              <a:solidFill>
                <a:srgbClr val="000000"/>
              </a:solidFill>
              <a:cs typeface="Times New Roman" panose="02020603050405020304" pitchFamily="18" charset="0"/>
            </a:endParaRPr>
          </a:p>
          <a:p>
            <a:pPr defTabSz="914400" eaLnBrk="0" fontAlgn="base" hangingPunct="0">
              <a:spcBef>
                <a:spcPct val="0"/>
              </a:spcBef>
              <a:spcAft>
                <a:spcPct val="0"/>
              </a:spcAft>
            </a:pPr>
            <a:r>
              <a:rPr lang="nl-NL" altLang="nl-NL" dirty="0" err="1" smtClean="0">
                <a:solidFill>
                  <a:srgbClr val="000000"/>
                </a:solidFill>
                <a:cs typeface="Times New Roman" panose="02020603050405020304" pitchFamily="18" charset="0"/>
              </a:rPr>
              <a:t>Boeije</a:t>
            </a:r>
            <a:r>
              <a:rPr lang="nl-NL" altLang="nl-NL" dirty="0" smtClean="0">
                <a:solidFill>
                  <a:srgbClr val="000000"/>
                </a:solidFill>
                <a:cs typeface="Times New Roman" panose="02020603050405020304" pitchFamily="18" charset="0"/>
              </a:rPr>
              <a:t>, H., &amp; </a:t>
            </a:r>
            <a:r>
              <a:rPr lang="nl-NL" altLang="nl-NL" dirty="0" err="1" smtClean="0">
                <a:solidFill>
                  <a:srgbClr val="000000"/>
                </a:solidFill>
                <a:cs typeface="Times New Roman" panose="02020603050405020304" pitchFamily="18" charset="0"/>
              </a:rPr>
              <a:t>Bleijenbergh</a:t>
            </a:r>
            <a:r>
              <a:rPr lang="nl-NL" altLang="nl-NL" dirty="0" smtClean="0">
                <a:solidFill>
                  <a:srgbClr val="000000"/>
                </a:solidFill>
                <a:cs typeface="Times New Roman" panose="02020603050405020304" pitchFamily="18" charset="0"/>
              </a:rPr>
              <a:t>, I. (2019). </a:t>
            </a:r>
            <a:r>
              <a:rPr lang="nl-NL" altLang="nl-NL" i="1" dirty="0" smtClean="0">
                <a:solidFill>
                  <a:srgbClr val="000000"/>
                </a:solidFill>
                <a:cs typeface="Times New Roman" panose="02020603050405020304" pitchFamily="18" charset="0"/>
              </a:rPr>
              <a:t>Analyseren in kwalitatief onderzoek: denken en doen. </a:t>
            </a:r>
            <a:r>
              <a:rPr lang="nl-NL" altLang="nl-NL" dirty="0">
                <a:solidFill>
                  <a:srgbClr val="000000"/>
                </a:solidFill>
                <a:cs typeface="Times New Roman" panose="02020603050405020304" pitchFamily="18" charset="0"/>
              </a:rPr>
              <a:t>Amsterdam: Boom Uitgevers</a:t>
            </a:r>
          </a:p>
          <a:p>
            <a:pPr defTabSz="914400" eaLnBrk="0" fontAlgn="base" hangingPunct="0">
              <a:spcBef>
                <a:spcPct val="0"/>
              </a:spcBef>
              <a:spcAft>
                <a:spcPct val="0"/>
              </a:spcAft>
            </a:pPr>
            <a:endParaRPr lang="nl-NL" altLang="nl-NL" i="1" dirty="0" smtClean="0">
              <a:solidFill>
                <a:srgbClr val="000000"/>
              </a:solidFill>
              <a:cs typeface="Times New Roman" panose="02020603050405020304" pitchFamily="18" charset="0"/>
            </a:endParaRPr>
          </a:p>
          <a:p>
            <a:pPr defTabSz="914400" eaLnBrk="0" fontAlgn="base" hangingPunct="0">
              <a:spcBef>
                <a:spcPct val="0"/>
              </a:spcBef>
              <a:spcAft>
                <a:spcPct val="0"/>
              </a:spcAft>
            </a:pPr>
            <a:endParaRPr lang="nl-NL" altLang="nl-NL" dirty="0" smtClean="0">
              <a:solidFill>
                <a:srgbClr val="000000"/>
              </a:solidFill>
              <a:cs typeface="Times New Roman" panose="02020603050405020304" pitchFamily="18" charset="0"/>
            </a:endParaRPr>
          </a:p>
        </p:txBody>
      </p:sp>
    </p:spTree>
    <p:extLst>
      <p:ext uri="{BB962C8B-B14F-4D97-AF65-F5344CB8AC3E}">
        <p14:creationId xmlns:p14="http://schemas.microsoft.com/office/powerpoint/2010/main" val="1852364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2467" y="854571"/>
            <a:ext cx="7440928" cy="857250"/>
          </a:xfrm>
        </p:spPr>
        <p:txBody>
          <a:bodyPr>
            <a:normAutofit fontScale="90000"/>
          </a:bodyPr>
          <a:lstStyle/>
          <a:p>
            <a:r>
              <a:rPr lang="en-GB" dirty="0">
                <a:latin typeface="Calibri" panose="020F0502020204030204" pitchFamily="34" charset="0"/>
                <a:cs typeface="Calibri" panose="020F0502020204030204" pitchFamily="34" charset="0"/>
              </a:rPr>
              <a:t>De </a:t>
            </a:r>
            <a:r>
              <a:rPr lang="en-GB" dirty="0" err="1">
                <a:latin typeface="Calibri" panose="020F0502020204030204" pitchFamily="34" charset="0"/>
                <a:cs typeface="Calibri" panose="020F0502020204030204" pitchFamily="34" charset="0"/>
              </a:rPr>
              <a:t>invloed</a:t>
            </a:r>
            <a:r>
              <a:rPr lang="en-GB" dirty="0">
                <a:latin typeface="Calibri" panose="020F0502020204030204" pitchFamily="34" charset="0"/>
                <a:cs typeface="Calibri" panose="020F0502020204030204" pitchFamily="34" charset="0"/>
              </a:rPr>
              <a:t> van burgers in de </a:t>
            </a:r>
            <a:r>
              <a:rPr lang="en-GB" dirty="0" err="1">
                <a:latin typeface="Calibri" panose="020F0502020204030204" pitchFamily="34" charset="0"/>
                <a:cs typeface="Calibri" panose="020F0502020204030204" pitchFamily="34" charset="0"/>
              </a:rPr>
              <a:t>textielindustrie</a:t>
            </a:r>
            <a:endParaRPr lang="nl-NL"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1492467" y="1710107"/>
            <a:ext cx="6875019" cy="2534400"/>
          </a:xfrm>
        </p:spPr>
        <p:txBody>
          <a:bodyPr>
            <a:normAutofit lnSpcReduction="10000"/>
          </a:bodyPr>
          <a:lstStyle/>
          <a:p>
            <a:pPr marL="0" indent="0">
              <a:buNone/>
            </a:pPr>
            <a:endParaRPr lang="nl-NL" sz="2800" b="1" dirty="0" smtClean="0">
              <a:latin typeface="Calibri" panose="020F0502020204030204" pitchFamily="34" charset="0"/>
              <a:cs typeface="Calibri" panose="020F0502020204030204" pitchFamily="34" charset="0"/>
            </a:endParaRPr>
          </a:p>
          <a:p>
            <a:pPr marL="0" indent="0">
              <a:buNone/>
            </a:pPr>
            <a:r>
              <a:rPr lang="nl-NL" sz="2800" b="1" dirty="0" smtClean="0">
                <a:latin typeface="Calibri" panose="020F0502020204030204" pitchFamily="34" charset="0"/>
                <a:cs typeface="Calibri" panose="020F0502020204030204" pitchFamily="34" charset="0"/>
              </a:rPr>
              <a:t>Onderzoeksvraag</a:t>
            </a:r>
            <a:endParaRPr lang="nl-NL" sz="2800" b="1" dirty="0">
              <a:latin typeface="Calibri" panose="020F0502020204030204" pitchFamily="34" charset="0"/>
              <a:cs typeface="Calibri" panose="020F0502020204030204" pitchFamily="34" charset="0"/>
            </a:endParaRPr>
          </a:p>
          <a:p>
            <a:pPr marL="0" indent="0">
              <a:buNone/>
            </a:pPr>
            <a:r>
              <a:rPr lang="nl-NL" dirty="0" smtClean="0">
                <a:solidFill>
                  <a:srgbClr val="000000"/>
                </a:solidFill>
                <a:latin typeface="Calibri" panose="020F0502020204030204" pitchFamily="34" charset="0"/>
                <a:cs typeface="Calibri" panose="020F0502020204030204" pitchFamily="34" charset="0"/>
              </a:rPr>
              <a:t>In hoeverre is </a:t>
            </a:r>
            <a:r>
              <a:rPr lang="nl-NL" dirty="0">
                <a:solidFill>
                  <a:srgbClr val="000000"/>
                </a:solidFill>
                <a:latin typeface="Calibri" panose="020F0502020204030204" pitchFamily="34" charset="0"/>
                <a:cs typeface="Calibri" panose="020F0502020204030204" pitchFamily="34" charset="0"/>
              </a:rPr>
              <a:t>invloed </a:t>
            </a:r>
            <a:r>
              <a:rPr lang="nl-NL" dirty="0" smtClean="0">
                <a:solidFill>
                  <a:srgbClr val="000000"/>
                </a:solidFill>
                <a:latin typeface="Calibri" panose="020F0502020204030204" pitchFamily="34" charset="0"/>
                <a:cs typeface="Calibri" panose="020F0502020204030204" pitchFamily="34" charset="0"/>
              </a:rPr>
              <a:t>van burgers gewenst op verschillende aspecten van de </a:t>
            </a:r>
            <a:r>
              <a:rPr lang="nl-NL" dirty="0">
                <a:solidFill>
                  <a:srgbClr val="000000"/>
                </a:solidFill>
                <a:latin typeface="Calibri" panose="020F0502020204030204" pitchFamily="34" charset="0"/>
                <a:cs typeface="Calibri" panose="020F0502020204030204" pitchFamily="34" charset="0"/>
              </a:rPr>
              <a:t>textielindustrie in hun </a:t>
            </a:r>
            <a:r>
              <a:rPr lang="nl-NL" dirty="0" smtClean="0">
                <a:solidFill>
                  <a:srgbClr val="000000"/>
                </a:solidFill>
                <a:latin typeface="Calibri" panose="020F0502020204030204" pitchFamily="34" charset="0"/>
                <a:cs typeface="Calibri" panose="020F0502020204030204" pitchFamily="34" charset="0"/>
              </a:rPr>
              <a:t>regio, in de perceptie van </a:t>
            </a:r>
            <a:r>
              <a:rPr lang="nl-NL" dirty="0">
                <a:solidFill>
                  <a:srgbClr val="000000"/>
                </a:solidFill>
                <a:latin typeface="Calibri" panose="020F0502020204030204" pitchFamily="34" charset="0"/>
                <a:cs typeface="Calibri" panose="020F0502020204030204" pitchFamily="34" charset="0"/>
              </a:rPr>
              <a:t>burgers </a:t>
            </a:r>
            <a:r>
              <a:rPr lang="nl-NL" dirty="0" smtClean="0">
                <a:solidFill>
                  <a:srgbClr val="000000"/>
                </a:solidFill>
                <a:latin typeface="Calibri" panose="020F0502020204030204" pitchFamily="34" charset="0"/>
                <a:cs typeface="Calibri" panose="020F0502020204030204" pitchFamily="34" charset="0"/>
              </a:rPr>
              <a:t>uit een </a:t>
            </a:r>
            <a:r>
              <a:rPr lang="nl-NL" dirty="0">
                <a:solidFill>
                  <a:srgbClr val="000000"/>
                </a:solidFill>
                <a:latin typeface="Calibri" panose="020F0502020204030204" pitchFamily="34" charset="0"/>
                <a:cs typeface="Calibri" panose="020F0502020204030204" pitchFamily="34" charset="0"/>
              </a:rPr>
              <a:t>textielregio en professionals verbonden </a:t>
            </a:r>
            <a:r>
              <a:rPr lang="nl-NL" dirty="0" smtClean="0">
                <a:solidFill>
                  <a:srgbClr val="000000"/>
                </a:solidFill>
                <a:latin typeface="Calibri" panose="020F0502020204030204" pitchFamily="34" charset="0"/>
                <a:cs typeface="Calibri" panose="020F0502020204030204" pitchFamily="34" charset="0"/>
              </a:rPr>
              <a:t>aan de textielindustrie?</a:t>
            </a:r>
            <a:endParaRPr lang="nl-NL" dirty="0">
              <a:solidFill>
                <a:srgbClr val="000000"/>
              </a:solidFill>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638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2468" y="847314"/>
            <a:ext cx="7440928" cy="857250"/>
          </a:xfrm>
        </p:spPr>
        <p:txBody>
          <a:bodyPr>
            <a:normAutofit fontScale="90000"/>
          </a:bodyPr>
          <a:lstStyle/>
          <a:p>
            <a:r>
              <a:rPr lang="en-GB" dirty="0">
                <a:latin typeface="Calibri" panose="020F0502020204030204" pitchFamily="34" charset="0"/>
                <a:cs typeface="Calibri" panose="020F0502020204030204" pitchFamily="34" charset="0"/>
              </a:rPr>
              <a:t>De </a:t>
            </a:r>
            <a:r>
              <a:rPr lang="en-GB" dirty="0" err="1">
                <a:latin typeface="Calibri" panose="020F0502020204030204" pitchFamily="34" charset="0"/>
                <a:cs typeface="Calibri" panose="020F0502020204030204" pitchFamily="34" charset="0"/>
              </a:rPr>
              <a:t>invloed</a:t>
            </a:r>
            <a:r>
              <a:rPr lang="en-GB" dirty="0">
                <a:latin typeface="Calibri" panose="020F0502020204030204" pitchFamily="34" charset="0"/>
                <a:cs typeface="Calibri" panose="020F0502020204030204" pitchFamily="34" charset="0"/>
              </a:rPr>
              <a:t> van burgers in de </a:t>
            </a:r>
            <a:r>
              <a:rPr lang="en-GB" dirty="0" err="1">
                <a:latin typeface="Calibri" panose="020F0502020204030204" pitchFamily="34" charset="0"/>
                <a:cs typeface="Calibri" panose="020F0502020204030204" pitchFamily="34" charset="0"/>
              </a:rPr>
              <a:t>textielindustrie</a:t>
            </a:r>
            <a:endParaRPr lang="nl-NL"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1492467" y="1906914"/>
            <a:ext cx="7440929" cy="2730400"/>
          </a:xfrm>
        </p:spPr>
        <p:txBody>
          <a:bodyPr>
            <a:normAutofit fontScale="47500" lnSpcReduction="20000"/>
          </a:bodyPr>
          <a:lstStyle/>
          <a:p>
            <a:pPr marL="0" indent="0">
              <a:buNone/>
            </a:pPr>
            <a:r>
              <a:rPr lang="nl-NL" sz="3200" b="1" dirty="0">
                <a:solidFill>
                  <a:srgbClr val="663366"/>
                </a:solidFill>
                <a:latin typeface="Calibri" panose="020F0502020204030204" pitchFamily="34" charset="0"/>
                <a:cs typeface="Calibri" panose="020F0502020204030204" pitchFamily="34" charset="0"/>
              </a:rPr>
              <a:t>Onderzoeksmethode</a:t>
            </a:r>
          </a:p>
          <a:p>
            <a:pPr marL="0" lvl="0" indent="0" defTabSz="914400" eaLnBrk="0" fontAlgn="base" hangingPunct="0">
              <a:spcAft>
                <a:spcPct val="0"/>
              </a:spcAft>
              <a:buNone/>
            </a:pPr>
            <a:r>
              <a:rPr lang="nl-NL" altLang="nl-NL" sz="2800" dirty="0">
                <a:solidFill>
                  <a:srgbClr val="000000"/>
                </a:solidFill>
                <a:latin typeface="Calibri" panose="020F0502020204030204" pitchFamily="34" charset="0"/>
                <a:ea typeface="Calibri" panose="020F0502020204030204" pitchFamily="34" charset="0"/>
                <a:cs typeface="Calibri" panose="020F0502020204030204" pitchFamily="34" charset="0"/>
              </a:rPr>
              <a:t>Empirisch</a:t>
            </a:r>
          </a:p>
          <a:p>
            <a:pPr marL="0" lvl="0" indent="0" defTabSz="914400" eaLnBrk="0" fontAlgn="base" hangingPunct="0">
              <a:spcAft>
                <a:spcPct val="0"/>
              </a:spcAft>
              <a:buNone/>
            </a:pPr>
            <a:r>
              <a:rPr lang="nl-NL" altLang="nl-NL" sz="2800" dirty="0">
                <a:solidFill>
                  <a:srgbClr val="000000"/>
                </a:solidFill>
                <a:latin typeface="Calibri" panose="020F0502020204030204" pitchFamily="34" charset="0"/>
                <a:ea typeface="Calibri" panose="020F0502020204030204" pitchFamily="34" charset="0"/>
                <a:cs typeface="Calibri" panose="020F0502020204030204" pitchFamily="34" charset="0"/>
              </a:rPr>
              <a:t>Vragenlijst en </a:t>
            </a:r>
            <a:r>
              <a:rPr lang="nl-NL" altLang="nl-NL"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semi-gestructureerd</a:t>
            </a:r>
            <a:r>
              <a:rPr lang="nl-NL" altLang="nl-NL"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nl-NL" altLang="nl-NL"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interview</a:t>
            </a:r>
            <a:endParaRPr lang="nl-NL" altLang="nl-NL"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defTabSz="914400" eaLnBrk="0" fontAlgn="base" hangingPunct="0">
              <a:spcAft>
                <a:spcPct val="0"/>
              </a:spcAft>
              <a:buNone/>
            </a:pPr>
            <a:r>
              <a:rPr lang="nl-NL" altLang="nl-NL" sz="2800" dirty="0">
                <a:solidFill>
                  <a:srgbClr val="000000"/>
                </a:solidFill>
                <a:latin typeface="Calibri" panose="020F0502020204030204" pitchFamily="34" charset="0"/>
                <a:cs typeface="Calibri" panose="020F0502020204030204" pitchFamily="34" charset="0"/>
              </a:rPr>
              <a:t>Afname: medio mei - medio september 2022</a:t>
            </a:r>
          </a:p>
          <a:p>
            <a:pPr marL="0" lvl="0" indent="0" defTabSz="914400" eaLnBrk="0" fontAlgn="base" hangingPunct="0">
              <a:spcAft>
                <a:spcPct val="0"/>
              </a:spcAft>
              <a:buNone/>
            </a:pPr>
            <a:r>
              <a:rPr lang="nl-NL" altLang="nl-NL" sz="2800" dirty="0">
                <a:solidFill>
                  <a:srgbClr val="000000"/>
                </a:solidFill>
                <a:latin typeface="Calibri" panose="020F0502020204030204" pitchFamily="34" charset="0"/>
                <a:cs typeface="Calibri" panose="020F0502020204030204" pitchFamily="34" charset="0"/>
              </a:rPr>
              <a:t>Steekproef: </a:t>
            </a:r>
            <a:r>
              <a:rPr lang="nl-NL" altLang="nl-NL" sz="2800" dirty="0" smtClean="0">
                <a:solidFill>
                  <a:srgbClr val="000000"/>
                </a:solidFill>
                <a:latin typeface="Calibri" panose="020F0502020204030204" pitchFamily="34" charset="0"/>
                <a:cs typeface="Calibri" panose="020F0502020204030204" pitchFamily="34" charset="0"/>
              </a:rPr>
              <a:t>aantal onbekend (start als straatonderzoek, tijdens </a:t>
            </a:r>
            <a:r>
              <a:rPr lang="nl-NL" altLang="nl-NL" sz="2800" dirty="0" err="1" smtClean="0">
                <a:solidFill>
                  <a:srgbClr val="000000"/>
                </a:solidFill>
                <a:latin typeface="Calibri" panose="020F0502020204030204" pitchFamily="34" charset="0"/>
                <a:cs typeface="Calibri" panose="020F0502020204030204" pitchFamily="34" charset="0"/>
              </a:rPr>
              <a:t>Textour</a:t>
            </a:r>
            <a:r>
              <a:rPr lang="nl-NL" altLang="nl-NL" sz="2800" dirty="0" smtClean="0">
                <a:solidFill>
                  <a:srgbClr val="000000"/>
                </a:solidFill>
                <a:latin typeface="Calibri" panose="020F0502020204030204" pitchFamily="34" charset="0"/>
                <a:cs typeface="Calibri" panose="020F0502020204030204" pitchFamily="34" charset="0"/>
              </a:rPr>
              <a:t> Tilburg)</a:t>
            </a:r>
          </a:p>
          <a:p>
            <a:pPr marL="0" lvl="0" indent="0" defTabSz="914400" eaLnBrk="0" fontAlgn="base" hangingPunct="0">
              <a:spcAft>
                <a:spcPct val="0"/>
              </a:spcAft>
              <a:buNone/>
            </a:pPr>
            <a:r>
              <a:rPr lang="nl-NL" sz="2800" dirty="0" smtClean="0">
                <a:solidFill>
                  <a:srgbClr val="000000"/>
                </a:solidFill>
                <a:latin typeface="Calibri" panose="020F0502020204030204" pitchFamily="34" charset="0"/>
                <a:cs typeface="Calibri" panose="020F0502020204030204" pitchFamily="34" charset="0"/>
              </a:rPr>
              <a:t>Respondenten: burgers uit textielregio en professionals verbonden aan textielindustrie</a:t>
            </a:r>
            <a:endParaRPr lang="nl-NL" sz="2800" dirty="0">
              <a:solidFill>
                <a:srgbClr val="000000"/>
              </a:solidFill>
              <a:latin typeface="Calibri" panose="020F0502020204030204" pitchFamily="34" charset="0"/>
              <a:cs typeface="Calibri" panose="020F0502020204030204" pitchFamily="34" charset="0"/>
            </a:endParaRPr>
          </a:p>
          <a:p>
            <a:pPr marL="0" lvl="0" indent="0" defTabSz="914400" eaLnBrk="0" fontAlgn="base" hangingPunct="0">
              <a:spcAft>
                <a:spcPct val="0"/>
              </a:spcAft>
              <a:buNone/>
            </a:pPr>
            <a:endParaRPr lang="nl-NL" altLang="nl-NL" sz="2000" dirty="0">
              <a:solidFill>
                <a:srgbClr val="000000"/>
              </a:solidFill>
              <a:latin typeface="Calibri" panose="020F0502020204030204" pitchFamily="34" charset="0"/>
              <a:cs typeface="Calibri" panose="020F0502020204030204" pitchFamily="34" charset="0"/>
            </a:endParaRPr>
          </a:p>
          <a:p>
            <a:pPr marL="0" indent="0" defTabSz="914400" eaLnBrk="0" fontAlgn="base" hangingPunct="0">
              <a:spcAft>
                <a:spcPct val="0"/>
              </a:spcAft>
              <a:buNone/>
            </a:pPr>
            <a:r>
              <a:rPr lang="nl-NL" sz="3200" b="1" dirty="0">
                <a:solidFill>
                  <a:srgbClr val="663366"/>
                </a:solidFill>
                <a:latin typeface="Calibri" panose="020F0502020204030204" pitchFamily="34" charset="0"/>
                <a:cs typeface="Calibri" panose="020F0502020204030204" pitchFamily="34" charset="0"/>
              </a:rPr>
              <a:t>Resultaten</a:t>
            </a:r>
          </a:p>
          <a:p>
            <a:pPr marL="0" indent="0" defTabSz="914400" eaLnBrk="0" fontAlgn="base" hangingPunct="0">
              <a:spcAft>
                <a:spcPct val="0"/>
              </a:spcAft>
              <a:buNone/>
            </a:pPr>
            <a:r>
              <a:rPr lang="nl-NL" altLang="nl-NL" sz="2800" dirty="0" smtClean="0">
                <a:solidFill>
                  <a:srgbClr val="000000"/>
                </a:solidFill>
                <a:latin typeface="Calibri" panose="020F0502020204030204" pitchFamily="34" charset="0"/>
                <a:cs typeface="Calibri" panose="020F0502020204030204" pitchFamily="34" charset="0"/>
              </a:rPr>
              <a:t>Respons: 104 vragenlijsten</a:t>
            </a:r>
          </a:p>
          <a:p>
            <a:pPr lvl="1" defTabSz="914400" eaLnBrk="0" fontAlgn="base" hangingPunct="0">
              <a:spcAft>
                <a:spcPct val="0"/>
              </a:spcAft>
            </a:pPr>
            <a:r>
              <a:rPr lang="nl-NL" altLang="nl-NL" sz="2700" dirty="0" smtClean="0">
                <a:solidFill>
                  <a:srgbClr val="000000"/>
                </a:solidFill>
                <a:latin typeface="Calibri" panose="020F0502020204030204" pitchFamily="34" charset="0"/>
                <a:cs typeface="Calibri" panose="020F0502020204030204" pitchFamily="34" charset="0"/>
              </a:rPr>
              <a:t>60 volledig ingevulde vragenlijsten door burgers </a:t>
            </a:r>
          </a:p>
          <a:p>
            <a:pPr lvl="1" defTabSz="914400" eaLnBrk="0" fontAlgn="base" hangingPunct="0">
              <a:spcAft>
                <a:spcPct val="0"/>
              </a:spcAft>
            </a:pPr>
            <a:r>
              <a:rPr lang="nl-NL" altLang="nl-NL" sz="2800" dirty="0" smtClean="0">
                <a:solidFill>
                  <a:srgbClr val="000000"/>
                </a:solidFill>
                <a:latin typeface="Calibri" panose="020F0502020204030204" pitchFamily="34" charset="0"/>
                <a:cs typeface="Calibri" panose="020F0502020204030204" pitchFamily="34" charset="0"/>
              </a:rPr>
              <a:t>12 volledig ingevulde vragenlijsten door professionals</a:t>
            </a:r>
            <a:endParaRPr lang="nl-NL" altLang="nl-NL" sz="2800" dirty="0">
              <a:solidFill>
                <a:srgbClr val="000000"/>
              </a:solidFill>
              <a:latin typeface="Calibri" panose="020F0502020204030204" pitchFamily="34" charset="0"/>
              <a:cs typeface="Calibri" panose="020F0502020204030204" pitchFamily="34" charset="0"/>
            </a:endParaRPr>
          </a:p>
          <a:p>
            <a:pPr marL="0" indent="0" defTabSz="914400" eaLnBrk="0" fontAlgn="base" hangingPunct="0">
              <a:spcAft>
                <a:spcPct val="0"/>
              </a:spcAft>
              <a:buNone/>
            </a:pPr>
            <a:r>
              <a:rPr lang="nl-NL" altLang="nl-NL" sz="2800" dirty="0" smtClean="0">
                <a:solidFill>
                  <a:srgbClr val="000000"/>
                </a:solidFill>
                <a:latin typeface="Calibri" panose="020F0502020204030204" pitchFamily="34" charset="0"/>
                <a:cs typeface="Calibri" panose="020F0502020204030204" pitchFamily="34" charset="0"/>
              </a:rPr>
              <a:t>13 interviews met burgers, 5 interviews met professionals</a:t>
            </a:r>
            <a:endParaRPr lang="nl-NL" sz="22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0941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347327" y="286742"/>
            <a:ext cx="7440928" cy="857250"/>
          </a:xfrm>
        </p:spPr>
        <p:txBody>
          <a:bodyPr>
            <a:normAutofit fontScale="90000"/>
          </a:bodyPr>
          <a:lstStyle/>
          <a:p>
            <a:r>
              <a:rPr lang="en-GB" dirty="0" err="1" smtClean="0">
                <a:latin typeface="Calibri" panose="020F0502020204030204" pitchFamily="34" charset="0"/>
                <a:cs typeface="Calibri" panose="020F0502020204030204" pitchFamily="34" charset="0"/>
              </a:rPr>
              <a:t>Belangrijkste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resultaten</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vragenlijsten</a:t>
            </a:r>
            <a:r>
              <a:rPr lang="en-GB" dirty="0" smtClean="0">
                <a:latin typeface="Calibri" panose="020F0502020204030204" pitchFamily="34" charset="0"/>
                <a:cs typeface="Calibri" panose="020F0502020204030204" pitchFamily="34" charset="0"/>
              </a:rPr>
              <a:t> en interviews </a:t>
            </a:r>
            <a:r>
              <a:rPr lang="en-GB" dirty="0" err="1" smtClean="0">
                <a:latin typeface="Calibri" panose="020F0502020204030204" pitchFamily="34" charset="0"/>
                <a:cs typeface="Calibri" panose="020F0502020204030204" pitchFamily="34" charset="0"/>
              </a:rPr>
              <a:t>huidige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situatie</a:t>
            </a:r>
            <a:endParaRPr lang="nl-NL" dirty="0">
              <a:latin typeface="Calibri" panose="020F0502020204030204" pitchFamily="34" charset="0"/>
              <a:cs typeface="Calibri" panose="020F0502020204030204" pitchFamily="34" charset="0"/>
            </a:endParaRPr>
          </a:p>
        </p:txBody>
      </p:sp>
      <p:sp>
        <p:nvSpPr>
          <p:cNvPr id="7" name="Tekstvak 6"/>
          <p:cNvSpPr txBox="1"/>
          <p:nvPr/>
        </p:nvSpPr>
        <p:spPr>
          <a:xfrm>
            <a:off x="1347327" y="1904428"/>
            <a:ext cx="914400" cy="914400"/>
          </a:xfrm>
          <a:prstGeom prst="rect">
            <a:avLst/>
          </a:prstGeom>
        </p:spPr>
        <p:txBody>
          <a:bodyPr vert="horz" wrap="none" lIns="91440" tIns="45720" rIns="91440" bIns="45720" rtlCol="0" anchor="t">
            <a:noAutofit/>
          </a:bodyPr>
          <a:lstStyle/>
          <a:p>
            <a:pPr marL="285750" indent="-285750" algn="l">
              <a:buFont typeface="Arial" panose="020B0604020202020204" pitchFamily="34" charset="0"/>
              <a:buChar char="•"/>
            </a:pPr>
            <a:r>
              <a:rPr lang="nl-NL" sz="2400" dirty="0" smtClean="0">
                <a:solidFill>
                  <a:srgbClr val="000000"/>
                </a:solidFill>
                <a:latin typeface="Calibri" panose="020F0502020204030204" pitchFamily="34" charset="0"/>
                <a:cs typeface="Calibri" panose="020F0502020204030204" pitchFamily="34" charset="0"/>
              </a:rPr>
              <a:t>Ervaren betrokkenheid bij textielindustrie</a:t>
            </a:r>
          </a:p>
          <a:p>
            <a:pPr marL="285750" indent="-285750" algn="l">
              <a:buFont typeface="Arial" panose="020B0604020202020204" pitchFamily="34" charset="0"/>
              <a:buChar char="•"/>
            </a:pPr>
            <a:r>
              <a:rPr lang="nl-NL" sz="2400" dirty="0" smtClean="0">
                <a:solidFill>
                  <a:srgbClr val="000000"/>
                </a:solidFill>
                <a:latin typeface="Calibri" panose="020F0502020204030204" pitchFamily="34" charset="0"/>
                <a:cs typeface="Calibri" panose="020F0502020204030204" pitchFamily="34" charset="0"/>
              </a:rPr>
              <a:t>Ervaren invloed van textielindustrie op dagelijks leven</a:t>
            </a:r>
          </a:p>
          <a:p>
            <a:pPr marL="285750" indent="-285750" algn="l">
              <a:buFont typeface="Arial" panose="020B0604020202020204" pitchFamily="34" charset="0"/>
              <a:buChar char="•"/>
            </a:pPr>
            <a:r>
              <a:rPr lang="nl-NL" sz="2400" dirty="0" smtClean="0">
                <a:solidFill>
                  <a:srgbClr val="000000"/>
                </a:solidFill>
                <a:latin typeface="Calibri" panose="020F0502020204030204" pitchFamily="34" charset="0"/>
                <a:cs typeface="Calibri" panose="020F0502020204030204" pitchFamily="34" charset="0"/>
              </a:rPr>
              <a:t>Ervaren invloed op textielindustrie</a:t>
            </a:r>
          </a:p>
          <a:p>
            <a:pPr marL="285750" indent="-285750" algn="l">
              <a:buFont typeface="Arial" panose="020B0604020202020204" pitchFamily="34" charset="0"/>
              <a:buChar char="•"/>
            </a:pPr>
            <a:endParaRPr lang="nl-NL" sz="2400" dirty="0">
              <a:solidFill>
                <a:srgbClr val="000000"/>
              </a:solidFill>
              <a:latin typeface="Calibri" panose="020F0502020204030204" pitchFamily="34" charset="0"/>
              <a:cs typeface="Calibri" panose="020F0502020204030204" pitchFamily="34" charset="0"/>
            </a:endParaRPr>
          </a:p>
          <a:p>
            <a:pPr algn="l"/>
            <a:r>
              <a:rPr lang="nl-NL" sz="2400" i="1" dirty="0" smtClean="0">
                <a:solidFill>
                  <a:srgbClr val="000000"/>
                </a:solidFill>
                <a:latin typeface="Calibri" panose="020F0502020204030204" pitchFamily="34" charset="0"/>
                <a:cs typeface="Calibri" panose="020F0502020204030204" pitchFamily="34" charset="0"/>
              </a:rPr>
              <a:t>Gemeten vanuit perspectief burger</a:t>
            </a:r>
          </a:p>
        </p:txBody>
      </p:sp>
    </p:spTree>
    <p:extLst>
      <p:ext uri="{BB962C8B-B14F-4D97-AF65-F5344CB8AC3E}">
        <p14:creationId xmlns:p14="http://schemas.microsoft.com/office/powerpoint/2010/main" val="3277692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1965" y="269472"/>
            <a:ext cx="7440928" cy="857250"/>
          </a:xfrm>
        </p:spPr>
        <p:txBody>
          <a:bodyPr>
            <a:normAutofit/>
          </a:bodyPr>
          <a:lstStyle/>
          <a:p>
            <a:r>
              <a:rPr lang="en-GB" dirty="0" err="1" smtClean="0">
                <a:latin typeface="Calibri" panose="020F0502020204030204" pitchFamily="34" charset="0"/>
                <a:cs typeface="Calibri" panose="020F0502020204030204" pitchFamily="34" charset="0"/>
              </a:rPr>
              <a:t>Betrokkenheid</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bij</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textielindustrie</a:t>
            </a:r>
            <a:endParaRPr lang="nl-NL" dirty="0">
              <a:latin typeface="Calibri" panose="020F0502020204030204" pitchFamily="34" charset="0"/>
              <a:cs typeface="Calibri" panose="020F0502020204030204" pitchFamily="34" charset="0"/>
            </a:endParaRPr>
          </a:p>
        </p:txBody>
      </p:sp>
      <p:sp>
        <p:nvSpPr>
          <p:cNvPr id="11" name="Tekstvak 10"/>
          <p:cNvSpPr txBox="1"/>
          <p:nvPr/>
        </p:nvSpPr>
        <p:spPr>
          <a:xfrm>
            <a:off x="1086548" y="4161818"/>
            <a:ext cx="7030387" cy="914400"/>
          </a:xfrm>
          <a:prstGeom prst="rect">
            <a:avLst/>
          </a:prstGeom>
        </p:spPr>
        <p:txBody>
          <a:bodyPr vert="horz" wrap="none" lIns="91440" tIns="45720" rIns="91440" bIns="45720" rtlCol="0" anchor="t">
            <a:normAutofit/>
          </a:bodyPr>
          <a:lstStyle/>
          <a:p>
            <a:pPr algn="ctr"/>
            <a:endParaRPr lang="nl-NL" dirty="0" smtClean="0">
              <a:solidFill>
                <a:srgbClr val="000000"/>
              </a:solidFill>
              <a:latin typeface="Calibri" panose="020F0502020204030204" pitchFamily="34" charset="0"/>
              <a:cs typeface="Calibri" panose="020F0502020204030204" pitchFamily="34" charset="0"/>
            </a:endParaRPr>
          </a:p>
        </p:txBody>
      </p:sp>
      <p:graphicFrame>
        <p:nvGraphicFramePr>
          <p:cNvPr id="8" name="Chart 1"/>
          <p:cNvGraphicFramePr/>
          <p:nvPr>
            <p:extLst>
              <p:ext uri="{D42A27DB-BD31-4B8C-83A1-F6EECF244321}">
                <p14:modId xmlns:p14="http://schemas.microsoft.com/office/powerpoint/2010/main" val="3824187086"/>
              </p:ext>
            </p:extLst>
          </p:nvPr>
        </p:nvGraphicFramePr>
        <p:xfrm>
          <a:off x="87799" y="141861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p:cNvSpPr txBox="1"/>
          <p:nvPr/>
        </p:nvSpPr>
        <p:spPr>
          <a:xfrm>
            <a:off x="5268685" y="1487714"/>
            <a:ext cx="3193143" cy="2844799"/>
          </a:xfrm>
          <a:prstGeom prst="rect">
            <a:avLst/>
          </a:prstGeom>
        </p:spPr>
        <p:txBody>
          <a:bodyPr vert="horz" wrap="none" lIns="91440" tIns="45720" rIns="91440" bIns="45720" rtlCol="0" anchor="t">
            <a:normAutofit lnSpcReduction="10000"/>
          </a:bodyPr>
          <a:lstStyle/>
          <a:p>
            <a:pPr algn="l"/>
            <a:r>
              <a:rPr lang="nl-NL" sz="1400" dirty="0" smtClean="0">
                <a:solidFill>
                  <a:srgbClr val="000000"/>
                </a:solidFill>
                <a:latin typeface="Calibri" panose="020F0502020204030204" pitchFamily="34" charset="0"/>
                <a:cs typeface="Calibri" panose="020F0502020204030204" pitchFamily="34" charset="0"/>
              </a:rPr>
              <a:t>Betrokkenheid door:</a:t>
            </a:r>
          </a:p>
          <a:p>
            <a:pPr algn="l"/>
            <a:endParaRPr lang="nl-NL" sz="1400" dirty="0" smtClean="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Textiel/textielregio/werk (omgeving) </a:t>
            </a:r>
          </a:p>
          <a:p>
            <a:pPr marL="285750" indent="-285750" algn="l">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Aspecten duurzaamheid (vooral m.b.t.</a:t>
            </a:r>
          </a:p>
          <a:p>
            <a:pPr algn="l"/>
            <a:r>
              <a:rPr lang="nl-NL" sz="1400" dirty="0">
                <a:solidFill>
                  <a:srgbClr val="000000"/>
                </a:solidFill>
                <a:latin typeface="Calibri" panose="020F0502020204030204" pitchFamily="34" charset="0"/>
                <a:cs typeface="Calibri" panose="020F0502020204030204" pitchFamily="34" charset="0"/>
              </a:rPr>
              <a:t>	</a:t>
            </a:r>
            <a:r>
              <a:rPr lang="nl-NL" sz="1400" dirty="0" smtClean="0">
                <a:solidFill>
                  <a:srgbClr val="000000"/>
                </a:solidFill>
                <a:latin typeface="Calibri" panose="020F0502020204030204" pitchFamily="34" charset="0"/>
                <a:cs typeface="Calibri" panose="020F0502020204030204" pitchFamily="34" charset="0"/>
              </a:rPr>
              <a:t>gebruik kleding)</a:t>
            </a:r>
          </a:p>
          <a:p>
            <a:pPr marL="285750" indent="-285750" algn="l">
              <a:buFont typeface="Arial" panose="020B0604020202020204" pitchFamily="34" charset="0"/>
              <a:buChar char="•"/>
            </a:pPr>
            <a:endParaRPr lang="nl-NL" sz="1400" dirty="0">
              <a:solidFill>
                <a:srgbClr val="000000"/>
              </a:solidFill>
              <a:latin typeface="Calibri" panose="020F0502020204030204" pitchFamily="34" charset="0"/>
              <a:cs typeface="Calibri" panose="020F0502020204030204" pitchFamily="34" charset="0"/>
            </a:endParaRPr>
          </a:p>
          <a:p>
            <a:pPr algn="l"/>
            <a:endParaRPr lang="nl-NL" sz="1400" dirty="0" smtClean="0">
              <a:solidFill>
                <a:srgbClr val="000000"/>
              </a:solidFill>
              <a:latin typeface="Calibri" panose="020F0502020204030204" pitchFamily="34" charset="0"/>
              <a:cs typeface="Calibri" panose="020F0502020204030204" pitchFamily="34" charset="0"/>
            </a:endParaRPr>
          </a:p>
          <a:p>
            <a:r>
              <a:rPr lang="nl-NL" sz="1400" dirty="0" smtClean="0">
                <a:solidFill>
                  <a:srgbClr val="000000"/>
                </a:solidFill>
                <a:latin typeface="Calibri" panose="020F0502020204030204" pitchFamily="34" charset="0"/>
                <a:cs typeface="Calibri" panose="020F0502020204030204" pitchFamily="34" charset="0"/>
              </a:rPr>
              <a:t>Gebrek aan betrokkenheid door:</a:t>
            </a:r>
          </a:p>
          <a:p>
            <a:pPr algn="l"/>
            <a:endParaRPr lang="nl-NL" sz="1400" dirty="0" smtClean="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sz="1400" dirty="0">
                <a:solidFill>
                  <a:srgbClr val="000000"/>
                </a:solidFill>
                <a:latin typeface="Calibri" panose="020F0502020204030204" pitchFamily="34" charset="0"/>
                <a:cs typeface="Calibri" panose="020F0502020204030204" pitchFamily="34" charset="0"/>
              </a:rPr>
              <a:t>Gebrek aan </a:t>
            </a:r>
            <a:r>
              <a:rPr lang="nl-NL" sz="1400" dirty="0" smtClean="0">
                <a:solidFill>
                  <a:srgbClr val="000000"/>
                </a:solidFill>
                <a:latin typeface="Calibri" panose="020F0502020204030204" pitchFamily="34" charset="0"/>
                <a:cs typeface="Calibri" panose="020F0502020204030204" pitchFamily="34" charset="0"/>
              </a:rPr>
              <a:t>kennis/informatie/</a:t>
            </a:r>
          </a:p>
          <a:p>
            <a:r>
              <a:rPr lang="nl-NL" sz="1400" dirty="0">
                <a:solidFill>
                  <a:srgbClr val="000000"/>
                </a:solidFill>
                <a:latin typeface="Calibri" panose="020F0502020204030204" pitchFamily="34" charset="0"/>
                <a:cs typeface="Calibri" panose="020F0502020204030204" pitchFamily="34" charset="0"/>
              </a:rPr>
              <a:t>	</a:t>
            </a:r>
            <a:r>
              <a:rPr lang="nl-NL" sz="1400" dirty="0" smtClean="0">
                <a:solidFill>
                  <a:srgbClr val="000000"/>
                </a:solidFill>
                <a:latin typeface="Calibri" panose="020F0502020204030204" pitchFamily="34" charset="0"/>
                <a:cs typeface="Calibri" panose="020F0502020204030204" pitchFamily="34" charset="0"/>
              </a:rPr>
              <a:t>ervaring/zichtbaarheid/betrokkenheid</a:t>
            </a:r>
            <a:br>
              <a:rPr lang="nl-NL" sz="1400" dirty="0" smtClean="0">
                <a:solidFill>
                  <a:srgbClr val="000000"/>
                </a:solidFill>
                <a:latin typeface="Calibri" panose="020F0502020204030204" pitchFamily="34" charset="0"/>
                <a:cs typeface="Calibri" panose="020F0502020204030204" pitchFamily="34" charset="0"/>
              </a:rPr>
            </a:br>
            <a:r>
              <a:rPr lang="nl-NL" sz="1400" dirty="0" smtClean="0">
                <a:solidFill>
                  <a:srgbClr val="000000"/>
                </a:solidFill>
                <a:latin typeface="Calibri" panose="020F0502020204030204" pitchFamily="34" charset="0"/>
                <a:cs typeface="Calibri" panose="020F0502020204030204" pitchFamily="34" charset="0"/>
              </a:rPr>
              <a:t/>
            </a:r>
            <a:br>
              <a:rPr lang="nl-NL" sz="1400" dirty="0" smtClean="0">
                <a:solidFill>
                  <a:srgbClr val="000000"/>
                </a:solidFill>
                <a:latin typeface="Calibri" panose="020F0502020204030204" pitchFamily="34" charset="0"/>
                <a:cs typeface="Calibri" panose="020F0502020204030204" pitchFamily="34" charset="0"/>
              </a:rPr>
            </a:br>
            <a:endParaRPr lang="nl-NL" sz="1400" dirty="0" smtClean="0">
              <a:solidFill>
                <a:srgbClr val="00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Tekstvak 5"/>
              <p:cNvSpPr txBox="1"/>
              <p:nvPr/>
            </p:nvSpPr>
            <p:spPr>
              <a:xfrm>
                <a:off x="406886" y="4177649"/>
                <a:ext cx="8505825" cy="714982"/>
              </a:xfrm>
              <a:prstGeom prst="rect">
                <a:avLst/>
              </a:prstGeom>
            </p:spPr>
            <p:txBody>
              <a:bodyPr vert="horz" wrap="none" lIns="91440" tIns="45720" rIns="91440" bIns="45720" rtlCol="0" anchor="t">
                <a:normAutofit/>
              </a:bodyPr>
              <a:lstStyle/>
              <a:p>
                <a:r>
                  <a:rPr lang="nl-NL" sz="1200" dirty="0" smtClean="0">
                    <a:solidFill>
                      <a:srgbClr val="000000"/>
                    </a:solidFill>
                    <a:latin typeface="Calibri" panose="020F0502020204030204" pitchFamily="34" charset="0"/>
                    <a:cs typeface="Calibri" panose="020F0502020204030204" pitchFamily="34" charset="0"/>
                  </a:rPr>
                  <a:t>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3,10	s = 1,14</a:t>
                </a:r>
              </a:p>
              <a:p>
                <a:endParaRPr lang="nl-NL" sz="1200" dirty="0">
                  <a:solidFill>
                    <a:srgbClr val="000000"/>
                  </a:solidFill>
                  <a:latin typeface="Calibri" panose="020F0502020204030204" pitchFamily="34" charset="0"/>
                  <a:cs typeface="Calibri" panose="020F0502020204030204" pitchFamily="34" charset="0"/>
                </a:endParaRPr>
              </a:p>
              <a:p>
                <a:r>
                  <a:rPr lang="nl-NL" sz="1200" i="1" dirty="0" smtClean="0">
                    <a:solidFill>
                      <a:srgbClr val="000000"/>
                    </a:solidFill>
                    <a:latin typeface="Calibri" panose="020F0502020204030204" pitchFamily="34" charset="0"/>
                    <a:cs typeface="Calibri" panose="020F0502020204030204" pitchFamily="34" charset="0"/>
                  </a:rPr>
                  <a:t>        1= helemaal niet mee eens, 2 = niet mee eens, 3 = niet mee eens, niet mee oneens, 4 = mee eens, 5 = helemaal mee eens</a:t>
                </a:r>
                <a:endParaRPr lang="nl-NL" sz="1200" i="1" dirty="0">
                  <a:solidFill>
                    <a:srgbClr val="000000"/>
                  </a:solidFill>
                  <a:latin typeface="Calibri" panose="020F0502020204030204" pitchFamily="34" charset="0"/>
                  <a:cs typeface="Calibri" panose="020F0502020204030204" pitchFamily="34" charset="0"/>
                </a:endParaRPr>
              </a:p>
            </p:txBody>
          </p:sp>
        </mc:Choice>
        <mc:Fallback xmlns="">
          <p:sp>
            <p:nvSpPr>
              <p:cNvPr id="6" name="Tekstvak 5"/>
              <p:cNvSpPr txBox="1">
                <a:spLocks noRot="1" noChangeAspect="1" noMove="1" noResize="1" noEditPoints="1" noAdjustHandles="1" noChangeArrowheads="1" noChangeShapeType="1" noTextEdit="1"/>
              </p:cNvSpPr>
              <p:nvPr/>
            </p:nvSpPr>
            <p:spPr>
              <a:xfrm>
                <a:off x="406886" y="4177649"/>
                <a:ext cx="8505825" cy="714982"/>
              </a:xfrm>
              <a:prstGeom prst="rect">
                <a:avLst/>
              </a:prstGeom>
              <a:blipFill>
                <a:blip r:embed="rId3"/>
                <a:stretch>
                  <a:fillRect/>
                </a:stretch>
              </a:blipFill>
            </p:spPr>
            <p:txBody>
              <a:bodyPr/>
              <a:lstStyle/>
              <a:p>
                <a:r>
                  <a:rPr lang="nl-NL">
                    <a:noFill/>
                  </a:rPr>
                  <a:t> </a:t>
                </a:r>
              </a:p>
            </p:txBody>
          </p:sp>
        </mc:Fallback>
      </mc:AlternateContent>
      <p:sp>
        <p:nvSpPr>
          <p:cNvPr id="4" name="Tekstvak 3"/>
          <p:cNvSpPr txBox="1"/>
          <p:nvPr/>
        </p:nvSpPr>
        <p:spPr>
          <a:xfrm>
            <a:off x="1022379" y="4077940"/>
            <a:ext cx="914400" cy="914400"/>
          </a:xfrm>
          <a:prstGeom prst="rect">
            <a:avLst/>
          </a:prstGeom>
        </p:spPr>
        <p:txBody>
          <a:bodyPr vert="horz" wrap="none" lIns="91440" tIns="45720" rIns="91440" bIns="45720" rtlCol="0" anchor="t">
            <a:normAutofit/>
          </a:bodyPr>
          <a:lstStyle/>
          <a:p>
            <a:pPr algn="l"/>
            <a:endParaRPr lang="nl-NL" sz="1200" dirty="0" smtClean="0">
              <a:solidFill>
                <a:srgbClr val="C00000"/>
              </a:solidFill>
            </a:endParaRPr>
          </a:p>
        </p:txBody>
      </p:sp>
    </p:spTree>
    <p:extLst>
      <p:ext uri="{BB962C8B-B14F-4D97-AF65-F5344CB8AC3E}">
        <p14:creationId xmlns:p14="http://schemas.microsoft.com/office/powerpoint/2010/main" val="3787466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1965" y="269472"/>
            <a:ext cx="7440928" cy="857250"/>
          </a:xfrm>
        </p:spPr>
        <p:txBody>
          <a:bodyPr>
            <a:normAutofit/>
          </a:bodyPr>
          <a:lstStyle/>
          <a:p>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op </a:t>
            </a:r>
            <a:r>
              <a:rPr lang="en-GB" dirty="0" err="1" smtClean="0">
                <a:latin typeface="Calibri" panose="020F0502020204030204" pitchFamily="34" charset="0"/>
                <a:cs typeface="Calibri" panose="020F0502020204030204" pitchFamily="34" charset="0"/>
              </a:rPr>
              <a:t>dagelijks</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leven</a:t>
            </a:r>
            <a:endParaRPr lang="nl-NL" dirty="0">
              <a:latin typeface="Calibri" panose="020F0502020204030204" pitchFamily="34" charset="0"/>
              <a:cs typeface="Calibri" panose="020F0502020204030204" pitchFamily="34" charset="0"/>
            </a:endParaRPr>
          </a:p>
        </p:txBody>
      </p:sp>
      <p:sp>
        <p:nvSpPr>
          <p:cNvPr id="10" name="Tekstvak 9"/>
          <p:cNvSpPr txBox="1"/>
          <p:nvPr/>
        </p:nvSpPr>
        <p:spPr>
          <a:xfrm>
            <a:off x="761999" y="4034972"/>
            <a:ext cx="1973943" cy="914400"/>
          </a:xfrm>
          <a:prstGeom prst="rect">
            <a:avLst/>
          </a:prstGeom>
        </p:spPr>
        <p:txBody>
          <a:bodyPr vert="horz" wrap="none" lIns="91440" tIns="45720" rIns="91440" bIns="45720" rtlCol="0" anchor="t">
            <a:normAutofit/>
          </a:bodyPr>
          <a:lstStyle/>
          <a:p>
            <a:pPr algn="l"/>
            <a:endParaRPr lang="nl-NL" dirty="0" smtClean="0">
              <a:solidFill>
                <a:srgbClr val="C00000"/>
              </a:solidFill>
              <a:latin typeface="Calibri" panose="020F0502020204030204" pitchFamily="34" charset="0"/>
              <a:cs typeface="Calibri" panose="020F0502020204030204" pitchFamily="34" charset="0"/>
            </a:endParaRPr>
          </a:p>
        </p:txBody>
      </p:sp>
      <p:sp>
        <p:nvSpPr>
          <p:cNvPr id="11" name="Tekstvak 10"/>
          <p:cNvSpPr txBox="1"/>
          <p:nvPr/>
        </p:nvSpPr>
        <p:spPr>
          <a:xfrm>
            <a:off x="1086548" y="4161818"/>
            <a:ext cx="7030387" cy="914400"/>
          </a:xfrm>
          <a:prstGeom prst="rect">
            <a:avLst/>
          </a:prstGeom>
        </p:spPr>
        <p:txBody>
          <a:bodyPr vert="horz" wrap="none" lIns="91440" tIns="45720" rIns="91440" bIns="45720" rtlCol="0" anchor="t">
            <a:normAutofit/>
          </a:bodyPr>
          <a:lstStyle/>
          <a:p>
            <a:pPr algn="ctr"/>
            <a:endParaRPr lang="nl-NL" dirty="0" smtClean="0">
              <a:solidFill>
                <a:srgbClr val="000000"/>
              </a:solidFill>
              <a:latin typeface="Calibri" panose="020F0502020204030204" pitchFamily="34" charset="0"/>
              <a:cs typeface="Calibri" panose="020F0502020204030204" pitchFamily="34" charset="0"/>
            </a:endParaRPr>
          </a:p>
        </p:txBody>
      </p:sp>
      <p:graphicFrame>
        <p:nvGraphicFramePr>
          <p:cNvPr id="8" name="Chart 1"/>
          <p:cNvGraphicFramePr/>
          <p:nvPr>
            <p:extLst>
              <p:ext uri="{D42A27DB-BD31-4B8C-83A1-F6EECF244321}">
                <p14:modId xmlns:p14="http://schemas.microsoft.com/office/powerpoint/2010/main" val="4107970331"/>
              </p:ext>
            </p:extLst>
          </p:nvPr>
        </p:nvGraphicFramePr>
        <p:xfrm>
          <a:off x="188686" y="141861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5268685" y="1487714"/>
            <a:ext cx="3193143" cy="2844799"/>
          </a:xfrm>
          <a:prstGeom prst="rect">
            <a:avLst/>
          </a:prstGeom>
        </p:spPr>
        <p:txBody>
          <a:bodyPr vert="horz" wrap="none" lIns="91440" tIns="45720" rIns="91440" bIns="45720" rtlCol="0" anchor="t">
            <a:normAutofit/>
          </a:bodyPr>
          <a:lstStyle/>
          <a:p>
            <a:pPr algn="l"/>
            <a:r>
              <a:rPr lang="nl-NL" sz="1400" dirty="0" smtClean="0">
                <a:solidFill>
                  <a:srgbClr val="000000"/>
                </a:solidFill>
                <a:latin typeface="Calibri" panose="020F0502020204030204" pitchFamily="34" charset="0"/>
                <a:cs typeface="Calibri" panose="020F0502020204030204" pitchFamily="34" charset="0"/>
              </a:rPr>
              <a:t>Invloed door:</a:t>
            </a:r>
          </a:p>
          <a:p>
            <a:endParaRPr lang="nl-NL" sz="1400" dirty="0" smtClean="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Textiel/textielregio/werk (omgeving) </a:t>
            </a:r>
          </a:p>
          <a:p>
            <a:pPr marL="285750" indent="-285750">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Aspecten duurzaamheid (vooral m.b.t.</a:t>
            </a:r>
          </a:p>
          <a:p>
            <a:r>
              <a:rPr lang="nl-NL" sz="1400" dirty="0" smtClean="0">
                <a:solidFill>
                  <a:srgbClr val="000000"/>
                </a:solidFill>
                <a:latin typeface="Calibri" panose="020F0502020204030204" pitchFamily="34" charset="0"/>
                <a:cs typeface="Calibri" panose="020F0502020204030204" pitchFamily="34" charset="0"/>
              </a:rPr>
              <a:t>	gebruik kleding)</a:t>
            </a:r>
          </a:p>
          <a:p>
            <a:pPr algn="l"/>
            <a:endParaRPr lang="nl-NL" sz="1400" dirty="0" smtClean="0">
              <a:solidFill>
                <a:srgbClr val="000000"/>
              </a:solidFill>
              <a:latin typeface="Calibri" panose="020F0502020204030204" pitchFamily="34" charset="0"/>
              <a:cs typeface="Calibri" panose="020F0502020204030204" pitchFamily="34" charset="0"/>
            </a:endParaRPr>
          </a:p>
          <a:p>
            <a:pPr algn="l"/>
            <a:r>
              <a:rPr lang="nl-NL" sz="1400" dirty="0" smtClean="0">
                <a:solidFill>
                  <a:srgbClr val="000000"/>
                </a:solidFill>
                <a:latin typeface="Calibri" panose="020F0502020204030204" pitchFamily="34" charset="0"/>
                <a:cs typeface="Calibri" panose="020F0502020204030204" pitchFamily="34" charset="0"/>
              </a:rPr>
              <a:t>Gebrek aan invloed door:</a:t>
            </a:r>
          </a:p>
          <a:p>
            <a:pPr algn="l"/>
            <a:endParaRPr lang="nl-NL" sz="1400" dirty="0" smtClean="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Gebrek aan kennis/zichtbaarheid/</a:t>
            </a:r>
          </a:p>
          <a:p>
            <a:r>
              <a:rPr lang="nl-NL" sz="1400" dirty="0" smtClean="0">
                <a:solidFill>
                  <a:srgbClr val="000000"/>
                </a:solidFill>
                <a:latin typeface="Calibri" panose="020F0502020204030204" pitchFamily="34" charset="0"/>
                <a:cs typeface="Calibri" panose="020F0502020204030204" pitchFamily="34" charset="0"/>
              </a:rPr>
              <a:t>	betrokkenheid</a:t>
            </a:r>
          </a:p>
          <a:p>
            <a:pPr marL="285750" indent="-285750">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Situatie als burger (</a:t>
            </a:r>
            <a:r>
              <a:rPr lang="nl-NL" sz="1400" dirty="0" err="1" smtClean="0">
                <a:solidFill>
                  <a:srgbClr val="000000"/>
                </a:solidFill>
                <a:latin typeface="Calibri" panose="020F0502020204030204" pitchFamily="34" charset="0"/>
                <a:cs typeface="Calibri" panose="020F0502020204030204" pitchFamily="34" charset="0"/>
              </a:rPr>
              <a:t>vb</a:t>
            </a:r>
            <a:r>
              <a:rPr lang="nl-NL" sz="1400" dirty="0" smtClean="0">
                <a:solidFill>
                  <a:srgbClr val="000000"/>
                </a:solidFill>
                <a:latin typeface="Calibri" panose="020F0502020204030204" pitchFamily="34" charset="0"/>
                <a:cs typeface="Calibri" panose="020F0502020204030204" pitchFamily="34" charset="0"/>
              </a:rPr>
              <a:t> woonsituatie)</a:t>
            </a:r>
          </a:p>
          <a:p>
            <a:pPr marL="285750" indent="-285750" algn="l">
              <a:buFont typeface="Arial" panose="020B0604020202020204" pitchFamily="34" charset="0"/>
              <a:buChar char="•"/>
            </a:pPr>
            <a:endParaRPr lang="nl-NL" sz="1400" dirty="0">
              <a:solidFill>
                <a:srgbClr val="000000"/>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nl-NL" sz="1400" dirty="0">
              <a:solidFill>
                <a:srgbClr val="000000"/>
              </a:solidFill>
              <a:latin typeface="Calibri" panose="020F0502020204030204" pitchFamily="34" charset="0"/>
              <a:cs typeface="Calibri" panose="020F0502020204030204" pitchFamily="34" charset="0"/>
            </a:endParaRPr>
          </a:p>
          <a:p>
            <a:pPr algn="l"/>
            <a:endParaRPr lang="nl-NL" sz="1400" dirty="0" smtClean="0">
              <a:solidFill>
                <a:srgbClr val="00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kstvak 8"/>
              <p:cNvSpPr txBox="1"/>
              <p:nvPr/>
            </p:nvSpPr>
            <p:spPr>
              <a:xfrm>
                <a:off x="406886" y="4177649"/>
                <a:ext cx="8505825" cy="714982"/>
              </a:xfrm>
              <a:prstGeom prst="rect">
                <a:avLst/>
              </a:prstGeom>
            </p:spPr>
            <p:txBody>
              <a:bodyPr vert="horz" wrap="none" lIns="91440" tIns="45720" rIns="91440" bIns="45720" rtlCol="0" anchor="t">
                <a:normAutofit/>
              </a:bodyPr>
              <a:lstStyle/>
              <a:p>
                <a:r>
                  <a:rPr lang="nl-NL" sz="1200" dirty="0" smtClean="0">
                    <a:solidFill>
                      <a:srgbClr val="000000"/>
                    </a:solidFill>
                    <a:latin typeface="Calibri" panose="020F0502020204030204" pitchFamily="34" charset="0"/>
                    <a:cs typeface="Calibri" panose="020F0502020204030204" pitchFamily="34" charset="0"/>
                  </a:rPr>
                  <a:t>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2,65	s = 1,23</a:t>
                </a:r>
              </a:p>
              <a:p>
                <a:endParaRPr lang="nl-NL" sz="1200" dirty="0">
                  <a:solidFill>
                    <a:srgbClr val="000000"/>
                  </a:solidFill>
                  <a:latin typeface="Calibri" panose="020F0502020204030204" pitchFamily="34" charset="0"/>
                  <a:cs typeface="Calibri" panose="020F0502020204030204" pitchFamily="34" charset="0"/>
                </a:endParaRPr>
              </a:p>
              <a:p>
                <a:r>
                  <a:rPr lang="nl-NL" sz="1200" i="1" dirty="0" smtClean="0">
                    <a:solidFill>
                      <a:srgbClr val="000000"/>
                    </a:solidFill>
                    <a:latin typeface="Calibri" panose="020F0502020204030204" pitchFamily="34" charset="0"/>
                    <a:cs typeface="Calibri" panose="020F0502020204030204" pitchFamily="34" charset="0"/>
                  </a:rPr>
                  <a:t>        1= helemaal niet mee eens, 2 = niet mee eens, 3 = niet mee eens, niet mee oneens, 4 = mee eens, 5 = helemaal mee eens</a:t>
                </a:r>
                <a:endParaRPr lang="nl-NL" sz="1200" i="1" dirty="0">
                  <a:solidFill>
                    <a:srgbClr val="000000"/>
                  </a:solidFill>
                  <a:latin typeface="Calibri" panose="020F0502020204030204" pitchFamily="34" charset="0"/>
                  <a:cs typeface="Calibri" panose="020F0502020204030204" pitchFamily="34" charset="0"/>
                </a:endParaRPr>
              </a:p>
            </p:txBody>
          </p:sp>
        </mc:Choice>
        <mc:Fallback xmlns="">
          <p:sp>
            <p:nvSpPr>
              <p:cNvPr id="9" name="Tekstvak 8"/>
              <p:cNvSpPr txBox="1">
                <a:spLocks noRot="1" noChangeAspect="1" noMove="1" noResize="1" noEditPoints="1" noAdjustHandles="1" noChangeArrowheads="1" noChangeShapeType="1" noTextEdit="1"/>
              </p:cNvSpPr>
              <p:nvPr/>
            </p:nvSpPr>
            <p:spPr>
              <a:xfrm>
                <a:off x="406886" y="4177649"/>
                <a:ext cx="8505825" cy="714982"/>
              </a:xfrm>
              <a:prstGeom prst="rect">
                <a:avLst/>
              </a:prstGeom>
              <a:blipFill>
                <a:blip r:embed="rId3"/>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2755466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1965" y="269472"/>
            <a:ext cx="7440928" cy="857250"/>
          </a:xfrm>
        </p:spPr>
        <p:txBody>
          <a:bodyPr>
            <a:normAutofit/>
          </a:bodyPr>
          <a:lstStyle/>
          <a:p>
            <a:r>
              <a:rPr lang="en-GB" dirty="0" err="1" smtClean="0">
                <a:latin typeface="Calibri" panose="020F0502020204030204" pitchFamily="34" charset="0"/>
                <a:cs typeface="Calibri" panose="020F0502020204030204" pitchFamily="34" charset="0"/>
              </a:rPr>
              <a:t>Ervaren</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invloed</a:t>
            </a:r>
            <a:r>
              <a:rPr lang="en-GB" dirty="0" smtClean="0">
                <a:latin typeface="Calibri" panose="020F0502020204030204" pitchFamily="34" charset="0"/>
                <a:cs typeface="Calibri" panose="020F0502020204030204" pitchFamily="34" charset="0"/>
              </a:rPr>
              <a:t> op </a:t>
            </a:r>
            <a:r>
              <a:rPr lang="en-GB" dirty="0" err="1" smtClean="0">
                <a:latin typeface="Calibri" panose="020F0502020204030204" pitchFamily="34" charset="0"/>
                <a:cs typeface="Calibri" panose="020F0502020204030204" pitchFamily="34" charset="0"/>
              </a:rPr>
              <a:t>textielindustrie</a:t>
            </a:r>
            <a:endParaRPr lang="nl-NL" dirty="0">
              <a:latin typeface="Calibri" panose="020F0502020204030204" pitchFamily="34" charset="0"/>
              <a:cs typeface="Calibri" panose="020F0502020204030204" pitchFamily="34" charset="0"/>
            </a:endParaRPr>
          </a:p>
        </p:txBody>
      </p:sp>
      <p:sp>
        <p:nvSpPr>
          <p:cNvPr id="10" name="Tekstvak 9"/>
          <p:cNvSpPr txBox="1"/>
          <p:nvPr/>
        </p:nvSpPr>
        <p:spPr>
          <a:xfrm>
            <a:off x="761999" y="4034972"/>
            <a:ext cx="1973943" cy="914400"/>
          </a:xfrm>
          <a:prstGeom prst="rect">
            <a:avLst/>
          </a:prstGeom>
        </p:spPr>
        <p:txBody>
          <a:bodyPr vert="horz" wrap="none" lIns="91440" tIns="45720" rIns="91440" bIns="45720" rtlCol="0" anchor="t">
            <a:normAutofit/>
          </a:bodyPr>
          <a:lstStyle/>
          <a:p>
            <a:pPr algn="l"/>
            <a:endParaRPr lang="nl-NL" dirty="0" smtClean="0">
              <a:solidFill>
                <a:srgbClr val="C00000"/>
              </a:solidFill>
              <a:latin typeface="Calibri" panose="020F0502020204030204" pitchFamily="34" charset="0"/>
              <a:cs typeface="Calibri" panose="020F0502020204030204" pitchFamily="34" charset="0"/>
            </a:endParaRPr>
          </a:p>
        </p:txBody>
      </p:sp>
      <p:sp>
        <p:nvSpPr>
          <p:cNvPr id="11" name="Tekstvak 10"/>
          <p:cNvSpPr txBox="1"/>
          <p:nvPr/>
        </p:nvSpPr>
        <p:spPr>
          <a:xfrm>
            <a:off x="1086548" y="4161818"/>
            <a:ext cx="7030387" cy="914400"/>
          </a:xfrm>
          <a:prstGeom prst="rect">
            <a:avLst/>
          </a:prstGeom>
        </p:spPr>
        <p:txBody>
          <a:bodyPr vert="horz" wrap="none" lIns="91440" tIns="45720" rIns="91440" bIns="45720" rtlCol="0" anchor="t">
            <a:normAutofit/>
          </a:bodyPr>
          <a:lstStyle/>
          <a:p>
            <a:pPr algn="ctr"/>
            <a:endParaRPr lang="nl-NL" dirty="0" smtClean="0">
              <a:solidFill>
                <a:srgbClr val="000000"/>
              </a:solidFill>
              <a:latin typeface="Calibri" panose="020F0502020204030204" pitchFamily="34" charset="0"/>
              <a:cs typeface="Calibri" panose="020F0502020204030204" pitchFamily="34" charset="0"/>
            </a:endParaRPr>
          </a:p>
        </p:txBody>
      </p:sp>
      <p:graphicFrame>
        <p:nvGraphicFramePr>
          <p:cNvPr id="12" name="Chart 1"/>
          <p:cNvGraphicFramePr/>
          <p:nvPr>
            <p:extLst>
              <p:ext uri="{D42A27DB-BD31-4B8C-83A1-F6EECF244321}">
                <p14:modId xmlns:p14="http://schemas.microsoft.com/office/powerpoint/2010/main" val="3986514732"/>
              </p:ext>
            </p:extLst>
          </p:nvPr>
        </p:nvGraphicFramePr>
        <p:xfrm>
          <a:off x="87086" y="136134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kstvak 12"/>
          <p:cNvSpPr txBox="1"/>
          <p:nvPr/>
        </p:nvSpPr>
        <p:spPr>
          <a:xfrm>
            <a:off x="1086548" y="4187065"/>
            <a:ext cx="7030387" cy="914400"/>
          </a:xfrm>
          <a:prstGeom prst="rect">
            <a:avLst/>
          </a:prstGeom>
        </p:spPr>
        <p:txBody>
          <a:bodyPr vert="horz" wrap="none" lIns="91440" tIns="45720" rIns="91440" bIns="45720" rtlCol="0" anchor="t">
            <a:normAutofit/>
          </a:bodyPr>
          <a:lstStyle/>
          <a:p>
            <a:pPr algn="ctr"/>
            <a:endParaRPr lang="nl-NL" dirty="0" smtClean="0">
              <a:solidFill>
                <a:srgbClr val="000000"/>
              </a:solidFill>
              <a:latin typeface="Calibri" panose="020F0502020204030204" pitchFamily="34" charset="0"/>
              <a:cs typeface="Calibri" panose="020F0502020204030204" pitchFamily="34" charset="0"/>
            </a:endParaRPr>
          </a:p>
        </p:txBody>
      </p:sp>
      <p:sp>
        <p:nvSpPr>
          <p:cNvPr id="7" name="Tekstvak 6"/>
          <p:cNvSpPr txBox="1"/>
          <p:nvPr/>
        </p:nvSpPr>
        <p:spPr>
          <a:xfrm>
            <a:off x="5268685" y="1487714"/>
            <a:ext cx="3193143" cy="2844799"/>
          </a:xfrm>
          <a:prstGeom prst="rect">
            <a:avLst/>
          </a:prstGeom>
        </p:spPr>
        <p:txBody>
          <a:bodyPr vert="horz" wrap="none" lIns="91440" tIns="45720" rIns="91440" bIns="45720" rtlCol="0" anchor="t">
            <a:normAutofit lnSpcReduction="10000"/>
          </a:bodyPr>
          <a:lstStyle/>
          <a:p>
            <a:pPr algn="l"/>
            <a:r>
              <a:rPr lang="nl-NL" sz="1400" dirty="0" smtClean="0">
                <a:solidFill>
                  <a:srgbClr val="000000"/>
                </a:solidFill>
                <a:latin typeface="Calibri" panose="020F0502020204030204" pitchFamily="34" charset="0"/>
                <a:cs typeface="Calibri" panose="020F0502020204030204" pitchFamily="34" charset="0"/>
              </a:rPr>
              <a:t>Invloed door:</a:t>
            </a:r>
          </a:p>
          <a:p>
            <a:pPr algn="l"/>
            <a:endParaRPr lang="nl-NL" sz="1400" dirty="0" smtClean="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Werk</a:t>
            </a:r>
          </a:p>
          <a:p>
            <a:pPr marL="285750" indent="-285750">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Verkiezingen</a:t>
            </a:r>
          </a:p>
          <a:p>
            <a:pPr marL="285750" indent="-285750">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Als consument/community</a:t>
            </a:r>
          </a:p>
          <a:p>
            <a:pPr algn="l"/>
            <a:endParaRPr lang="nl-NL" sz="1400" dirty="0">
              <a:solidFill>
                <a:srgbClr val="000000"/>
              </a:solidFill>
              <a:latin typeface="Calibri" panose="020F0502020204030204" pitchFamily="34" charset="0"/>
              <a:cs typeface="Calibri" panose="020F0502020204030204" pitchFamily="34" charset="0"/>
            </a:endParaRPr>
          </a:p>
          <a:p>
            <a:pPr algn="l"/>
            <a:endParaRPr lang="nl-NL" sz="1400" dirty="0" smtClean="0">
              <a:solidFill>
                <a:srgbClr val="000000"/>
              </a:solidFill>
              <a:latin typeface="Calibri" panose="020F0502020204030204" pitchFamily="34" charset="0"/>
              <a:cs typeface="Calibri" panose="020F0502020204030204" pitchFamily="34" charset="0"/>
            </a:endParaRPr>
          </a:p>
          <a:p>
            <a:pPr algn="l"/>
            <a:r>
              <a:rPr lang="nl-NL" sz="1400" dirty="0" smtClean="0">
                <a:solidFill>
                  <a:srgbClr val="000000"/>
                </a:solidFill>
                <a:latin typeface="Calibri" panose="020F0502020204030204" pitchFamily="34" charset="0"/>
                <a:cs typeface="Calibri" panose="020F0502020204030204" pitchFamily="34" charset="0"/>
              </a:rPr>
              <a:t>Gebrek aan invloed/neutrale houding door:</a:t>
            </a:r>
          </a:p>
          <a:p>
            <a:pPr algn="l"/>
            <a:endParaRPr lang="nl-NL" sz="1400" dirty="0" smtClean="0">
              <a:solidFill>
                <a:srgbClr val="000000"/>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Werk (klein, macht klant)</a:t>
            </a:r>
          </a:p>
          <a:p>
            <a:pPr marL="285750" indent="-285750" algn="l">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Gebrek aan kennis/informatie/</a:t>
            </a:r>
          </a:p>
          <a:p>
            <a:pPr algn="l"/>
            <a:r>
              <a:rPr lang="nl-NL" sz="1400" dirty="0">
                <a:solidFill>
                  <a:srgbClr val="000000"/>
                </a:solidFill>
                <a:latin typeface="Calibri" panose="020F0502020204030204" pitchFamily="34" charset="0"/>
                <a:cs typeface="Calibri" panose="020F0502020204030204" pitchFamily="34" charset="0"/>
              </a:rPr>
              <a:t>	</a:t>
            </a:r>
            <a:r>
              <a:rPr lang="nl-NL" sz="1400" dirty="0" smtClean="0">
                <a:solidFill>
                  <a:srgbClr val="000000"/>
                </a:solidFill>
                <a:latin typeface="Calibri" panose="020F0502020204030204" pitchFamily="34" charset="0"/>
                <a:cs typeface="Calibri" panose="020F0502020204030204" pitchFamily="34" charset="0"/>
              </a:rPr>
              <a:t>betrokkenheid</a:t>
            </a:r>
          </a:p>
          <a:p>
            <a:pPr marL="285750" indent="-285750" algn="l">
              <a:buFont typeface="Arial" panose="020B0604020202020204" pitchFamily="34" charset="0"/>
              <a:buChar char="•"/>
            </a:pPr>
            <a:r>
              <a:rPr lang="nl-NL" sz="1400" dirty="0" smtClean="0">
                <a:solidFill>
                  <a:srgbClr val="000000"/>
                </a:solidFill>
                <a:latin typeface="Calibri" panose="020F0502020204030204" pitchFamily="34" charset="0"/>
                <a:cs typeface="Calibri" panose="020F0502020204030204" pitchFamily="34" charset="0"/>
              </a:rPr>
              <a:t>Weet niet</a:t>
            </a:r>
          </a:p>
          <a:p>
            <a:pPr marL="285750" indent="-285750" algn="l">
              <a:buFont typeface="Arial" panose="020B0604020202020204" pitchFamily="34" charset="0"/>
              <a:buChar char="•"/>
            </a:pPr>
            <a:endParaRPr lang="nl-NL" sz="1400" dirty="0">
              <a:solidFill>
                <a:srgbClr val="000000"/>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nl-NL" sz="1400" dirty="0">
              <a:solidFill>
                <a:srgbClr val="000000"/>
              </a:solidFill>
              <a:latin typeface="Calibri" panose="020F0502020204030204" pitchFamily="34" charset="0"/>
              <a:cs typeface="Calibri" panose="020F0502020204030204" pitchFamily="34" charset="0"/>
            </a:endParaRPr>
          </a:p>
          <a:p>
            <a:pPr algn="l"/>
            <a:endParaRPr lang="nl-NL" sz="1400" dirty="0" smtClean="0">
              <a:solidFill>
                <a:srgbClr val="00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kstvak 8"/>
              <p:cNvSpPr txBox="1"/>
              <p:nvPr/>
            </p:nvSpPr>
            <p:spPr>
              <a:xfrm>
                <a:off x="406886" y="4177649"/>
                <a:ext cx="8505825" cy="714982"/>
              </a:xfrm>
              <a:prstGeom prst="rect">
                <a:avLst/>
              </a:prstGeom>
            </p:spPr>
            <p:txBody>
              <a:bodyPr vert="horz" wrap="none" lIns="91440" tIns="45720" rIns="91440" bIns="45720" rtlCol="0" anchor="t">
                <a:normAutofit/>
              </a:bodyPr>
              <a:lstStyle/>
              <a:p>
                <a:r>
                  <a:rPr lang="nl-NL" sz="1200" dirty="0" smtClean="0">
                    <a:solidFill>
                      <a:srgbClr val="000000"/>
                    </a:solidFill>
                    <a:latin typeface="Calibri" panose="020F0502020204030204" pitchFamily="34" charset="0"/>
                    <a:cs typeface="Calibri" panose="020F0502020204030204" pitchFamily="34" charset="0"/>
                  </a:rPr>
                  <a:t>	 </a:t>
                </a:r>
                <a14:m>
                  <m:oMath xmlns:m="http://schemas.openxmlformats.org/officeDocument/2006/math">
                    <m:acc>
                      <m:accPr>
                        <m:chr m:val="̅"/>
                        <m:ctrlPr>
                          <a:rPr lang="nl-NL" sz="1200" i="1">
                            <a:solidFill>
                              <a:srgbClr val="000000"/>
                            </a:solidFill>
                            <a:latin typeface="Cambria Math" panose="02040503050406030204" pitchFamily="18" charset="0"/>
                            <a:cs typeface="Calibri" panose="020F0502020204030204" pitchFamily="34" charset="0"/>
                          </a:rPr>
                        </m:ctrlPr>
                      </m:accPr>
                      <m:e>
                        <m:r>
                          <a:rPr lang="nl-NL" sz="1200" i="1">
                            <a:solidFill>
                              <a:srgbClr val="000000"/>
                            </a:solidFill>
                            <a:latin typeface="Cambria Math" panose="02040503050406030204" pitchFamily="18" charset="0"/>
                            <a:cs typeface="Calibri" panose="020F0502020204030204" pitchFamily="34" charset="0"/>
                          </a:rPr>
                          <m:t>𝑥</m:t>
                        </m:r>
                      </m:e>
                    </m:acc>
                  </m:oMath>
                </a14:m>
                <a:r>
                  <a:rPr lang="nl-NL" sz="1200" dirty="0" smtClean="0">
                    <a:solidFill>
                      <a:srgbClr val="000000"/>
                    </a:solidFill>
                    <a:latin typeface="Calibri" panose="020F0502020204030204" pitchFamily="34" charset="0"/>
                    <a:cs typeface="Calibri" panose="020F0502020204030204" pitchFamily="34" charset="0"/>
                  </a:rPr>
                  <a:t> = 2,20	s = 1,04</a:t>
                </a:r>
              </a:p>
              <a:p>
                <a:endParaRPr lang="nl-NL" sz="1200" dirty="0">
                  <a:solidFill>
                    <a:srgbClr val="000000"/>
                  </a:solidFill>
                  <a:latin typeface="Calibri" panose="020F0502020204030204" pitchFamily="34" charset="0"/>
                  <a:cs typeface="Calibri" panose="020F0502020204030204" pitchFamily="34" charset="0"/>
                </a:endParaRPr>
              </a:p>
              <a:p>
                <a:r>
                  <a:rPr lang="nl-NL" sz="1200" i="1" dirty="0" smtClean="0">
                    <a:solidFill>
                      <a:srgbClr val="000000"/>
                    </a:solidFill>
                    <a:latin typeface="Calibri" panose="020F0502020204030204" pitchFamily="34" charset="0"/>
                    <a:cs typeface="Calibri" panose="020F0502020204030204" pitchFamily="34" charset="0"/>
                  </a:rPr>
                  <a:t>        1= helemaal niet mee eens, 2 = niet mee eens, 3 = niet mee eens, niet mee oneens, 4 = mee eens, 5 = helemaal mee eens</a:t>
                </a:r>
                <a:endParaRPr lang="nl-NL" sz="1200" i="1" dirty="0">
                  <a:solidFill>
                    <a:srgbClr val="000000"/>
                  </a:solidFill>
                  <a:latin typeface="Calibri" panose="020F0502020204030204" pitchFamily="34" charset="0"/>
                  <a:cs typeface="Calibri" panose="020F0502020204030204" pitchFamily="34" charset="0"/>
                </a:endParaRPr>
              </a:p>
            </p:txBody>
          </p:sp>
        </mc:Choice>
        <mc:Fallback xmlns="">
          <p:sp>
            <p:nvSpPr>
              <p:cNvPr id="9" name="Tekstvak 8"/>
              <p:cNvSpPr txBox="1">
                <a:spLocks noRot="1" noChangeAspect="1" noMove="1" noResize="1" noEditPoints="1" noAdjustHandles="1" noChangeArrowheads="1" noChangeShapeType="1" noTextEdit="1"/>
              </p:cNvSpPr>
              <p:nvPr/>
            </p:nvSpPr>
            <p:spPr>
              <a:xfrm>
                <a:off x="406886" y="4177649"/>
                <a:ext cx="8505825" cy="714982"/>
              </a:xfrm>
              <a:prstGeom prst="rect">
                <a:avLst/>
              </a:prstGeom>
              <a:blipFill>
                <a:blip r:embed="rId3"/>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3833100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ontys-basic-sheet">
  <a:themeElements>
    <a:clrScheme name="Fontys kleurenpallet">
      <a:dk1>
        <a:srgbClr val="663366"/>
      </a:dk1>
      <a:lt1>
        <a:srgbClr val="FFFFFF"/>
      </a:lt1>
      <a:dk2>
        <a:srgbClr val="663366"/>
      </a:dk2>
      <a:lt2>
        <a:srgbClr val="EEECE1"/>
      </a:lt2>
      <a:accent1>
        <a:srgbClr val="E5007D"/>
      </a:accent1>
      <a:accent2>
        <a:srgbClr val="0076E0"/>
      </a:accent2>
      <a:accent3>
        <a:srgbClr val="008386"/>
      </a:accent3>
      <a:accent4>
        <a:srgbClr val="39B549"/>
      </a:accent4>
      <a:accent5>
        <a:srgbClr val="FF9900"/>
      </a:accent5>
      <a:accent6>
        <a:srgbClr val="FFCC00"/>
      </a:accent6>
      <a:hlink>
        <a:srgbClr val="0076E0"/>
      </a:hlink>
      <a:folHlink>
        <a:srgbClr val="0099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lgn="l">
          <a:defRPr dirty="0" smtClean="0">
            <a:solidFill>
              <a:srgbClr val="C00000"/>
            </a:solidFill>
          </a:defRPr>
        </a:defPPr>
      </a:lstStyle>
    </a:tx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31768371706A4CA4CB088DD5FE6C20" ma:contentTypeVersion="14" ma:contentTypeDescription="Een nieuw document maken." ma:contentTypeScope="" ma:versionID="f703015ce4c157e960f8b35186a54c08">
  <xsd:schema xmlns:xsd="http://www.w3.org/2001/XMLSchema" xmlns:xs="http://www.w3.org/2001/XMLSchema" xmlns:p="http://schemas.microsoft.com/office/2006/metadata/properties" xmlns:ns3="f90c801e-1f54-4d19-96c1-485b4ed4a378" xmlns:ns4="bbdf9679-8337-40bd-a83d-0f0437d53007" targetNamespace="http://schemas.microsoft.com/office/2006/metadata/properties" ma:root="true" ma:fieldsID="8c37aca8bad9aaeb6cc88b1a0c64485a" ns3:_="" ns4:_="">
    <xsd:import namespace="f90c801e-1f54-4d19-96c1-485b4ed4a378"/>
    <xsd:import namespace="bbdf9679-8337-40bd-a83d-0f0437d53007"/>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c801e-1f54-4d19-96c1-485b4ed4a37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df9679-8337-40bd-a83d-0f0437d53007" elementFormDefault="qualified">
    <xsd:import namespace="http://schemas.microsoft.com/office/2006/documentManagement/types"/>
    <xsd:import namespace="http://schemas.microsoft.com/office/infopath/2007/PartnerControls"/>
    <xsd:element name="SharedWithUsers" ma:index="11"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description="" ma:internalName="SharedWithDetails" ma:readOnly="true">
      <xsd:simpleType>
        <xsd:restriction base="dms:Note">
          <xsd:maxLength value="255"/>
        </xsd:restriction>
      </xsd:simpleType>
    </xsd:element>
    <xsd:element name="SharingHintHash" ma:index="13"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42947D-FCD5-4006-BA4B-AECB70CCAA8C}">
  <ds:schemaRefs>
    <ds:schemaRef ds:uri="http://schemas.microsoft.com/sharepoint/v3/contenttype/forms"/>
  </ds:schemaRefs>
</ds:datastoreItem>
</file>

<file path=customXml/itemProps2.xml><?xml version="1.0" encoding="utf-8"?>
<ds:datastoreItem xmlns:ds="http://schemas.openxmlformats.org/officeDocument/2006/customXml" ds:itemID="{22BFBFF7-2062-4B03-BEA1-DF640A47DA31}">
  <ds:schemaRefs>
    <ds:schemaRef ds:uri="http://purl.org/dc/elements/1.1/"/>
    <ds:schemaRef ds:uri="http://schemas.microsoft.com/office/2006/metadata/properties"/>
    <ds:schemaRef ds:uri="http://purl.org/dc/terms/"/>
    <ds:schemaRef ds:uri="bbdf9679-8337-40bd-a83d-0f0437d53007"/>
    <ds:schemaRef ds:uri="f90c801e-1f54-4d19-96c1-485b4ed4a378"/>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B3C097E-71F0-4F39-A7BF-D57A2E01E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c801e-1f54-4d19-96c1-485b4ed4a378"/>
    <ds:schemaRef ds:uri="bbdf9679-8337-40bd-a83d-0f0437d530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Algemene_presentatie_Fontys_ENG</Template>
  <TotalTime>0</TotalTime>
  <Words>2892</Words>
  <Application>Microsoft Office PowerPoint</Application>
  <PresentationFormat>Diavoorstelling (16:9)</PresentationFormat>
  <Paragraphs>477</Paragraphs>
  <Slides>35</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35</vt:i4>
      </vt:variant>
    </vt:vector>
  </HeadingPairs>
  <TitlesOfParts>
    <vt:vector size="40" baseType="lpstr">
      <vt:lpstr>Arial</vt:lpstr>
      <vt:lpstr>Calibri</vt:lpstr>
      <vt:lpstr>Cambria Math</vt:lpstr>
      <vt:lpstr>Times New Roman</vt:lpstr>
      <vt:lpstr>Fontys-basic-sheet</vt:lpstr>
      <vt:lpstr>Inclusieve waardecreatie voor een Circulaire samenleving</vt:lpstr>
      <vt:lpstr>PowerPoint-presentatie</vt:lpstr>
      <vt:lpstr>De invloed van burgers in de textielindustrie</vt:lpstr>
      <vt:lpstr>De invloed van burgers in de textielindustrie</vt:lpstr>
      <vt:lpstr>De invloed van burgers in de textielindustrie</vt:lpstr>
      <vt:lpstr>Belangrijkste resultaten vragenlijsten en interviews huidige situatie</vt:lpstr>
      <vt:lpstr>Betrokkenheid bij textielindustrie</vt:lpstr>
      <vt:lpstr>Invloed op dagelijks leven</vt:lpstr>
      <vt:lpstr>Ervaren invloed op textielindustrie</vt:lpstr>
      <vt:lpstr>Belangrijkste resultaten vragenlijsten en interviews </vt:lpstr>
      <vt:lpstr>Gewenste invloed m.b.t. vervuiling/milieu</vt:lpstr>
      <vt:lpstr>Gewenste invloed m.b.t. vervuiling/milieu</vt:lpstr>
      <vt:lpstr>Gewenste invloed m.b.t. inzamelen/hergebruik</vt:lpstr>
      <vt:lpstr>Gewenste invloed m.b.t. inzamelen/hergebruik</vt:lpstr>
      <vt:lpstr>Gewenste invloed m.b.t. locatie</vt:lpstr>
      <vt:lpstr>Gewenste invloed m.b.t. locatie</vt:lpstr>
      <vt:lpstr>Gewenste invloed m.b.t. werkgelegenheid</vt:lpstr>
      <vt:lpstr>Gewenste invloed m.b.t. werkgelegenheid</vt:lpstr>
      <vt:lpstr>Gewenste invloed m.b.t. werkomstandigheden</vt:lpstr>
      <vt:lpstr>Gewenste invloed m.b.t. werkomstandigheden</vt:lpstr>
      <vt:lpstr>Andere punten waarop meer invloed gewenst is</vt:lpstr>
      <vt:lpstr>Belangrijkste resultaten interviews </vt:lpstr>
      <vt:lpstr>Rol onderwijs</vt:lpstr>
      <vt:lpstr>Betrouwbaarheid, representativiteit en validiteit</vt:lpstr>
      <vt:lpstr>Betrouwbaarheid, representativiteit en validiteit</vt:lpstr>
      <vt:lpstr>Betrouwbaarheid, representativiteit en validiteit</vt:lpstr>
      <vt:lpstr>Betrouwbaarheid, representativiteit en validiteit</vt:lpstr>
      <vt:lpstr>Conclusies</vt:lpstr>
      <vt:lpstr>Conclusies</vt:lpstr>
      <vt:lpstr>Discussie</vt:lpstr>
      <vt:lpstr>Discussie</vt:lpstr>
      <vt:lpstr>Aanbevelingen</vt:lpstr>
      <vt:lpstr>Aanbevelingen voor vervolgonderzoek (korte termijn)</vt:lpstr>
      <vt:lpstr>Aanbevelingen voor vervolgonderzoek (middellange en lange termijn)</vt:lpstr>
      <vt:lpstr>Literatuur</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explanation</dc:title>
  <dc:creator>Overbeek,Saskia S.J.H.A. van</dc:creator>
  <cp:lastModifiedBy>Overbeek,Saskia S.J.H.A. van</cp:lastModifiedBy>
  <cp:revision>258</cp:revision>
  <cp:lastPrinted>2014-08-19T14:33:34Z</cp:lastPrinted>
  <dcterms:created xsi:type="dcterms:W3CDTF">2021-10-19T09:55:28Z</dcterms:created>
  <dcterms:modified xsi:type="dcterms:W3CDTF">2022-10-17T12:39:39Z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0x0101001231768371706A4CA4CB088DD5FE6C20</vt:lpwstr>
  </property>
</Properties>
</file>