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1" r:id="rId4"/>
  </p:sldMasterIdLst>
  <p:notesMasterIdLst>
    <p:notesMasterId r:id="rId13"/>
  </p:notesMasterIdLst>
  <p:handoutMasterIdLst>
    <p:handoutMasterId r:id="rId14"/>
  </p:handoutMasterIdLst>
  <p:sldIdLst>
    <p:sldId id="299" r:id="rId5"/>
    <p:sldId id="332" r:id="rId6"/>
    <p:sldId id="351" r:id="rId7"/>
    <p:sldId id="311" r:id="rId8"/>
    <p:sldId id="322" r:id="rId9"/>
    <p:sldId id="354" r:id="rId10"/>
    <p:sldId id="336" r:id="rId11"/>
    <p:sldId id="352" r:id="rId12"/>
  </p:sldIdLst>
  <p:sldSz cx="9144000" cy="5143500" type="screen16x9"/>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80BFA01C-CD74-7845-B021-672224978863}">
          <p14:sldIdLst>
            <p14:sldId id="299"/>
            <p14:sldId id="332"/>
            <p14:sldId id="351"/>
            <p14:sldId id="311"/>
            <p14:sldId id="322"/>
            <p14:sldId id="354"/>
            <p14:sldId id="336"/>
            <p14:sldId id="352"/>
          </p14:sldIdLst>
        </p14:section>
      </p14:sectionLst>
    </p:ext>
    <p:ext uri="{EFAFB233-063F-42B5-8137-9DF3F51BA10A}">
      <p15:sldGuideLst xmlns:p15="http://schemas.microsoft.com/office/powerpoint/2012/main">
        <p15:guide id="2" pos="340" userDrawn="1">
          <p15:clr>
            <a:srgbClr val="A4A3A4"/>
          </p15:clr>
        </p15:guide>
        <p15:guide id="3" orient="horz" pos="826" userDrawn="1">
          <p15:clr>
            <a:srgbClr val="A4A3A4"/>
          </p15:clr>
        </p15:guide>
        <p15:guide id="5" pos="3470" userDrawn="1">
          <p15:clr>
            <a:srgbClr val="A4A3A4"/>
          </p15:clr>
        </p15:guide>
        <p15:guide id="6" pos="5602" userDrawn="1">
          <p15:clr>
            <a:srgbClr val="A4A3A4"/>
          </p15:clr>
        </p15:guide>
        <p15:guide id="7" pos="249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89458B"/>
    <a:srgbClr val="653366"/>
    <a:srgbClr val="F3E7F5"/>
    <a:srgbClr val="793979"/>
    <a:srgbClr val="CE2A1D"/>
    <a:srgbClr val="595959"/>
    <a:srgbClr val="204D07"/>
    <a:srgbClr val="971E15"/>
    <a:srgbClr val="37830C"/>
    <a:srgbClr val="ECD8E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45" autoAdjust="0"/>
    <p:restoredTop sz="88869" autoAdjust="0"/>
  </p:normalViewPr>
  <p:slideViewPr>
    <p:cSldViewPr snapToGrid="0" snapToObjects="1">
      <p:cViewPr varScale="1">
        <p:scale>
          <a:sx n="86" d="100"/>
          <a:sy n="86" d="100"/>
        </p:scale>
        <p:origin x="948" y="78"/>
      </p:cViewPr>
      <p:guideLst>
        <p:guide pos="340"/>
        <p:guide orient="horz" pos="826"/>
        <p:guide pos="3470"/>
        <p:guide pos="5602"/>
        <p:guide pos="249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845046B-E3A6-4E43-9D24-8C38ABDF8202}" type="datetimeFigureOut">
              <a:t>29-4-2022</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6D2CFB6-CBE2-1D40-B0FD-77D0D9479B87}" type="slidenum">
              <a:t>‹nr.›</a:t>
            </a:fld>
            <a:endParaRPr lang="nl-NL"/>
          </a:p>
        </p:txBody>
      </p:sp>
    </p:spTree>
    <p:extLst>
      <p:ext uri="{BB962C8B-B14F-4D97-AF65-F5344CB8AC3E}">
        <p14:creationId xmlns:p14="http://schemas.microsoft.com/office/powerpoint/2010/main" val="2484257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047B21-E721-E94E-8C0A-F0532555091A}" type="datetimeFigureOut">
              <a:rPr lang="nl-NL" smtClean="0"/>
              <a:t>29-4-2022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8ABE2E-621C-5C4E-A155-8FB9D216AC83}" type="slidenum">
              <a:rPr lang="nl-NL" smtClean="0"/>
              <a:t>‹nr.›</a:t>
            </a:fld>
            <a:endParaRPr lang="nl-NL"/>
          </a:p>
        </p:txBody>
      </p:sp>
    </p:spTree>
    <p:extLst>
      <p:ext uri="{BB962C8B-B14F-4D97-AF65-F5344CB8AC3E}">
        <p14:creationId xmlns:p14="http://schemas.microsoft.com/office/powerpoint/2010/main" val="1743600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138ABE2E-621C-5C4E-A155-8FB9D216AC83}" type="slidenum">
              <a:rPr lang="nl-NL" smtClean="0"/>
              <a:t>5</a:t>
            </a:fld>
            <a:endParaRPr lang="nl-NL"/>
          </a:p>
        </p:txBody>
      </p:sp>
    </p:spTree>
    <p:extLst>
      <p:ext uri="{BB962C8B-B14F-4D97-AF65-F5344CB8AC3E}">
        <p14:creationId xmlns:p14="http://schemas.microsoft.com/office/powerpoint/2010/main" val="2357412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138ABE2E-621C-5C4E-A155-8FB9D216AC83}" type="slidenum">
              <a:rPr lang="nl-NL" smtClean="0"/>
              <a:t>6</a:t>
            </a:fld>
            <a:endParaRPr lang="nl-NL"/>
          </a:p>
        </p:txBody>
      </p:sp>
    </p:spTree>
    <p:extLst>
      <p:ext uri="{BB962C8B-B14F-4D97-AF65-F5344CB8AC3E}">
        <p14:creationId xmlns:p14="http://schemas.microsoft.com/office/powerpoint/2010/main" val="3534516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138ABE2E-621C-5C4E-A155-8FB9D216AC83}" type="slidenum">
              <a:rPr lang="nl-NL" smtClean="0"/>
              <a:t>7</a:t>
            </a:fld>
            <a:endParaRPr lang="nl-NL"/>
          </a:p>
        </p:txBody>
      </p:sp>
    </p:spTree>
    <p:extLst>
      <p:ext uri="{BB962C8B-B14F-4D97-AF65-F5344CB8AC3E}">
        <p14:creationId xmlns:p14="http://schemas.microsoft.com/office/powerpoint/2010/main" val="1724655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sz="2800"/>
            </a:lvl1pPr>
          </a:lstStyle>
          <a:p>
            <a:r>
              <a:rPr lang="nl-NL" dirty="0" smtClean="0"/>
              <a:t>Titel </a:t>
            </a:r>
            <a:r>
              <a:rPr lang="nl-NL" dirty="0" err="1" smtClean="0"/>
              <a:t>volgblad</a:t>
            </a:r>
            <a:r>
              <a:rPr lang="nl-NL" dirty="0" smtClean="0"/>
              <a:t> </a:t>
            </a:r>
            <a:r>
              <a:rPr lang="nl-NL" dirty="0" err="1" smtClean="0"/>
              <a:t>Arial</a:t>
            </a:r>
            <a:r>
              <a:rPr lang="nl-NL" dirty="0" smtClean="0"/>
              <a:t> 28pt</a:t>
            </a:r>
            <a:endParaRPr lang="nl-NL" dirty="0"/>
          </a:p>
        </p:txBody>
      </p:sp>
      <p:sp>
        <p:nvSpPr>
          <p:cNvPr id="3" name="Tijdelijke aanduiding voor inhoud 2"/>
          <p:cNvSpPr>
            <a:spLocks noGrp="1"/>
          </p:cNvSpPr>
          <p:nvPr>
            <p:ph idx="1" hasCustomPrompt="1"/>
          </p:nvPr>
        </p:nvSpPr>
        <p:spPr/>
        <p:txBody>
          <a:bodyPr/>
          <a:lstStyle>
            <a:lvl1pPr>
              <a:defRPr sz="2400">
                <a:latin typeface="Arial"/>
                <a:cs typeface="Arial"/>
              </a:defRPr>
            </a:lvl1pPr>
            <a:lvl2pPr>
              <a:defRPr sz="2000"/>
            </a:lvl2pPr>
          </a:lstStyle>
          <a:p>
            <a:pPr lvl="0"/>
            <a:r>
              <a:rPr lang="nl-NL" dirty="0" smtClean="0"/>
              <a:t>Klik om de tekststijl van het sjabloon te bewerken</a:t>
            </a:r>
          </a:p>
          <a:p>
            <a:pPr lvl="1"/>
            <a:r>
              <a:rPr lang="nl-NL" dirty="0" smtClean="0"/>
              <a:t>Tweede niveau</a:t>
            </a:r>
          </a:p>
        </p:txBody>
      </p:sp>
      <p:sp>
        <p:nvSpPr>
          <p:cNvPr id="7" name="Tijdelijke aanduiding voor voettekst 4"/>
          <p:cNvSpPr>
            <a:spLocks noGrp="1"/>
          </p:cNvSpPr>
          <p:nvPr>
            <p:ph type="ftr" sz="quarter" idx="11"/>
          </p:nvPr>
        </p:nvSpPr>
        <p:spPr>
          <a:xfrm>
            <a:off x="1912139" y="4630341"/>
            <a:ext cx="4870548" cy="273844"/>
          </a:xfrm>
          <a:prstGeom prst="rect">
            <a:avLst/>
          </a:prstGeom>
        </p:spPr>
        <p:txBody>
          <a:bodyPr/>
          <a:lstStyle/>
          <a:p>
            <a:endParaRPr lang="nl-NL" dirty="0"/>
          </a:p>
        </p:txBody>
      </p:sp>
      <p:sp>
        <p:nvSpPr>
          <p:cNvPr id="8" name="Tijdelijke aanduiding voor dianummer 5"/>
          <p:cNvSpPr>
            <a:spLocks noGrp="1"/>
          </p:cNvSpPr>
          <p:nvPr>
            <p:ph type="sldNum" sz="quarter" idx="12"/>
          </p:nvPr>
        </p:nvSpPr>
        <p:spPr>
          <a:xfrm>
            <a:off x="6970292" y="4641986"/>
            <a:ext cx="829797" cy="273844"/>
          </a:xfrm>
          <a:prstGeom prst="rect">
            <a:avLst/>
          </a:prstGeom>
        </p:spPr>
        <p:txBody>
          <a:bodyPr/>
          <a:lstStyle/>
          <a:p>
            <a:fld id="{CC1A7FFB-7E9A-E347-8F80-8E2C647B3625}" type="slidenum">
              <a:rPr lang="nl-NL"/>
              <a:t>‹nr.›</a:t>
            </a:fld>
            <a:endParaRPr lang="nl-NL"/>
          </a:p>
        </p:txBody>
      </p:sp>
    </p:spTree>
    <p:extLst>
      <p:ext uri="{BB962C8B-B14F-4D97-AF65-F5344CB8AC3E}">
        <p14:creationId xmlns:p14="http://schemas.microsoft.com/office/powerpoint/2010/main" val="4130621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normAutofit/>
          </a:bodyPr>
          <a:lstStyle>
            <a:lvl1pPr>
              <a:defRPr sz="2800"/>
            </a:lvl1pPr>
          </a:lstStyle>
          <a:p>
            <a:r>
              <a:rPr lang="nl-NL" dirty="0" smtClean="0"/>
              <a:t>Titel </a:t>
            </a:r>
            <a:r>
              <a:rPr lang="nl-NL" dirty="0" err="1" smtClean="0"/>
              <a:t>volgblad</a:t>
            </a:r>
            <a:r>
              <a:rPr lang="nl-NL" dirty="0" smtClean="0"/>
              <a:t> </a:t>
            </a:r>
            <a:r>
              <a:rPr lang="nl-NL" dirty="0" err="1" smtClean="0"/>
              <a:t>Arial</a:t>
            </a:r>
            <a:r>
              <a:rPr lang="nl-NL" dirty="0" smtClean="0"/>
              <a:t> 28pt</a:t>
            </a:r>
            <a:endParaRPr lang="nl-NL" dirty="0"/>
          </a:p>
        </p:txBody>
      </p:sp>
      <p:sp>
        <p:nvSpPr>
          <p:cNvPr id="3" name="Tijdelijke aanduiding voor inhoud 2"/>
          <p:cNvSpPr>
            <a:spLocks noGrp="1"/>
          </p:cNvSpPr>
          <p:nvPr>
            <p:ph sz="half" idx="1"/>
          </p:nvPr>
        </p:nvSpPr>
        <p:spPr>
          <a:xfrm>
            <a:off x="457200" y="1200151"/>
            <a:ext cx="4038600" cy="2894954"/>
          </a:xfrm>
        </p:spPr>
        <p:txBody>
          <a:bodyPr>
            <a:normAutofit/>
          </a:bodyPr>
          <a:lstStyle>
            <a:lvl1pPr>
              <a:defRPr sz="2000">
                <a:latin typeface="Arial"/>
                <a:cs typeface="Arial"/>
              </a:defRPr>
            </a:lvl1pPr>
            <a:lvl2pPr>
              <a:defRPr sz="1800">
                <a:latin typeface="Arial"/>
                <a:cs typeface="Arial"/>
              </a:defRPr>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Tekststijl van het model bewerken</a:t>
            </a:r>
          </a:p>
          <a:p>
            <a:pPr lvl="1"/>
            <a:r>
              <a:rPr lang="nl-NL" smtClean="0"/>
              <a:t>Tweede niveau</a:t>
            </a:r>
          </a:p>
        </p:txBody>
      </p:sp>
      <p:sp>
        <p:nvSpPr>
          <p:cNvPr id="4" name="Tijdelijke aanduiding voor inhoud 3"/>
          <p:cNvSpPr>
            <a:spLocks noGrp="1"/>
          </p:cNvSpPr>
          <p:nvPr>
            <p:ph sz="half" idx="2"/>
          </p:nvPr>
        </p:nvSpPr>
        <p:spPr>
          <a:xfrm>
            <a:off x="4648200" y="1200150"/>
            <a:ext cx="4038600" cy="2894955"/>
          </a:xfrm>
        </p:spPr>
        <p:txBody>
          <a:bodyPr>
            <a:normAutofit/>
          </a:bodyPr>
          <a:lstStyle>
            <a:lvl1pPr>
              <a:defRPr sz="2000">
                <a:latin typeface="Arial"/>
                <a:cs typeface="Arial"/>
              </a:defRPr>
            </a:lvl1pPr>
            <a:lvl2pPr>
              <a:defRPr sz="1800">
                <a:latin typeface="Arial"/>
                <a:cs typeface="Arial"/>
              </a:defRPr>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Tekststijl van het model bewerken</a:t>
            </a:r>
          </a:p>
          <a:p>
            <a:pPr lvl="1"/>
            <a:r>
              <a:rPr lang="nl-NL" smtClean="0"/>
              <a:t>Tweede niveau</a:t>
            </a:r>
          </a:p>
        </p:txBody>
      </p:sp>
      <p:sp>
        <p:nvSpPr>
          <p:cNvPr id="8" name="Tijdelijke aanduiding voor voettekst 4"/>
          <p:cNvSpPr>
            <a:spLocks noGrp="1"/>
          </p:cNvSpPr>
          <p:nvPr>
            <p:ph type="ftr" sz="quarter" idx="11"/>
          </p:nvPr>
        </p:nvSpPr>
        <p:spPr>
          <a:xfrm>
            <a:off x="1912139" y="4630341"/>
            <a:ext cx="4870548" cy="273844"/>
          </a:xfrm>
          <a:prstGeom prst="rect">
            <a:avLst/>
          </a:prstGeom>
        </p:spPr>
        <p:txBody>
          <a:bodyPr/>
          <a:lstStyle/>
          <a:p>
            <a:endParaRPr lang="nl-NL" dirty="0"/>
          </a:p>
        </p:txBody>
      </p:sp>
      <p:sp>
        <p:nvSpPr>
          <p:cNvPr id="9" name="Tijdelijke aanduiding voor dianummer 5"/>
          <p:cNvSpPr>
            <a:spLocks noGrp="1"/>
          </p:cNvSpPr>
          <p:nvPr>
            <p:ph type="sldNum" sz="quarter" idx="12"/>
          </p:nvPr>
        </p:nvSpPr>
        <p:spPr>
          <a:xfrm>
            <a:off x="6970292" y="4641986"/>
            <a:ext cx="829797" cy="273844"/>
          </a:xfrm>
          <a:prstGeom prst="rect">
            <a:avLst/>
          </a:prstGeom>
        </p:spPr>
        <p:txBody>
          <a:bodyPr/>
          <a:lstStyle/>
          <a:p>
            <a:fld id="{CC1A7FFB-7E9A-E347-8F80-8E2C647B3625}" type="slidenum">
              <a:rPr lang="nl-NL"/>
              <a:t>‹nr.›</a:t>
            </a:fld>
            <a:endParaRPr lang="nl-NL"/>
          </a:p>
        </p:txBody>
      </p:sp>
    </p:spTree>
    <p:extLst>
      <p:ext uri="{BB962C8B-B14F-4D97-AF65-F5344CB8AC3E}">
        <p14:creationId xmlns:p14="http://schemas.microsoft.com/office/powerpoint/2010/main" val="298027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normAutofit/>
          </a:bodyPr>
          <a:lstStyle>
            <a:lvl1pPr>
              <a:defRPr sz="2800"/>
            </a:lvl1pPr>
          </a:lstStyle>
          <a:p>
            <a:r>
              <a:rPr lang="nl-NL" dirty="0" smtClean="0"/>
              <a:t>Titel </a:t>
            </a:r>
            <a:r>
              <a:rPr lang="nl-NL" dirty="0" err="1" smtClean="0"/>
              <a:t>volgblad</a:t>
            </a:r>
            <a:r>
              <a:rPr lang="nl-NL" dirty="0" smtClean="0"/>
              <a:t> </a:t>
            </a:r>
            <a:r>
              <a:rPr lang="nl-NL" dirty="0" err="1" smtClean="0"/>
              <a:t>Arial</a:t>
            </a:r>
            <a:r>
              <a:rPr lang="nl-NL" dirty="0" smtClean="0"/>
              <a:t> 28pt</a:t>
            </a:r>
            <a:endParaRPr lang="nl-NL" dirty="0"/>
          </a:p>
        </p:txBody>
      </p:sp>
      <p:sp>
        <p:nvSpPr>
          <p:cNvPr id="4" name="Tijdelijke aanduiding voor inhoud 3"/>
          <p:cNvSpPr>
            <a:spLocks noGrp="1"/>
          </p:cNvSpPr>
          <p:nvPr>
            <p:ph sz="half" idx="2"/>
          </p:nvPr>
        </p:nvSpPr>
        <p:spPr>
          <a:xfrm>
            <a:off x="457200" y="1285598"/>
            <a:ext cx="4040188" cy="2962275"/>
          </a:xfrm>
        </p:spPr>
        <p:txBody>
          <a:bodyPr>
            <a:normAutofit/>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Tekststijl van het model bewerken</a:t>
            </a:r>
          </a:p>
        </p:txBody>
      </p:sp>
      <p:sp>
        <p:nvSpPr>
          <p:cNvPr id="6" name="Tijdelijke aanduiding voor inhoud 5"/>
          <p:cNvSpPr>
            <a:spLocks noGrp="1"/>
          </p:cNvSpPr>
          <p:nvPr>
            <p:ph sz="quarter" idx="4"/>
          </p:nvPr>
        </p:nvSpPr>
        <p:spPr>
          <a:xfrm>
            <a:off x="4645025" y="1285598"/>
            <a:ext cx="4041775" cy="2962275"/>
          </a:xfrm>
        </p:spPr>
        <p:txBody>
          <a:bodyPr>
            <a:normAutofit/>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Tekststijl van het model bewerken</a:t>
            </a:r>
          </a:p>
        </p:txBody>
      </p:sp>
      <p:sp>
        <p:nvSpPr>
          <p:cNvPr id="7" name="Tijdelijke aanduiding voor datum 6"/>
          <p:cNvSpPr>
            <a:spLocks noGrp="1"/>
          </p:cNvSpPr>
          <p:nvPr>
            <p:ph type="dt" sz="half" idx="10"/>
          </p:nvPr>
        </p:nvSpPr>
        <p:spPr>
          <a:xfrm>
            <a:off x="457200" y="4767263"/>
            <a:ext cx="2133600" cy="274637"/>
          </a:xfrm>
          <a:prstGeom prst="rect">
            <a:avLst/>
          </a:prstGeom>
        </p:spPr>
        <p:txBody>
          <a:bodyPr/>
          <a:lstStyle/>
          <a:p>
            <a:fld id="{4ED2B493-C1EE-714C-B8A9-F38F4D8CE6E7}" type="datetimeFigureOut">
              <a:rPr lang="nl-NL" smtClean="0"/>
              <a:t>29-4-2022</a:t>
            </a:fld>
            <a:endParaRPr lang="nl-NL" dirty="0"/>
          </a:p>
        </p:txBody>
      </p:sp>
      <p:sp>
        <p:nvSpPr>
          <p:cNvPr id="8" name="Tijdelijke aanduiding voor voettekst 7"/>
          <p:cNvSpPr>
            <a:spLocks noGrp="1"/>
          </p:cNvSpPr>
          <p:nvPr>
            <p:ph type="ftr" sz="quarter" idx="11"/>
          </p:nvPr>
        </p:nvSpPr>
        <p:spPr>
          <a:xfrm>
            <a:off x="1738642" y="4767263"/>
            <a:ext cx="4281158" cy="274637"/>
          </a:xfrm>
          <a:prstGeom prst="rect">
            <a:avLst/>
          </a:prstGeom>
        </p:spPr>
        <p:txBody>
          <a:bodyPr/>
          <a:lstStyle/>
          <a:p>
            <a:endParaRPr lang="nl-NL"/>
          </a:p>
        </p:txBody>
      </p:sp>
      <p:sp>
        <p:nvSpPr>
          <p:cNvPr id="9" name="Tijdelijke aanduiding voor dianummer 8"/>
          <p:cNvSpPr>
            <a:spLocks noGrp="1"/>
          </p:cNvSpPr>
          <p:nvPr>
            <p:ph type="sldNum" sz="quarter" idx="12"/>
          </p:nvPr>
        </p:nvSpPr>
        <p:spPr>
          <a:xfrm>
            <a:off x="6553200" y="4767263"/>
            <a:ext cx="1610267" cy="274637"/>
          </a:xfrm>
          <a:prstGeom prst="rect">
            <a:avLst/>
          </a:prstGeom>
        </p:spPr>
        <p:txBody>
          <a:bodyPr/>
          <a:lstStyle/>
          <a:p>
            <a:fld id="{F3BC6476-EA18-C04A-BD06-B622CA55CE7C}" type="slidenum">
              <a:rPr lang="nl-NL" smtClean="0"/>
              <a:t>‹nr.›</a:t>
            </a:fld>
            <a:endParaRPr lang="nl-NL"/>
          </a:p>
        </p:txBody>
      </p:sp>
    </p:spTree>
    <p:extLst>
      <p:ext uri="{BB962C8B-B14F-4D97-AF65-F5344CB8AC3E}">
        <p14:creationId xmlns:p14="http://schemas.microsoft.com/office/powerpoint/2010/main" val="3578157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3600450"/>
            <a:ext cx="5486400" cy="425450"/>
          </a:xfrm>
        </p:spPr>
        <p:txBody>
          <a:bodyPr anchor="b">
            <a:noAutofit/>
          </a:bodyPr>
          <a:lstStyle>
            <a:lvl1pPr algn="l">
              <a:defRPr sz="2000" b="1"/>
            </a:lvl1pPr>
          </a:lstStyle>
          <a:p>
            <a:r>
              <a:rPr lang="nl-NL" smtClean="0"/>
              <a:t>Klik om de stijl te bewerken</a:t>
            </a:r>
            <a:endParaRPr lang="nl-NL" dirty="0"/>
          </a:p>
        </p:txBody>
      </p:sp>
      <p:sp>
        <p:nvSpPr>
          <p:cNvPr id="3" name="Tijdelijke aanduiding voor afbeelding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nl-NL" dirty="0"/>
          </a:p>
        </p:txBody>
      </p:sp>
      <p:sp>
        <p:nvSpPr>
          <p:cNvPr id="4" name="Tijdelijke aanduiding voor tekst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Tree>
    <p:extLst>
      <p:ext uri="{BB962C8B-B14F-4D97-AF65-F5344CB8AC3E}">
        <p14:creationId xmlns:p14="http://schemas.microsoft.com/office/powerpoint/2010/main" val="3220939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elblad_NL">
    <p:spTree>
      <p:nvGrpSpPr>
        <p:cNvPr id="1" name=""/>
        <p:cNvGrpSpPr/>
        <p:nvPr/>
      </p:nvGrpSpPr>
      <p:grpSpPr>
        <a:xfrm>
          <a:off x="0" y="0"/>
          <a:ext cx="0" cy="0"/>
          <a:chOff x="0" y="0"/>
          <a:chExt cx="0" cy="0"/>
        </a:xfrm>
      </p:grpSpPr>
      <p:pic>
        <p:nvPicPr>
          <p:cNvPr id="3" name="Afbeelding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07" y="2029"/>
            <a:ext cx="9134075" cy="5139439"/>
          </a:xfrm>
          <a:prstGeom prst="rect">
            <a:avLst/>
          </a:prstGeom>
        </p:spPr>
      </p:pic>
      <p:sp>
        <p:nvSpPr>
          <p:cNvPr id="9" name="Tijdelijke aanduiding voor voettekst 5"/>
          <p:cNvSpPr>
            <a:spLocks noGrp="1"/>
          </p:cNvSpPr>
          <p:nvPr>
            <p:ph type="ftr" sz="quarter" idx="11"/>
          </p:nvPr>
        </p:nvSpPr>
        <p:spPr>
          <a:xfrm>
            <a:off x="1492468" y="4630341"/>
            <a:ext cx="6366115" cy="273844"/>
          </a:xfrm>
          <a:prstGeom prst="rect">
            <a:avLst/>
          </a:prstGeom>
        </p:spPr>
        <p:txBody>
          <a:bodyPr/>
          <a:lstStyle>
            <a:lvl1pPr>
              <a:defRPr>
                <a:solidFill>
                  <a:srgbClr val="FFFFFF"/>
                </a:solidFill>
              </a:defRPr>
            </a:lvl1pPr>
          </a:lstStyle>
          <a:p>
            <a:endParaRPr lang="nl-NL" dirty="0"/>
          </a:p>
        </p:txBody>
      </p:sp>
      <p:sp>
        <p:nvSpPr>
          <p:cNvPr id="10" name="Tijdelijke aanduiding voor dianummer 6"/>
          <p:cNvSpPr>
            <a:spLocks noGrp="1"/>
          </p:cNvSpPr>
          <p:nvPr>
            <p:ph type="sldNum" sz="quarter" idx="12"/>
          </p:nvPr>
        </p:nvSpPr>
        <p:spPr>
          <a:xfrm>
            <a:off x="8046189" y="4641986"/>
            <a:ext cx="829797" cy="273844"/>
          </a:xfrm>
          <a:prstGeom prst="rect">
            <a:avLst/>
          </a:prstGeom>
        </p:spPr>
        <p:txBody>
          <a:bodyPr/>
          <a:lstStyle>
            <a:lvl1pPr>
              <a:defRPr>
                <a:solidFill>
                  <a:srgbClr val="FFFFFF"/>
                </a:solidFill>
              </a:defRPr>
            </a:lvl1pPr>
          </a:lstStyle>
          <a:p>
            <a:fld id="{CC1A7FFB-7E9A-E347-8F80-8E2C647B3625}" type="slidenum">
              <a:rPr lang="nl-NL"/>
              <a:pPr/>
              <a:t>‹nr.›</a:t>
            </a:fld>
            <a:endParaRPr lang="nl-NL"/>
          </a:p>
        </p:txBody>
      </p:sp>
      <p:sp>
        <p:nvSpPr>
          <p:cNvPr id="2" name="Titel 1"/>
          <p:cNvSpPr>
            <a:spLocks noGrp="1"/>
          </p:cNvSpPr>
          <p:nvPr>
            <p:ph type="title"/>
          </p:nvPr>
        </p:nvSpPr>
        <p:spPr>
          <a:xfrm>
            <a:off x="1492468" y="1400775"/>
            <a:ext cx="7383518" cy="857250"/>
          </a:xfrm>
        </p:spPr>
        <p:txBody>
          <a:bodyPr/>
          <a:lstStyle/>
          <a:p>
            <a:r>
              <a:rPr lang="nl-NL" smtClean="0"/>
              <a:t>Klik om de stijl te bewerken</a:t>
            </a:r>
            <a:endParaRPr lang="nl-NL" dirty="0"/>
          </a:p>
        </p:txBody>
      </p:sp>
      <p:sp>
        <p:nvSpPr>
          <p:cNvPr id="12" name="Tijdelijke aanduiding voor inhoud 2"/>
          <p:cNvSpPr>
            <a:spLocks noGrp="1"/>
          </p:cNvSpPr>
          <p:nvPr>
            <p:ph idx="1" hasCustomPrompt="1"/>
          </p:nvPr>
        </p:nvSpPr>
        <p:spPr>
          <a:xfrm>
            <a:off x="1492468" y="2221509"/>
            <a:ext cx="7383518" cy="2192807"/>
          </a:xfrm>
        </p:spPr>
        <p:txBody>
          <a:bodyPr/>
          <a:lstStyle>
            <a:lvl1pPr>
              <a:defRPr sz="2400">
                <a:latin typeface="Arial"/>
                <a:cs typeface="Arial"/>
              </a:defRPr>
            </a:lvl1pPr>
            <a:lvl2pPr>
              <a:defRPr sz="2000"/>
            </a:lvl2pPr>
          </a:lstStyle>
          <a:p>
            <a:pPr lvl="0"/>
            <a:r>
              <a:rPr lang="nl-NL" dirty="0" smtClean="0"/>
              <a:t>Klik om de tekststijl van het sjabloon te bewerken</a:t>
            </a:r>
          </a:p>
          <a:p>
            <a:pPr lvl="1"/>
            <a:r>
              <a:rPr lang="nl-NL" dirty="0" smtClean="0"/>
              <a:t>Tweede niveau</a:t>
            </a:r>
          </a:p>
        </p:txBody>
      </p:sp>
    </p:spTree>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ee objecten">
    <p:spTree>
      <p:nvGrpSpPr>
        <p:cNvPr id="1" name=""/>
        <p:cNvGrpSpPr/>
        <p:nvPr/>
      </p:nvGrpSpPr>
      <p:grpSpPr>
        <a:xfrm>
          <a:off x="0" y="0"/>
          <a:ext cx="0" cy="0"/>
          <a:chOff x="0" y="0"/>
          <a:chExt cx="0" cy="0"/>
        </a:xfrm>
      </p:grpSpPr>
      <p:pic>
        <p:nvPicPr>
          <p:cNvPr id="7" name="Afbeelding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24" y="2029"/>
            <a:ext cx="9134075" cy="5139440"/>
          </a:xfrm>
          <a:prstGeom prst="rect">
            <a:avLst/>
          </a:prstGeom>
        </p:spPr>
      </p:pic>
      <p:sp>
        <p:nvSpPr>
          <p:cNvPr id="8" name="Tijdelijke aanduiding voor voettekst 4"/>
          <p:cNvSpPr>
            <a:spLocks noGrp="1"/>
          </p:cNvSpPr>
          <p:nvPr>
            <p:ph type="ftr" sz="quarter" idx="11"/>
          </p:nvPr>
        </p:nvSpPr>
        <p:spPr>
          <a:xfrm>
            <a:off x="1676400" y="4630341"/>
            <a:ext cx="6182182" cy="273844"/>
          </a:xfrm>
          <a:prstGeom prst="rect">
            <a:avLst/>
          </a:prstGeom>
        </p:spPr>
        <p:txBody>
          <a:bodyPr/>
          <a:lstStyle/>
          <a:p>
            <a:endParaRPr lang="nl-NL" dirty="0"/>
          </a:p>
        </p:txBody>
      </p:sp>
      <p:sp>
        <p:nvSpPr>
          <p:cNvPr id="9" name="Tijdelijke aanduiding voor dianummer 5"/>
          <p:cNvSpPr>
            <a:spLocks noGrp="1"/>
          </p:cNvSpPr>
          <p:nvPr>
            <p:ph type="sldNum" sz="quarter" idx="12"/>
          </p:nvPr>
        </p:nvSpPr>
        <p:spPr>
          <a:xfrm>
            <a:off x="8046187" y="4641986"/>
            <a:ext cx="829797" cy="273844"/>
          </a:xfrm>
          <a:prstGeom prst="rect">
            <a:avLst/>
          </a:prstGeom>
        </p:spPr>
        <p:txBody>
          <a:bodyPr/>
          <a:lstStyle/>
          <a:p>
            <a:fld id="{CC1A7FFB-7E9A-E347-8F80-8E2C647B3625}" type="slidenum">
              <a:rPr lang="nl-NL"/>
              <a:t>‹nr.›</a:t>
            </a:fld>
            <a:endParaRPr lang="nl-NL"/>
          </a:p>
        </p:txBody>
      </p:sp>
      <p:sp>
        <p:nvSpPr>
          <p:cNvPr id="13" name="Titel 1"/>
          <p:cNvSpPr>
            <a:spLocks noGrp="1"/>
          </p:cNvSpPr>
          <p:nvPr>
            <p:ph type="title"/>
          </p:nvPr>
        </p:nvSpPr>
        <p:spPr>
          <a:xfrm>
            <a:off x="1676400" y="1204346"/>
            <a:ext cx="7199586" cy="857250"/>
          </a:xfrm>
        </p:spPr>
        <p:txBody>
          <a:bodyPr/>
          <a:lstStyle>
            <a:lvl1pPr algn="r">
              <a:defRPr/>
            </a:lvl1pPr>
          </a:lstStyle>
          <a:p>
            <a:r>
              <a:rPr lang="nl-NL" smtClean="0"/>
              <a:t>Klik om de stijl te bewerken</a:t>
            </a:r>
            <a:endParaRPr lang="nl-NL" dirty="0"/>
          </a:p>
        </p:txBody>
      </p:sp>
      <p:sp>
        <p:nvSpPr>
          <p:cNvPr id="14" name="Tijdelijke aanduiding voor inhoud 2"/>
          <p:cNvSpPr>
            <a:spLocks noGrp="1"/>
          </p:cNvSpPr>
          <p:nvPr>
            <p:ph idx="1" hasCustomPrompt="1"/>
          </p:nvPr>
        </p:nvSpPr>
        <p:spPr>
          <a:xfrm>
            <a:off x="1676400" y="2107096"/>
            <a:ext cx="7199586" cy="2447865"/>
          </a:xfrm>
        </p:spPr>
        <p:txBody>
          <a:bodyPr/>
          <a:lstStyle>
            <a:lvl1pPr algn="r">
              <a:defRPr sz="2400">
                <a:latin typeface="Arial"/>
                <a:cs typeface="Arial"/>
              </a:defRPr>
            </a:lvl1pPr>
            <a:lvl2pPr algn="r">
              <a:defRPr sz="2000"/>
            </a:lvl2pPr>
          </a:lstStyle>
          <a:p>
            <a:pPr lvl="0"/>
            <a:r>
              <a:rPr lang="nl-NL" dirty="0" smtClean="0"/>
              <a:t>Klik om de tekststijl van het sjabloon te bewerken</a:t>
            </a:r>
          </a:p>
          <a:p>
            <a:pPr lvl="1"/>
            <a:r>
              <a:rPr lang="nl-NL" dirty="0" smtClean="0"/>
              <a:t>Tweede niveau</a:t>
            </a:r>
          </a:p>
        </p:txBody>
      </p:sp>
    </p:spTree>
    <p:extLst>
      <p:ext uri="{BB962C8B-B14F-4D97-AF65-F5344CB8AC3E}">
        <p14:creationId xmlns:p14="http://schemas.microsoft.com/office/powerpoint/2010/main" val="437370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Afbeelding 6"/>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3607" y="2030"/>
            <a:ext cx="9134076" cy="5139440"/>
          </a:xfrm>
          <a:prstGeom prst="rect">
            <a:avLst/>
          </a:prstGeom>
        </p:spPr>
      </p:pic>
      <p:sp>
        <p:nvSpPr>
          <p:cNvPr id="2" name="Tijdelijke aanduiding voor titel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nl-NL" dirty="0" smtClean="0"/>
              <a:t>Titel van presentatie, </a:t>
            </a:r>
            <a:r>
              <a:rPr lang="nl-NL" dirty="0" err="1" smtClean="0"/>
              <a:t>Arial</a:t>
            </a:r>
            <a:r>
              <a:rPr lang="nl-NL" dirty="0" smtClean="0"/>
              <a:t> 32pt</a:t>
            </a:r>
            <a:endParaRPr lang="nl-NL" dirty="0"/>
          </a:p>
        </p:txBody>
      </p:sp>
      <p:sp>
        <p:nvSpPr>
          <p:cNvPr id="3" name="Tijdelijke aanduiding voor tekst 2"/>
          <p:cNvSpPr>
            <a:spLocks noGrp="1"/>
          </p:cNvSpPr>
          <p:nvPr>
            <p:ph type="body" idx="1"/>
          </p:nvPr>
        </p:nvSpPr>
        <p:spPr>
          <a:xfrm>
            <a:off x="457200" y="1200151"/>
            <a:ext cx="8229600" cy="2874582"/>
          </a:xfrm>
          <a:prstGeom prst="rect">
            <a:avLst/>
          </a:prstGeom>
        </p:spPr>
        <p:txBody>
          <a:bodyPr vert="horz" lIns="91440" tIns="45720" rIns="91440" bIns="45720" rtlCol="0">
            <a:normAutofit/>
          </a:bodyPr>
          <a:lstStyle/>
          <a:p>
            <a:pPr lvl="0"/>
            <a:r>
              <a:rPr lang="nl-NL" dirty="0" smtClean="0"/>
              <a:t>Klik om de tekststijl van het sjabloon te bewerken</a:t>
            </a:r>
          </a:p>
        </p:txBody>
      </p:sp>
      <p:sp>
        <p:nvSpPr>
          <p:cNvPr id="10" name="Tijdelijke aanduiding voor voettekst 4"/>
          <p:cNvSpPr>
            <a:spLocks noGrp="1"/>
          </p:cNvSpPr>
          <p:nvPr>
            <p:ph type="ftr" sz="quarter" idx="3"/>
          </p:nvPr>
        </p:nvSpPr>
        <p:spPr>
          <a:xfrm>
            <a:off x="1912139" y="4630341"/>
            <a:ext cx="4870548" cy="273844"/>
          </a:xfrm>
          <a:prstGeom prst="rect">
            <a:avLst/>
          </a:prstGeom>
        </p:spPr>
        <p:txBody>
          <a:bodyPr vert="horz" lIns="91440" tIns="45720" rIns="91440" bIns="45720" rtlCol="0" anchor="ctr"/>
          <a:lstStyle>
            <a:lvl1pPr algn="ctr">
              <a:defRPr sz="1200">
                <a:solidFill>
                  <a:schemeClr val="tx1">
                    <a:tint val="75000"/>
                  </a:schemeClr>
                </a:solidFill>
                <a:latin typeface="Arial"/>
                <a:cs typeface="Arial"/>
              </a:defRPr>
            </a:lvl1pPr>
          </a:lstStyle>
          <a:p>
            <a:endParaRPr lang="nl-NL" dirty="0"/>
          </a:p>
        </p:txBody>
      </p:sp>
      <p:sp>
        <p:nvSpPr>
          <p:cNvPr id="11" name="Tijdelijke aanduiding voor dianummer 5"/>
          <p:cNvSpPr>
            <a:spLocks noGrp="1"/>
          </p:cNvSpPr>
          <p:nvPr>
            <p:ph type="sldNum" sz="quarter" idx="4"/>
          </p:nvPr>
        </p:nvSpPr>
        <p:spPr>
          <a:xfrm>
            <a:off x="6970292" y="4641986"/>
            <a:ext cx="829797" cy="273844"/>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CC1A7FFB-7E9A-E347-8F80-8E2C647B3625}" type="slidenum">
              <a:rPr lang="nl-NL" smtClean="0"/>
              <a:pPr/>
              <a:t>‹nr.›</a:t>
            </a:fld>
            <a:endParaRPr lang="nl-NL" dirty="0"/>
          </a:p>
        </p:txBody>
      </p:sp>
    </p:spTree>
    <p:extLst>
      <p:ext uri="{BB962C8B-B14F-4D97-AF65-F5344CB8AC3E}">
        <p14:creationId xmlns:p14="http://schemas.microsoft.com/office/powerpoint/2010/main" val="3299562382"/>
      </p:ext>
    </p:extLst>
  </p:cSld>
  <p:clrMap bg1="lt1" tx1="dk1" bg2="lt2" tx2="dk2" accent1="accent1" accent2="accent2" accent3="accent3" accent4="accent4" accent5="accent5" accent6="accent6" hlink="hlink" folHlink="folHlink"/>
  <p:sldLayoutIdLst>
    <p:sldLayoutId id="2147483823" r:id="rId1"/>
    <p:sldLayoutId id="2147483825" r:id="rId2"/>
    <p:sldLayoutId id="2147483826" r:id="rId3"/>
    <p:sldLayoutId id="2147483830" r:id="rId4"/>
    <p:sldLayoutId id="2147483833" r:id="rId5"/>
    <p:sldLayoutId id="2147483832" r:id="rId6"/>
  </p:sldLayoutIdLst>
  <p:txStyles>
    <p:titleStyle>
      <a:lvl1pPr algn="l" defTabSz="457200" rtl="0" eaLnBrk="1" latinLnBrk="0" hangingPunct="1">
        <a:spcBef>
          <a:spcPct val="0"/>
        </a:spcBef>
        <a:buNone/>
        <a:defRPr sz="3200" b="1" kern="1200" baseline="0">
          <a:solidFill>
            <a:srgbClr val="660066"/>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image" Target="../media/image9.emf"/><Relationship Id="rId4" Type="http://schemas.openxmlformats.org/officeDocument/2006/relationships/image" Target="../media/image8.emf"/></Relationships>
</file>

<file path=ppt/slides/_rels/slide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Impactanalyse</a:t>
            </a:r>
            <a:br>
              <a:rPr lang="nl-NL" dirty="0" smtClean="0"/>
            </a:br>
            <a:r>
              <a:rPr lang="nl-NL" dirty="0" smtClean="0"/>
              <a:t>Zomerprogramma ‘Alvast Studeren’</a:t>
            </a:r>
            <a:br>
              <a:rPr lang="nl-NL" dirty="0" smtClean="0"/>
            </a:br>
            <a:r>
              <a:rPr lang="nl-NL" sz="2200" dirty="0" smtClean="0"/>
              <a:t>Studiejaar 2020-2021</a:t>
            </a:r>
            <a:r>
              <a:rPr lang="nl-NL" dirty="0" smtClean="0"/>
              <a:t/>
            </a:r>
            <a:br>
              <a:rPr lang="nl-NL" dirty="0" smtClean="0"/>
            </a:br>
            <a:endParaRPr lang="nl-NL" dirty="0"/>
          </a:p>
        </p:txBody>
      </p:sp>
      <p:sp>
        <p:nvSpPr>
          <p:cNvPr id="3" name="Tijdelijke aanduiding voor inhoud 2"/>
          <p:cNvSpPr>
            <a:spLocks noGrp="1"/>
          </p:cNvSpPr>
          <p:nvPr>
            <p:ph idx="1"/>
          </p:nvPr>
        </p:nvSpPr>
        <p:spPr/>
        <p:txBody>
          <a:bodyPr>
            <a:normAutofit/>
          </a:bodyPr>
          <a:lstStyle/>
          <a:p>
            <a:pPr marL="0" indent="0">
              <a:buNone/>
            </a:pPr>
            <a:endParaRPr lang="nl-NL" dirty="0" smtClean="0"/>
          </a:p>
          <a:p>
            <a:pPr marL="0" indent="0">
              <a:buNone/>
            </a:pPr>
            <a:endParaRPr lang="nl-NL" dirty="0"/>
          </a:p>
        </p:txBody>
      </p:sp>
      <p:sp>
        <p:nvSpPr>
          <p:cNvPr id="4" name="Rechthoek 3"/>
          <p:cNvSpPr/>
          <p:nvPr/>
        </p:nvSpPr>
        <p:spPr>
          <a:xfrm>
            <a:off x="1498818" y="4126984"/>
            <a:ext cx="918841" cy="276999"/>
          </a:xfrm>
          <a:prstGeom prst="rect">
            <a:avLst/>
          </a:prstGeom>
        </p:spPr>
        <p:txBody>
          <a:bodyPr wrap="none">
            <a:spAutoFit/>
          </a:bodyPr>
          <a:lstStyle/>
          <a:p>
            <a:r>
              <a:rPr lang="nl-NL" sz="1200" b="1" dirty="0" smtClean="0">
                <a:solidFill>
                  <a:srgbClr val="660066"/>
                </a:solidFill>
                <a:latin typeface="Arial"/>
                <a:ea typeface="+mj-ea"/>
                <a:cs typeface="Arial"/>
              </a:rPr>
              <a:t>April 2021</a:t>
            </a:r>
            <a:endParaRPr lang="nl-NL" sz="1200" b="1" dirty="0">
              <a:solidFill>
                <a:srgbClr val="660066"/>
              </a:solidFill>
              <a:latin typeface="Arial"/>
              <a:ea typeface="+mj-ea"/>
              <a:cs typeface="Arial"/>
            </a:endParaRPr>
          </a:p>
        </p:txBody>
      </p:sp>
      <p:pic>
        <p:nvPicPr>
          <p:cNvPr id="5" name="Picture 2" descr="Fontys Hogeschool Engineering - ervaringen van opleidingen, trainingen en  cursussen - Spring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5136" y="4191000"/>
            <a:ext cx="190500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52767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ontys Hogeschool Engineering - ervaringen van opleidingen, trainingen en  cursussen - Spring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5136" y="4191000"/>
            <a:ext cx="1905000" cy="9525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p:cNvSpPr>
            <a:spLocks noChangeArrowheads="1"/>
          </p:cNvSpPr>
          <p:nvPr/>
        </p:nvSpPr>
        <p:spPr bwMode="auto">
          <a:xfrm>
            <a:off x="527928" y="1263059"/>
            <a:ext cx="7115507" cy="2599022"/>
          </a:xfrm>
          <a:prstGeom prst="rect">
            <a:avLst/>
          </a:prstGeom>
          <a:solidFill>
            <a:srgbClr val="F3E7F5"/>
          </a:solidFill>
          <a:ln w="6350" algn="ctr">
            <a:solidFill>
              <a:srgbClr val="793979"/>
            </a:solidFill>
            <a:prstDash val="dash"/>
            <a:miter lim="800000"/>
            <a:headEnd/>
            <a:tailEnd/>
          </a:ln>
          <a:effectLst>
            <a:outerShdw blurRad="50800" dist="38100" dir="2700000" algn="tl" rotWithShape="0">
              <a:prstClr val="black">
                <a:alpha val="40000"/>
              </a:prstClr>
            </a:outerShdw>
          </a:effec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nl-NL" sz="1000" b="1" dirty="0" smtClean="0"/>
              <a:t>Achtergrond: </a:t>
            </a:r>
            <a:br>
              <a:rPr lang="nl-NL" sz="1000" b="1" dirty="0" smtClean="0"/>
            </a:br>
            <a:r>
              <a:rPr lang="nl-NL" sz="900" dirty="0">
                <a:latin typeface="Arial"/>
                <a:cs typeface="Arial"/>
              </a:rPr>
              <a:t>Leerlingen die zich voor het studiejaar 2020/2021 aangemeld hadden voor een </a:t>
            </a:r>
            <a:r>
              <a:rPr lang="nl-NL" sz="900" dirty="0" smtClean="0">
                <a:latin typeface="Arial"/>
                <a:cs typeface="Arial"/>
              </a:rPr>
              <a:t>Engineeringsopleiding (</a:t>
            </a:r>
            <a:r>
              <a:rPr lang="nl-NL" sz="900" dirty="0">
                <a:latin typeface="Arial"/>
                <a:cs typeface="Arial"/>
              </a:rPr>
              <a:t>Elektrotechniek, </a:t>
            </a:r>
            <a:r>
              <a:rPr lang="nl-NL" sz="900" dirty="0" err="1">
                <a:latin typeface="Arial"/>
                <a:cs typeface="Arial"/>
              </a:rPr>
              <a:t>Mechatronica</a:t>
            </a:r>
            <a:r>
              <a:rPr lang="nl-NL" sz="900" dirty="0">
                <a:latin typeface="Arial"/>
                <a:cs typeface="Arial"/>
              </a:rPr>
              <a:t>, </a:t>
            </a:r>
            <a:r>
              <a:rPr lang="nl-NL" sz="900" dirty="0" smtClean="0">
                <a:latin typeface="Arial"/>
                <a:cs typeface="Arial"/>
              </a:rPr>
              <a:t/>
            </a:r>
            <a:br>
              <a:rPr lang="nl-NL" sz="900" dirty="0" smtClean="0">
                <a:latin typeface="Arial"/>
                <a:cs typeface="Arial"/>
              </a:rPr>
            </a:br>
            <a:r>
              <a:rPr lang="nl-NL" sz="900" dirty="0" smtClean="0">
                <a:latin typeface="Arial"/>
                <a:cs typeface="Arial"/>
              </a:rPr>
              <a:t>Werktuigbouwkunde </a:t>
            </a:r>
            <a:r>
              <a:rPr lang="nl-NL" sz="900" dirty="0">
                <a:latin typeface="Arial"/>
                <a:cs typeface="Arial"/>
              </a:rPr>
              <a:t>of Automotive), hebben de mogelijkheid gekregen om voor de poort alvast </a:t>
            </a:r>
            <a:r>
              <a:rPr lang="nl-NL" sz="900" dirty="0" smtClean="0">
                <a:latin typeface="Arial"/>
                <a:cs typeface="Arial"/>
              </a:rPr>
              <a:t>1 </a:t>
            </a:r>
            <a:r>
              <a:rPr lang="nl-NL" sz="900" dirty="0">
                <a:latin typeface="Arial"/>
                <a:cs typeface="Arial"/>
              </a:rPr>
              <a:t>module van maximaal 3 EC </a:t>
            </a:r>
            <a:r>
              <a:rPr lang="nl-NL" sz="900" dirty="0" smtClean="0">
                <a:latin typeface="Arial"/>
                <a:cs typeface="Arial"/>
              </a:rPr>
              <a:t/>
            </a:r>
            <a:br>
              <a:rPr lang="nl-NL" sz="900" dirty="0" smtClean="0">
                <a:latin typeface="Arial"/>
                <a:cs typeface="Arial"/>
              </a:rPr>
            </a:br>
            <a:r>
              <a:rPr lang="nl-NL" sz="900" dirty="0" smtClean="0">
                <a:latin typeface="Arial"/>
                <a:cs typeface="Arial"/>
              </a:rPr>
              <a:t>online </a:t>
            </a:r>
            <a:r>
              <a:rPr lang="nl-NL" sz="900" dirty="0">
                <a:latin typeface="Arial"/>
                <a:cs typeface="Arial"/>
              </a:rPr>
              <a:t>te volgen inclusief begeleiding in </a:t>
            </a:r>
            <a:r>
              <a:rPr lang="nl-NL" sz="900" dirty="0" smtClean="0">
                <a:latin typeface="Arial"/>
                <a:cs typeface="Arial"/>
              </a:rPr>
              <a:t>studievaardigheden.</a:t>
            </a:r>
            <a:br>
              <a:rPr lang="nl-NL" sz="900" dirty="0" smtClean="0">
                <a:latin typeface="Arial"/>
                <a:cs typeface="Arial"/>
              </a:rPr>
            </a:br>
            <a:endParaRPr lang="nl-NL" sz="1000" b="1" dirty="0" smtClean="0"/>
          </a:p>
          <a:p>
            <a:pPr lvl="0"/>
            <a:r>
              <a:rPr lang="nl-NL" sz="1000" b="1" dirty="0" smtClean="0"/>
              <a:t>Onderzoekvraag: </a:t>
            </a:r>
            <a:br>
              <a:rPr lang="nl-NL" sz="1000" b="1" dirty="0" smtClean="0"/>
            </a:br>
            <a:r>
              <a:rPr lang="nl-NL" sz="900" dirty="0">
                <a:latin typeface="Arial"/>
                <a:cs typeface="Arial"/>
              </a:rPr>
              <a:t>Is er een effect van het programma ‘Alvast Studeren’ op studiesucces in het eerste jaar?</a:t>
            </a:r>
            <a:r>
              <a:rPr lang="nl-NL" sz="900" dirty="0" smtClean="0">
                <a:latin typeface="Arial"/>
                <a:cs typeface="Arial"/>
              </a:rPr>
              <a:t/>
            </a:r>
            <a:br>
              <a:rPr lang="nl-NL" sz="900" dirty="0" smtClean="0">
                <a:latin typeface="Arial"/>
                <a:cs typeface="Arial"/>
              </a:rPr>
            </a:br>
            <a:endParaRPr lang="nl-NL" sz="900" dirty="0">
              <a:latin typeface="Arial"/>
              <a:cs typeface="Arial"/>
            </a:endParaRPr>
          </a:p>
          <a:p>
            <a:pPr lvl="0"/>
            <a:r>
              <a:rPr lang="nl-NL" sz="1000" b="1" dirty="0"/>
              <a:t>Deelvragen:</a:t>
            </a:r>
            <a:r>
              <a:rPr lang="nl-NL" dirty="0"/>
              <a:t/>
            </a:r>
            <a:br>
              <a:rPr lang="nl-NL" dirty="0"/>
            </a:br>
            <a:r>
              <a:rPr lang="nl-NL" sz="900" dirty="0">
                <a:latin typeface="Arial"/>
                <a:cs typeface="Arial"/>
              </a:rPr>
              <a:t>Hebben de </a:t>
            </a:r>
            <a:r>
              <a:rPr lang="nl-NL" sz="900" dirty="0" smtClean="0">
                <a:latin typeface="Arial"/>
                <a:cs typeface="Arial"/>
              </a:rPr>
              <a:t>studenten </a:t>
            </a:r>
            <a:r>
              <a:rPr lang="nl-NL" sz="900" dirty="0">
                <a:latin typeface="Arial"/>
                <a:cs typeface="Arial"/>
              </a:rPr>
              <a:t>die deelgenomen hebben aan Alvast </a:t>
            </a:r>
            <a:r>
              <a:rPr lang="nl-NL" sz="900" dirty="0" smtClean="0">
                <a:latin typeface="Arial"/>
                <a:cs typeface="Arial"/>
              </a:rPr>
              <a:t>Studeren, </a:t>
            </a:r>
            <a:r>
              <a:rPr lang="nl-NL" sz="900" dirty="0">
                <a:latin typeface="Arial"/>
                <a:cs typeface="Arial"/>
              </a:rPr>
              <a:t>ten opzichte van </a:t>
            </a:r>
            <a:r>
              <a:rPr lang="nl-NL" sz="900" dirty="0" smtClean="0">
                <a:latin typeface="Arial"/>
                <a:cs typeface="Arial"/>
              </a:rPr>
              <a:t>de studenten </a:t>
            </a:r>
            <a:r>
              <a:rPr lang="nl-NL" sz="900" dirty="0">
                <a:latin typeface="Arial"/>
                <a:cs typeface="Arial"/>
              </a:rPr>
              <a:t>die dat </a:t>
            </a:r>
            <a:r>
              <a:rPr lang="nl-NL" sz="900" i="1" dirty="0">
                <a:latin typeface="Arial"/>
                <a:cs typeface="Arial"/>
              </a:rPr>
              <a:t>niet</a:t>
            </a:r>
            <a:r>
              <a:rPr lang="nl-NL" sz="900" dirty="0">
                <a:latin typeface="Arial"/>
                <a:cs typeface="Arial"/>
              </a:rPr>
              <a:t> </a:t>
            </a:r>
            <a:r>
              <a:rPr lang="nl-NL" sz="900" dirty="0" smtClean="0">
                <a:latin typeface="Arial"/>
                <a:cs typeface="Arial"/>
              </a:rPr>
              <a:t>hebben </a:t>
            </a:r>
            <a:br>
              <a:rPr lang="nl-NL" sz="900" dirty="0" smtClean="0">
                <a:latin typeface="Arial"/>
                <a:cs typeface="Arial"/>
              </a:rPr>
            </a:br>
            <a:r>
              <a:rPr lang="nl-NL" sz="900" dirty="0" smtClean="0">
                <a:latin typeface="Arial"/>
                <a:cs typeface="Arial"/>
              </a:rPr>
              <a:t>gedaan</a:t>
            </a:r>
            <a:r>
              <a:rPr lang="nl-NL" sz="900" dirty="0">
                <a:latin typeface="Arial"/>
                <a:cs typeface="Arial"/>
              </a:rPr>
              <a:t>, na de eerste 6 maanden van het studiejaar:</a:t>
            </a:r>
          </a:p>
          <a:p>
            <a:pPr marL="350838" lvl="1" indent="-171450">
              <a:buFontTx/>
              <a:buChar char="-"/>
            </a:pPr>
            <a:r>
              <a:rPr lang="nl-NL" sz="900" dirty="0" smtClean="0">
                <a:latin typeface="Arial"/>
                <a:cs typeface="Arial"/>
              </a:rPr>
              <a:t>Gemiddeld </a:t>
            </a:r>
            <a:r>
              <a:rPr lang="nl-NL" sz="900" dirty="0">
                <a:latin typeface="Arial"/>
                <a:cs typeface="Arial"/>
              </a:rPr>
              <a:t>meer studiepunten behaald</a:t>
            </a:r>
            <a:r>
              <a:rPr lang="nl-NL" sz="900" dirty="0" smtClean="0">
                <a:latin typeface="Arial"/>
                <a:cs typeface="Arial"/>
              </a:rPr>
              <a:t>?</a:t>
            </a:r>
          </a:p>
          <a:p>
            <a:pPr marL="350838" lvl="1" indent="-171450">
              <a:buFontTx/>
              <a:buChar char="-"/>
            </a:pPr>
            <a:r>
              <a:rPr lang="nl-NL" sz="900" dirty="0" smtClean="0">
                <a:latin typeface="Arial"/>
                <a:cs typeface="Arial"/>
              </a:rPr>
              <a:t>Gemiddeld </a:t>
            </a:r>
            <a:r>
              <a:rPr lang="nl-NL" sz="900" dirty="0">
                <a:latin typeface="Arial"/>
                <a:cs typeface="Arial"/>
              </a:rPr>
              <a:t>een positievere score op de </a:t>
            </a:r>
            <a:r>
              <a:rPr lang="nl-NL" sz="900" dirty="0" smtClean="0">
                <a:latin typeface="Arial"/>
                <a:cs typeface="Arial"/>
              </a:rPr>
              <a:t>elementen uit </a:t>
            </a:r>
            <a:r>
              <a:rPr lang="nl-NL" sz="900" dirty="0">
                <a:latin typeface="Arial"/>
                <a:cs typeface="Arial"/>
              </a:rPr>
              <a:t>de </a:t>
            </a:r>
            <a:r>
              <a:rPr lang="nl-NL" sz="900" dirty="0" smtClean="0">
                <a:latin typeface="Arial"/>
                <a:cs typeface="Arial"/>
              </a:rPr>
              <a:t>startthermometer?</a:t>
            </a:r>
            <a:endParaRPr lang="nl-NL" sz="900" dirty="0" smtClean="0">
              <a:solidFill>
                <a:srgbClr val="FF0000"/>
              </a:solidFill>
              <a:latin typeface="Arial"/>
              <a:cs typeface="Arial"/>
            </a:endParaRPr>
          </a:p>
          <a:p>
            <a:pPr marL="350838" lvl="1" indent="-171450">
              <a:buFontTx/>
              <a:buChar char="-"/>
            </a:pPr>
            <a:r>
              <a:rPr lang="nl-NL" sz="900" dirty="0" smtClean="0">
                <a:latin typeface="Arial"/>
                <a:cs typeface="Arial"/>
              </a:rPr>
              <a:t>Vertoont </a:t>
            </a:r>
            <a:r>
              <a:rPr lang="nl-NL" sz="900" dirty="0">
                <a:latin typeface="Arial"/>
                <a:cs typeface="Arial"/>
              </a:rPr>
              <a:t>deze groep een lagere </a:t>
            </a:r>
            <a:r>
              <a:rPr lang="nl-NL" sz="900" dirty="0" smtClean="0">
                <a:latin typeface="Arial"/>
                <a:cs typeface="Arial"/>
              </a:rPr>
              <a:t>uitval?</a:t>
            </a:r>
            <a:endParaRPr lang="nl-NL" sz="900" dirty="0">
              <a:latin typeface="Arial"/>
              <a:cs typeface="Arial"/>
            </a:endParaRPr>
          </a:p>
        </p:txBody>
      </p:sp>
      <p:sp>
        <p:nvSpPr>
          <p:cNvPr id="12" name="Titel 1"/>
          <p:cNvSpPr txBox="1">
            <a:spLocks/>
          </p:cNvSpPr>
          <p:nvPr/>
        </p:nvSpPr>
        <p:spPr>
          <a:xfrm>
            <a:off x="1311718" y="76052"/>
            <a:ext cx="7383518" cy="85725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200" b="1" kern="1200" baseline="0">
                <a:solidFill>
                  <a:srgbClr val="660066"/>
                </a:solidFill>
                <a:latin typeface="Arial"/>
                <a:ea typeface="+mj-ea"/>
                <a:cs typeface="Arial"/>
              </a:defRPr>
            </a:lvl1pPr>
          </a:lstStyle>
          <a:p>
            <a:r>
              <a:rPr lang="nl-NL" dirty="0" smtClean="0"/>
              <a:t>Onderzoeksvragen </a:t>
            </a:r>
            <a:endParaRPr lang="nl-NL" dirty="0"/>
          </a:p>
        </p:txBody>
      </p:sp>
      <p:pic>
        <p:nvPicPr>
          <p:cNvPr id="4" name="Afbeelding 3"/>
          <p:cNvPicPr>
            <a:picLocks noChangeAspect="1"/>
          </p:cNvPicPr>
          <p:nvPr/>
        </p:nvPicPr>
        <p:blipFill rotWithShape="1">
          <a:blip r:embed="rId3"/>
          <a:srcRect l="1" r="887"/>
          <a:stretch/>
        </p:blipFill>
        <p:spPr>
          <a:xfrm>
            <a:off x="4138308" y="3566064"/>
            <a:ext cx="4333192" cy="842010"/>
          </a:xfrm>
          <a:prstGeom prst="rect">
            <a:avLst/>
          </a:prstGeom>
        </p:spPr>
      </p:pic>
    </p:spTree>
    <p:extLst>
      <p:ext uri="{BB962C8B-B14F-4D97-AF65-F5344CB8AC3E}">
        <p14:creationId xmlns:p14="http://schemas.microsoft.com/office/powerpoint/2010/main" val="34347760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hthoek 11"/>
          <p:cNvSpPr/>
          <p:nvPr/>
        </p:nvSpPr>
        <p:spPr>
          <a:xfrm>
            <a:off x="-1" y="4517855"/>
            <a:ext cx="9144001" cy="619711"/>
          </a:xfrm>
          <a:prstGeom prst="rect">
            <a:avLst/>
          </a:prstGeom>
          <a:solidFill>
            <a:srgbClr val="793979"/>
          </a:solidFill>
          <a:ln>
            <a:solidFill>
              <a:srgbClr val="79397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solidFill>
                <a:schemeClr val="tx1"/>
              </a:solidFill>
            </a:endParaRPr>
          </a:p>
        </p:txBody>
      </p:sp>
      <p:sp>
        <p:nvSpPr>
          <p:cNvPr id="19" name="Tijdelijke aanduiding voor inhoud 2"/>
          <p:cNvSpPr txBox="1">
            <a:spLocks/>
          </p:cNvSpPr>
          <p:nvPr/>
        </p:nvSpPr>
        <p:spPr>
          <a:xfrm>
            <a:off x="807990" y="1241660"/>
            <a:ext cx="6007250" cy="407643"/>
          </a:xfrm>
          <a:prstGeom prst="rect">
            <a:avLst/>
          </a:prstGeom>
        </p:spPr>
        <p:txBody>
          <a:bodyPr vert="horz" lIns="68580" tIns="34290" rIns="68580" bIns="34290" rtlCol="0">
            <a:noAutofit/>
          </a:bodyPr>
          <a:lst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nl-NL" sz="1400" b="1" dirty="0">
                <a:solidFill>
                  <a:srgbClr val="653366"/>
                </a:solidFill>
                <a:latin typeface="Arial" panose="020B0604020202020204" pitchFamily="34" charset="0"/>
                <a:cs typeface="Arial" panose="020B0604020202020204" pitchFamily="34" charset="0"/>
              </a:rPr>
              <a:t>D</a:t>
            </a:r>
            <a:r>
              <a:rPr lang="nl-NL" sz="1400" b="1" dirty="0" smtClean="0">
                <a:solidFill>
                  <a:srgbClr val="653366"/>
                </a:solidFill>
                <a:latin typeface="Arial" panose="020B0604020202020204" pitchFamily="34" charset="0"/>
                <a:cs typeface="Arial" panose="020B0604020202020204" pitchFamily="34" charset="0"/>
              </a:rPr>
              <a:t>eelnemers </a:t>
            </a:r>
            <a:r>
              <a:rPr lang="nl-NL" sz="1400" b="1" dirty="0">
                <a:solidFill>
                  <a:srgbClr val="653366"/>
                </a:solidFill>
                <a:latin typeface="Arial" panose="020B0604020202020204" pitchFamily="34" charset="0"/>
                <a:cs typeface="Arial" panose="020B0604020202020204" pitchFamily="34" charset="0"/>
              </a:rPr>
              <a:t>van ‘Alvast studeren</a:t>
            </a:r>
            <a:r>
              <a:rPr lang="nl-NL" sz="1400" b="1" dirty="0" smtClean="0">
                <a:solidFill>
                  <a:srgbClr val="653366"/>
                </a:solidFill>
                <a:latin typeface="Arial" panose="020B0604020202020204" pitchFamily="34" charset="0"/>
                <a:cs typeface="Arial" panose="020B0604020202020204" pitchFamily="34" charset="0"/>
              </a:rPr>
              <a:t>’…</a:t>
            </a:r>
            <a:br>
              <a:rPr lang="nl-NL" sz="1400" b="1" dirty="0" smtClean="0">
                <a:solidFill>
                  <a:srgbClr val="653366"/>
                </a:solidFill>
                <a:latin typeface="Arial" panose="020B0604020202020204" pitchFamily="34" charset="0"/>
                <a:cs typeface="Arial" panose="020B0604020202020204" pitchFamily="34" charset="0"/>
              </a:rPr>
            </a:br>
            <a:endParaRPr lang="nl-NL" sz="1400" b="1" dirty="0">
              <a:solidFill>
                <a:srgbClr val="653366"/>
              </a:solidFill>
              <a:latin typeface="Arial" panose="020B0604020202020204" pitchFamily="34" charset="0"/>
              <a:cs typeface="Arial" panose="020B0604020202020204" pitchFamily="34" charset="0"/>
            </a:endParaRPr>
          </a:p>
          <a:p>
            <a:pPr>
              <a:buFont typeface="Wingdings" panose="05000000000000000000" pitchFamily="2" charset="2"/>
              <a:buChar char="à"/>
            </a:pPr>
            <a:r>
              <a:rPr lang="nl-NL" sz="1200" dirty="0" smtClean="0">
                <a:latin typeface="Arial" panose="020B0604020202020204" pitchFamily="34" charset="0"/>
                <a:cs typeface="Arial" panose="020B0604020202020204" pitchFamily="34" charset="0"/>
              </a:rPr>
              <a:t>Hebben </a:t>
            </a:r>
            <a:r>
              <a:rPr lang="nl-NL" sz="1200" b="1" dirty="0">
                <a:solidFill>
                  <a:srgbClr val="653366"/>
                </a:solidFill>
                <a:latin typeface="Arial" panose="020B0604020202020204" pitchFamily="34" charset="0"/>
                <a:cs typeface="Arial" panose="020B0604020202020204" pitchFamily="34" charset="0"/>
              </a:rPr>
              <a:t>gemiddeld 3,9 studiepunten </a:t>
            </a:r>
            <a:r>
              <a:rPr lang="nl-NL" sz="1200" dirty="0">
                <a:latin typeface="Arial" panose="020B0604020202020204" pitchFamily="34" charset="0"/>
                <a:cs typeface="Arial" panose="020B0604020202020204" pitchFamily="34" charset="0"/>
              </a:rPr>
              <a:t>meer behaald na 6 maanden </a:t>
            </a:r>
            <a:r>
              <a:rPr lang="nl-NL" sz="1200" dirty="0" smtClean="0">
                <a:latin typeface="Arial" panose="020B0604020202020204" pitchFamily="34" charset="0"/>
                <a:cs typeface="Arial" panose="020B0604020202020204" pitchFamily="34" charset="0"/>
              </a:rPr>
              <a:t>tijd</a:t>
            </a:r>
            <a:br>
              <a:rPr lang="nl-NL" sz="1200" dirty="0" smtClean="0">
                <a:latin typeface="Arial" panose="020B0604020202020204" pitchFamily="34" charset="0"/>
                <a:cs typeface="Arial" panose="020B0604020202020204" pitchFamily="34" charset="0"/>
              </a:rPr>
            </a:br>
            <a:r>
              <a:rPr lang="nl-NL" sz="800" dirty="0" smtClean="0">
                <a:latin typeface="Arial" panose="020B0604020202020204" pitchFamily="34" charset="0"/>
                <a:cs typeface="Arial" panose="020B0604020202020204" pitchFamily="34" charset="0"/>
              </a:rPr>
              <a:t> </a:t>
            </a:r>
          </a:p>
          <a:p>
            <a:pPr>
              <a:buFont typeface="Wingdings" panose="05000000000000000000" pitchFamily="2" charset="2"/>
              <a:buChar char="à"/>
            </a:pPr>
            <a:r>
              <a:rPr lang="nl-NL" sz="1200" dirty="0" smtClean="0"/>
              <a:t>Hebben</a:t>
            </a:r>
            <a:r>
              <a:rPr lang="nl-NL" sz="1200" b="1" dirty="0" smtClean="0">
                <a:solidFill>
                  <a:srgbClr val="653366"/>
                </a:solidFill>
                <a:latin typeface="Arial" panose="020B0604020202020204" pitchFamily="34" charset="0"/>
                <a:cs typeface="Arial" panose="020B0604020202020204" pitchFamily="34" charset="0"/>
              </a:rPr>
              <a:t> </a:t>
            </a:r>
            <a:r>
              <a:rPr lang="nl-NL" sz="1200" dirty="0"/>
              <a:t>bij de opleidingen Automotive, </a:t>
            </a:r>
            <a:r>
              <a:rPr lang="nl-NL" sz="1200" dirty="0" err="1"/>
              <a:t>Mechatronica</a:t>
            </a:r>
            <a:r>
              <a:rPr lang="nl-NL" sz="1200" dirty="0"/>
              <a:t> en </a:t>
            </a:r>
            <a:r>
              <a:rPr lang="nl-NL" sz="1200" dirty="0" smtClean="0"/>
              <a:t>Werktuigbouwkunde</a:t>
            </a:r>
            <a:r>
              <a:rPr lang="nl-NL" sz="1200" b="1" dirty="0" smtClean="0">
                <a:solidFill>
                  <a:srgbClr val="653366"/>
                </a:solidFill>
                <a:latin typeface="Arial" panose="020B0604020202020204" pitchFamily="34" charset="0"/>
                <a:cs typeface="Arial" panose="020B0604020202020204" pitchFamily="34" charset="0"/>
              </a:rPr>
              <a:t> </a:t>
            </a:r>
            <a:r>
              <a:rPr lang="nl-NL" sz="1200" dirty="0" smtClean="0"/>
              <a:t>gemiddeld een iets hoger </a:t>
            </a:r>
            <a:r>
              <a:rPr lang="nl-NL" sz="1200" b="1" dirty="0" err="1">
                <a:solidFill>
                  <a:srgbClr val="653366"/>
                </a:solidFill>
                <a:latin typeface="Arial" panose="020B0604020202020204" pitchFamily="34" charset="0"/>
                <a:cs typeface="Arial" panose="020B0604020202020204" pitchFamily="34" charset="0"/>
              </a:rPr>
              <a:t>toetsrendement</a:t>
            </a:r>
            <a:endParaRPr lang="nl-NL" sz="1200" b="1" dirty="0">
              <a:solidFill>
                <a:srgbClr val="653366"/>
              </a:solidFill>
              <a:latin typeface="Arial" panose="020B0604020202020204" pitchFamily="34" charset="0"/>
              <a:cs typeface="Arial" panose="020B0604020202020204" pitchFamily="34" charset="0"/>
            </a:endParaRPr>
          </a:p>
          <a:p>
            <a:pPr marL="0" indent="0">
              <a:buNone/>
            </a:pPr>
            <a:r>
              <a:rPr lang="nl-NL" sz="800" b="1" dirty="0" smtClean="0">
                <a:solidFill>
                  <a:srgbClr val="89458B"/>
                </a:solidFill>
              </a:rPr>
              <a:t> </a:t>
            </a:r>
          </a:p>
          <a:p>
            <a:pPr>
              <a:buFont typeface="Wingdings" panose="05000000000000000000" pitchFamily="2" charset="2"/>
              <a:buChar char="à"/>
            </a:pPr>
            <a:r>
              <a:rPr lang="nl-NL" sz="1200" dirty="0"/>
              <a:t>Hebben gemiddeld </a:t>
            </a:r>
            <a:r>
              <a:rPr lang="nl-NL" sz="1200" b="1" dirty="0">
                <a:solidFill>
                  <a:srgbClr val="653366"/>
                </a:solidFill>
                <a:latin typeface="Arial" panose="020B0604020202020204" pitchFamily="34" charset="0"/>
                <a:cs typeface="Arial" panose="020B0604020202020204" pitchFamily="34" charset="0"/>
              </a:rPr>
              <a:t>positievere</a:t>
            </a:r>
            <a:r>
              <a:rPr lang="nl-NL" sz="1200" b="1" dirty="0">
                <a:solidFill>
                  <a:srgbClr val="89458B"/>
                </a:solidFill>
              </a:rPr>
              <a:t> </a:t>
            </a:r>
            <a:r>
              <a:rPr lang="nl-NL" sz="1200" b="1" dirty="0">
                <a:solidFill>
                  <a:srgbClr val="653366"/>
                </a:solidFill>
                <a:latin typeface="Arial" panose="020B0604020202020204" pitchFamily="34" charset="0"/>
                <a:cs typeface="Arial" panose="020B0604020202020204" pitchFamily="34" charset="0"/>
              </a:rPr>
              <a:t>scores</a:t>
            </a:r>
            <a:r>
              <a:rPr lang="nl-NL" sz="1200" b="1" dirty="0">
                <a:solidFill>
                  <a:srgbClr val="89458B"/>
                </a:solidFill>
              </a:rPr>
              <a:t> </a:t>
            </a:r>
            <a:r>
              <a:rPr lang="nl-NL" sz="1200" dirty="0"/>
              <a:t>op de Startthermometer</a:t>
            </a:r>
          </a:p>
          <a:p>
            <a:pPr marL="0" indent="0">
              <a:buNone/>
            </a:pPr>
            <a:r>
              <a:rPr lang="nl-NL" sz="800" b="1" dirty="0" smtClean="0">
                <a:solidFill>
                  <a:srgbClr val="89458B"/>
                </a:solidFill>
              </a:rPr>
              <a:t> </a:t>
            </a:r>
          </a:p>
          <a:p>
            <a:pPr>
              <a:buFont typeface="Wingdings" panose="05000000000000000000" pitchFamily="2" charset="2"/>
              <a:buChar char="à"/>
            </a:pPr>
            <a:r>
              <a:rPr lang="nl-NL" sz="1200" dirty="0" smtClean="0">
                <a:latin typeface="Arial" panose="020B0604020202020204" pitchFamily="34" charset="0"/>
                <a:cs typeface="Arial" panose="020B0604020202020204" pitchFamily="34" charset="0"/>
              </a:rPr>
              <a:t>Staan </a:t>
            </a:r>
            <a:r>
              <a:rPr lang="nl-NL" sz="1200" dirty="0">
                <a:latin typeface="Arial" panose="020B0604020202020204" pitchFamily="34" charset="0"/>
                <a:cs typeface="Arial" panose="020B0604020202020204" pitchFamily="34" charset="0"/>
              </a:rPr>
              <a:t>gemiddeld vaker </a:t>
            </a:r>
            <a:r>
              <a:rPr lang="nl-NL" sz="1200" b="1" dirty="0">
                <a:solidFill>
                  <a:srgbClr val="653366"/>
                </a:solidFill>
                <a:latin typeface="Arial" panose="020B0604020202020204" pitchFamily="34" charset="0"/>
                <a:cs typeface="Arial" panose="020B0604020202020204" pitchFamily="34" charset="0"/>
              </a:rPr>
              <a:t>'nog</a:t>
            </a:r>
            <a:r>
              <a:rPr lang="nl-NL" sz="1200" b="1" dirty="0">
                <a:solidFill>
                  <a:srgbClr val="89458B"/>
                </a:solidFill>
              </a:rPr>
              <a:t> </a:t>
            </a:r>
            <a:r>
              <a:rPr lang="nl-NL" sz="1200" b="1" dirty="0">
                <a:solidFill>
                  <a:srgbClr val="653366"/>
                </a:solidFill>
                <a:latin typeface="Arial" panose="020B0604020202020204" pitchFamily="34" charset="0"/>
                <a:cs typeface="Arial" panose="020B0604020202020204" pitchFamily="34" charset="0"/>
              </a:rPr>
              <a:t>ingeschreven'</a:t>
            </a:r>
            <a:r>
              <a:rPr lang="nl-NL" sz="1200" b="1" dirty="0">
                <a:solidFill>
                  <a:srgbClr val="89458B"/>
                </a:solidFill>
              </a:rPr>
              <a:t> </a:t>
            </a:r>
            <a:r>
              <a:rPr lang="nl-NL" sz="1200" dirty="0">
                <a:latin typeface="Arial" panose="020B0604020202020204" pitchFamily="34" charset="0"/>
                <a:cs typeface="Arial" panose="020B0604020202020204" pitchFamily="34" charset="0"/>
              </a:rPr>
              <a:t>(90%), dan studenten die niet hebben deelgenomen aan Alvast studeren (83%)</a:t>
            </a:r>
          </a:p>
          <a:p>
            <a:pPr>
              <a:buFont typeface="Wingdings" panose="05000000000000000000" pitchFamily="2" charset="2"/>
              <a:buChar char="à"/>
            </a:pPr>
            <a:endParaRPr lang="nl-NL" sz="1200" dirty="0">
              <a:latin typeface="Arial" panose="020B0604020202020204" pitchFamily="34" charset="0"/>
              <a:cs typeface="Arial" panose="020B0604020202020204" pitchFamily="34" charset="0"/>
            </a:endParaRPr>
          </a:p>
          <a:p>
            <a:pPr lvl="1">
              <a:buFont typeface="Wingdings" panose="05000000000000000000" pitchFamily="2" charset="2"/>
              <a:buChar char="à"/>
            </a:pPr>
            <a:endParaRPr lang="nl-NL" sz="800" dirty="0">
              <a:latin typeface="Arial" panose="020B0604020202020204" pitchFamily="34" charset="0"/>
              <a:cs typeface="Arial" panose="020B0604020202020204" pitchFamily="34" charset="0"/>
            </a:endParaRPr>
          </a:p>
          <a:p>
            <a:pPr marL="0" indent="0">
              <a:buNone/>
            </a:pPr>
            <a:r>
              <a:rPr lang="nl-NL" sz="1000" dirty="0">
                <a:latin typeface="Arial" panose="020B0604020202020204" pitchFamily="34" charset="0"/>
                <a:cs typeface="Arial" panose="020B0604020202020204" pitchFamily="34" charset="0"/>
              </a:rPr>
              <a:t/>
            </a:r>
            <a:br>
              <a:rPr lang="nl-NL" sz="1000" dirty="0">
                <a:latin typeface="Arial" panose="020B0604020202020204" pitchFamily="34" charset="0"/>
                <a:cs typeface="Arial" panose="020B0604020202020204" pitchFamily="34" charset="0"/>
              </a:rPr>
            </a:br>
            <a:endParaRPr lang="nl-NL" sz="1000" dirty="0">
              <a:latin typeface="Arial" panose="020B0604020202020204" pitchFamily="34" charset="0"/>
              <a:cs typeface="Arial" panose="020B0604020202020204" pitchFamily="34" charset="0"/>
            </a:endParaRPr>
          </a:p>
          <a:p>
            <a:pPr marL="0" indent="0">
              <a:buNone/>
            </a:pPr>
            <a:endParaRPr lang="nl-NL" sz="1000" dirty="0">
              <a:latin typeface="Arial" panose="020B0604020202020204" pitchFamily="34" charset="0"/>
              <a:cs typeface="Arial" panose="020B0604020202020204" pitchFamily="34" charset="0"/>
            </a:endParaRPr>
          </a:p>
          <a:p>
            <a:pPr marL="0" indent="0">
              <a:buNone/>
            </a:pPr>
            <a:r>
              <a:rPr lang="nl-NL" sz="1000" dirty="0">
                <a:latin typeface="Arial" panose="020B0604020202020204" pitchFamily="34" charset="0"/>
                <a:cs typeface="Arial" panose="020B0604020202020204" pitchFamily="34" charset="0"/>
              </a:rPr>
              <a:t> </a:t>
            </a:r>
          </a:p>
          <a:p>
            <a:pPr marL="133350" indent="-133350">
              <a:buFont typeface="Wingdings" panose="05000000000000000000" pitchFamily="2" charset="2"/>
              <a:buChar char="§"/>
            </a:pPr>
            <a:endParaRPr lang="nl-NL" sz="1000" dirty="0">
              <a:latin typeface="Arial" panose="020B0604020202020204" pitchFamily="34" charset="0"/>
              <a:cs typeface="Arial" panose="020B0604020202020204" pitchFamily="34" charset="0"/>
            </a:endParaRPr>
          </a:p>
          <a:p>
            <a:pPr marL="0" indent="0">
              <a:buNone/>
            </a:pPr>
            <a:endParaRPr lang="nl-NL" sz="1000" dirty="0">
              <a:latin typeface="Arial" panose="020B0604020202020204" pitchFamily="34" charset="0"/>
              <a:cs typeface="Arial" panose="020B0604020202020204" pitchFamily="34" charset="0"/>
            </a:endParaRPr>
          </a:p>
          <a:p>
            <a:endParaRPr lang="nl-NL" sz="1000" b="1" dirty="0">
              <a:latin typeface="Arial" panose="020B0604020202020204" pitchFamily="34" charset="0"/>
              <a:cs typeface="Arial" panose="020B0604020202020204" pitchFamily="34" charset="0"/>
            </a:endParaRPr>
          </a:p>
        </p:txBody>
      </p:sp>
      <p:sp>
        <p:nvSpPr>
          <p:cNvPr id="13" name="Titel 1"/>
          <p:cNvSpPr txBox="1">
            <a:spLocks/>
          </p:cNvSpPr>
          <p:nvPr/>
        </p:nvSpPr>
        <p:spPr>
          <a:xfrm>
            <a:off x="1311718" y="76052"/>
            <a:ext cx="7383518" cy="857250"/>
          </a:xfrm>
          <a:prstGeom prst="rect">
            <a:avLst/>
          </a:prstGeom>
          <a:noFill/>
        </p:spPr>
        <p:txBody>
          <a:bodyPr vert="horz" lIns="91440" tIns="45720" rIns="91440" bIns="45720" rtlCol="0" anchor="ctr">
            <a:normAutofit/>
          </a:bodyPr>
          <a:lstStyle>
            <a:lvl1pPr algn="l" defTabSz="457200" rtl="0" eaLnBrk="1" latinLnBrk="0" hangingPunct="1">
              <a:spcBef>
                <a:spcPct val="0"/>
              </a:spcBef>
              <a:buNone/>
              <a:defRPr sz="3200" b="1" kern="1200" baseline="0">
                <a:solidFill>
                  <a:srgbClr val="660066"/>
                </a:solidFill>
                <a:latin typeface="Arial"/>
                <a:ea typeface="+mj-ea"/>
                <a:cs typeface="Arial"/>
              </a:defRPr>
            </a:lvl1pPr>
          </a:lstStyle>
          <a:p>
            <a:r>
              <a:rPr lang="nl-NL" dirty="0" smtClean="0"/>
              <a:t>Belangrijkste conclusies </a:t>
            </a:r>
            <a:endParaRPr lang="nl-NL" dirty="0"/>
          </a:p>
        </p:txBody>
      </p:sp>
      <p:grpSp>
        <p:nvGrpSpPr>
          <p:cNvPr id="14" name="Groep 13"/>
          <p:cNvGrpSpPr/>
          <p:nvPr/>
        </p:nvGrpSpPr>
        <p:grpSpPr>
          <a:xfrm>
            <a:off x="4842881" y="3170630"/>
            <a:ext cx="3722218" cy="1190034"/>
            <a:chOff x="1269085" y="3332449"/>
            <a:chExt cx="3609411" cy="1190034"/>
          </a:xfrm>
        </p:grpSpPr>
        <p:sp>
          <p:nvSpPr>
            <p:cNvPr id="16" name="Rechthoek 15"/>
            <p:cNvSpPr/>
            <p:nvPr/>
          </p:nvSpPr>
          <p:spPr>
            <a:xfrm>
              <a:off x="1993026" y="3546156"/>
              <a:ext cx="2885470" cy="938719"/>
            </a:xfrm>
            <a:prstGeom prst="rect">
              <a:avLst/>
            </a:prstGeom>
            <a:ln w="6350">
              <a:solidFill>
                <a:srgbClr val="636363"/>
              </a:solidFill>
              <a:prstDash val="dash"/>
            </a:ln>
          </p:spPr>
          <p:txBody>
            <a:bodyPr wrap="square">
              <a:spAutoFit/>
            </a:bodyPr>
            <a:lstStyle/>
            <a:p>
              <a:r>
                <a:rPr lang="nl-NL" sz="1100" b="1" dirty="0">
                  <a:solidFill>
                    <a:srgbClr val="653366"/>
                  </a:solidFill>
                </a:rPr>
                <a:t>Echter, het vrijwillige karakter van het zomerprogramma leidt tot de vraag of </a:t>
              </a:r>
              <a:r>
                <a:rPr lang="nl-NL" sz="1100" b="1" dirty="0" smtClean="0">
                  <a:solidFill>
                    <a:srgbClr val="653366"/>
                  </a:solidFill>
                </a:rPr>
                <a:t>deze effecten volledig </a:t>
              </a:r>
              <a:r>
                <a:rPr lang="nl-NL" sz="1100" b="1" dirty="0">
                  <a:solidFill>
                    <a:srgbClr val="653366"/>
                  </a:solidFill>
                </a:rPr>
                <a:t>toe te schrijven </a:t>
              </a:r>
              <a:r>
                <a:rPr lang="nl-NL" sz="1100" b="1" dirty="0" smtClean="0">
                  <a:solidFill>
                    <a:srgbClr val="653366"/>
                  </a:solidFill>
                </a:rPr>
                <a:t>zijn </a:t>
              </a:r>
              <a:r>
                <a:rPr lang="nl-NL" sz="1100" b="1" dirty="0">
                  <a:solidFill>
                    <a:srgbClr val="653366"/>
                  </a:solidFill>
                </a:rPr>
                <a:t>aan </a:t>
              </a:r>
              <a:r>
                <a:rPr lang="nl-NL" sz="1100" b="1" dirty="0" smtClean="0">
                  <a:solidFill>
                    <a:srgbClr val="653366"/>
                  </a:solidFill>
                </a:rPr>
                <a:t>deelname het </a:t>
              </a:r>
              <a:r>
                <a:rPr lang="nl-NL" sz="1100" b="1" dirty="0">
                  <a:solidFill>
                    <a:srgbClr val="653366"/>
                  </a:solidFill>
                </a:rPr>
                <a:t>zomerprogramma, of </a:t>
              </a:r>
              <a:r>
                <a:rPr lang="nl-NL" sz="1100" b="1" dirty="0" smtClean="0">
                  <a:solidFill>
                    <a:srgbClr val="653366"/>
                  </a:solidFill>
                </a:rPr>
                <a:t>(ook) </a:t>
              </a:r>
              <a:r>
                <a:rPr lang="nl-NL" sz="1100" b="1" dirty="0">
                  <a:solidFill>
                    <a:srgbClr val="653366"/>
                  </a:solidFill>
                </a:rPr>
                <a:t>aan het type </a:t>
              </a:r>
              <a:r>
                <a:rPr lang="nl-NL" sz="1100" b="1" dirty="0" smtClean="0">
                  <a:solidFill>
                    <a:srgbClr val="653366"/>
                  </a:solidFill>
                </a:rPr>
                <a:t>student wat vrijwillig deelneemt?</a:t>
              </a:r>
              <a:endParaRPr lang="nl-NL" sz="1100" b="1" dirty="0">
                <a:solidFill>
                  <a:srgbClr val="653366"/>
                </a:solidFill>
              </a:endParaRPr>
            </a:p>
          </p:txBody>
        </p:sp>
        <p:sp>
          <p:nvSpPr>
            <p:cNvPr id="17" name="Rechthoek 16"/>
            <p:cNvSpPr/>
            <p:nvPr/>
          </p:nvSpPr>
          <p:spPr>
            <a:xfrm>
              <a:off x="1712023" y="3332449"/>
              <a:ext cx="353586" cy="119003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pic>
          <p:nvPicPr>
            <p:cNvPr id="20" name="Afbeelding 19"/>
            <p:cNvPicPr>
              <a:picLocks noChangeAspect="1"/>
            </p:cNvPicPr>
            <p:nvPr/>
          </p:nvPicPr>
          <p:blipFill>
            <a:blip r:embed="rId2">
              <a:clrChange>
                <a:clrFrom>
                  <a:srgbClr val="FFFFFF"/>
                </a:clrFrom>
                <a:clrTo>
                  <a:srgbClr val="FFFFFF">
                    <a:alpha val="0"/>
                  </a:srgbClr>
                </a:clrTo>
              </a:clrChange>
              <a:grayscl/>
              <a:extLst>
                <a:ext uri="{28A0092B-C50C-407E-A947-70E740481C1C}">
                  <a14:useLocalDpi xmlns:a14="http://schemas.microsoft.com/office/drawing/2010/main" val="0"/>
                </a:ext>
              </a:extLst>
            </a:blip>
            <a:stretch>
              <a:fillRect/>
            </a:stretch>
          </p:blipFill>
          <p:spPr>
            <a:xfrm>
              <a:off x="1269085" y="3614797"/>
              <a:ext cx="689579" cy="801435"/>
            </a:xfrm>
            <a:prstGeom prst="rect">
              <a:avLst/>
            </a:prstGeom>
          </p:spPr>
        </p:pic>
      </p:grpSp>
    </p:spTree>
    <p:extLst>
      <p:ext uri="{BB962C8B-B14F-4D97-AF65-F5344CB8AC3E}">
        <p14:creationId xmlns:p14="http://schemas.microsoft.com/office/powerpoint/2010/main" val="19208277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Beantwoording </a:t>
            </a:r>
            <a:br>
              <a:rPr lang="nl-NL" dirty="0" smtClean="0"/>
            </a:br>
            <a:r>
              <a:rPr lang="nl-NL" dirty="0" smtClean="0"/>
              <a:t>onderzoeksvragen</a:t>
            </a:r>
            <a:endParaRPr lang="nl-NL" dirty="0"/>
          </a:p>
        </p:txBody>
      </p:sp>
    </p:spTree>
    <p:extLst>
      <p:ext uri="{BB962C8B-B14F-4D97-AF65-F5344CB8AC3E}">
        <p14:creationId xmlns:p14="http://schemas.microsoft.com/office/powerpoint/2010/main" val="2365336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el 1"/>
          <p:cNvSpPr txBox="1">
            <a:spLocks/>
          </p:cNvSpPr>
          <p:nvPr/>
        </p:nvSpPr>
        <p:spPr>
          <a:xfrm>
            <a:off x="1301081" y="92464"/>
            <a:ext cx="7383518" cy="857250"/>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b="1" kern="1200" baseline="0">
                <a:solidFill>
                  <a:srgbClr val="660066"/>
                </a:solidFill>
                <a:latin typeface="Arial"/>
                <a:ea typeface="+mj-ea"/>
                <a:cs typeface="Arial"/>
              </a:defRPr>
            </a:lvl1pPr>
          </a:lstStyle>
          <a:p>
            <a:pPr marL="355600" indent="-355600">
              <a:buAutoNum type="arabicPeriod"/>
            </a:pPr>
            <a:r>
              <a:rPr lang="nl-NL" sz="2800" dirty="0" smtClean="0"/>
              <a:t>Aantal behaalde studiepunten</a:t>
            </a:r>
          </a:p>
        </p:txBody>
      </p:sp>
      <p:sp>
        <p:nvSpPr>
          <p:cNvPr id="15" name="Tijdelijke aanduiding voor inhoud 2"/>
          <p:cNvSpPr txBox="1">
            <a:spLocks/>
          </p:cNvSpPr>
          <p:nvPr/>
        </p:nvSpPr>
        <p:spPr>
          <a:xfrm>
            <a:off x="1048918" y="2179491"/>
            <a:ext cx="4650482" cy="58344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nl-NL" sz="1100" dirty="0" smtClean="0"/>
              <a:t>Studenten </a:t>
            </a:r>
            <a:r>
              <a:rPr lang="nl-NL" sz="1100" dirty="0"/>
              <a:t>die deelgenomen hebben aan </a:t>
            </a:r>
            <a:r>
              <a:rPr lang="nl-NL" sz="1100" dirty="0" smtClean="0"/>
              <a:t>‘Alvast Studeren’ hebben na zes maanden tijd </a:t>
            </a:r>
            <a:r>
              <a:rPr lang="nl-NL" sz="1100" b="1" dirty="0" smtClean="0">
                <a:solidFill>
                  <a:srgbClr val="89458B"/>
                </a:solidFill>
              </a:rPr>
              <a:t>3,9 studiepunten meer </a:t>
            </a:r>
            <a:r>
              <a:rPr lang="nl-NL" sz="1100" dirty="0" smtClean="0"/>
              <a:t>behaald dan studenten </a:t>
            </a:r>
            <a:r>
              <a:rPr lang="nl-NL" sz="1100" dirty="0"/>
              <a:t>die niet </a:t>
            </a:r>
            <a:r>
              <a:rPr lang="nl-NL" sz="1100" dirty="0" smtClean="0"/>
              <a:t>hebben </a:t>
            </a:r>
            <a:r>
              <a:rPr lang="nl-NL" sz="1100" dirty="0"/>
              <a:t>deelgenomen</a:t>
            </a:r>
            <a:r>
              <a:rPr lang="nl-NL" sz="1100" dirty="0" smtClean="0"/>
              <a:t>.</a:t>
            </a:r>
            <a:endParaRPr lang="nl-NL" sz="500" dirty="0" smtClean="0"/>
          </a:p>
        </p:txBody>
      </p:sp>
      <p:grpSp>
        <p:nvGrpSpPr>
          <p:cNvPr id="6" name="Groep 5"/>
          <p:cNvGrpSpPr/>
          <p:nvPr/>
        </p:nvGrpSpPr>
        <p:grpSpPr>
          <a:xfrm>
            <a:off x="6088241" y="2594401"/>
            <a:ext cx="2930769" cy="1190034"/>
            <a:chOff x="1347612" y="3187727"/>
            <a:chExt cx="2841948" cy="1190034"/>
          </a:xfrm>
        </p:grpSpPr>
        <p:sp>
          <p:nvSpPr>
            <p:cNvPr id="7" name="Rechthoek 6"/>
            <p:cNvSpPr/>
            <p:nvPr/>
          </p:nvSpPr>
          <p:spPr>
            <a:xfrm>
              <a:off x="1990578" y="3673733"/>
              <a:ext cx="2198982" cy="553998"/>
            </a:xfrm>
            <a:prstGeom prst="rect">
              <a:avLst/>
            </a:prstGeom>
            <a:ln w="6350">
              <a:solidFill>
                <a:srgbClr val="636363"/>
              </a:solidFill>
              <a:prstDash val="dash"/>
            </a:ln>
          </p:spPr>
          <p:txBody>
            <a:bodyPr wrap="square">
              <a:spAutoFit/>
            </a:bodyPr>
            <a:lstStyle/>
            <a:p>
              <a:r>
                <a:rPr lang="nl-NL" sz="1000" b="1" dirty="0" smtClean="0">
                  <a:solidFill>
                    <a:srgbClr val="653366"/>
                  </a:solidFill>
                </a:rPr>
                <a:t>Deelnemers van ‘Alvast studeren’ hebben gemiddeld 3,9 studiepunten meer behaald na 6 maanden tijd</a:t>
              </a:r>
              <a:endParaRPr lang="nl-NL" sz="1000" b="1" dirty="0">
                <a:solidFill>
                  <a:srgbClr val="653366"/>
                </a:solidFill>
              </a:endParaRPr>
            </a:p>
          </p:txBody>
        </p:sp>
        <p:sp>
          <p:nvSpPr>
            <p:cNvPr id="8" name="Rechthoek 7"/>
            <p:cNvSpPr/>
            <p:nvPr/>
          </p:nvSpPr>
          <p:spPr>
            <a:xfrm>
              <a:off x="1718401" y="3187727"/>
              <a:ext cx="353586" cy="119003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pic>
          <p:nvPicPr>
            <p:cNvPr id="11" name="Afbeelding 10"/>
            <p:cNvPicPr>
              <a:picLocks noChangeAspect="1"/>
            </p:cNvPicPr>
            <p:nvPr/>
          </p:nvPicPr>
          <p:blipFill>
            <a:blip r:embed="rId3">
              <a:clrChange>
                <a:clrFrom>
                  <a:srgbClr val="FFFFFF"/>
                </a:clrFrom>
                <a:clrTo>
                  <a:srgbClr val="FFFFFF">
                    <a:alpha val="0"/>
                  </a:srgbClr>
                </a:clrTo>
              </a:clrChange>
              <a:grayscl/>
              <a:extLst>
                <a:ext uri="{28A0092B-C50C-407E-A947-70E740481C1C}">
                  <a14:useLocalDpi xmlns:a14="http://schemas.microsoft.com/office/drawing/2010/main" val="0"/>
                </a:ext>
              </a:extLst>
            </a:blip>
            <a:stretch>
              <a:fillRect/>
            </a:stretch>
          </p:blipFill>
          <p:spPr>
            <a:xfrm>
              <a:off x="1347612" y="3590398"/>
              <a:ext cx="642967" cy="720668"/>
            </a:xfrm>
            <a:prstGeom prst="rect">
              <a:avLst/>
            </a:prstGeom>
          </p:spPr>
        </p:pic>
      </p:grpSp>
      <p:sp>
        <p:nvSpPr>
          <p:cNvPr id="2" name="Vijfhoek 1"/>
          <p:cNvSpPr/>
          <p:nvPr/>
        </p:nvSpPr>
        <p:spPr>
          <a:xfrm>
            <a:off x="-1" y="1199726"/>
            <a:ext cx="5710067" cy="745170"/>
          </a:xfrm>
          <a:prstGeom prst="homePlate">
            <a:avLst/>
          </a:prstGeom>
          <a:solidFill>
            <a:srgbClr val="F3E7F5"/>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3" name="Rechthoek 2"/>
          <p:cNvSpPr/>
          <p:nvPr/>
        </p:nvSpPr>
        <p:spPr>
          <a:xfrm>
            <a:off x="435705" y="1206231"/>
            <a:ext cx="4899391" cy="738664"/>
          </a:xfrm>
          <a:prstGeom prst="rect">
            <a:avLst/>
          </a:prstGeom>
        </p:spPr>
        <p:txBody>
          <a:bodyPr wrap="square">
            <a:spAutoFit/>
          </a:bodyPr>
          <a:lstStyle/>
          <a:p>
            <a:r>
              <a:rPr lang="nl-NL" sz="1400" b="1" dirty="0" smtClean="0">
                <a:solidFill>
                  <a:srgbClr val="653366"/>
                </a:solidFill>
              </a:rPr>
              <a:t>Hebben studenten die deelgenomen hebben aan het programma ‘Alvast studeren’ gemiddeld meer studiepunten gehaald dan studenten die dat niet hebben gedaan?</a:t>
            </a:r>
            <a:endParaRPr lang="nl-NL" sz="1400" b="1" dirty="0">
              <a:solidFill>
                <a:srgbClr val="653366"/>
              </a:solidFill>
            </a:endParaRPr>
          </a:p>
        </p:txBody>
      </p:sp>
      <p:sp>
        <p:nvSpPr>
          <p:cNvPr id="4" name="Rechthoek 3"/>
          <p:cNvSpPr/>
          <p:nvPr/>
        </p:nvSpPr>
        <p:spPr>
          <a:xfrm>
            <a:off x="443641" y="2121628"/>
            <a:ext cx="660758" cy="784830"/>
          </a:xfrm>
          <a:prstGeom prst="rect">
            <a:avLst/>
          </a:prstGeom>
        </p:spPr>
        <p:txBody>
          <a:bodyPr wrap="none">
            <a:spAutoFit/>
          </a:bodyPr>
          <a:lstStyle/>
          <a:p>
            <a:r>
              <a:rPr lang="nl-NL" sz="4500" b="1" dirty="0" smtClean="0">
                <a:solidFill>
                  <a:srgbClr val="653366"/>
                </a:solidFill>
              </a:rPr>
              <a:t>Ja</a:t>
            </a:r>
            <a:endParaRPr lang="nl-NL" sz="4500" b="1" dirty="0">
              <a:solidFill>
                <a:srgbClr val="653366"/>
              </a:solidFill>
            </a:endParaRPr>
          </a:p>
        </p:txBody>
      </p:sp>
      <p:sp>
        <p:nvSpPr>
          <p:cNvPr id="5" name="Rechthoek 4"/>
          <p:cNvSpPr/>
          <p:nvPr/>
        </p:nvSpPr>
        <p:spPr>
          <a:xfrm>
            <a:off x="478450" y="2817081"/>
            <a:ext cx="5490888" cy="2169825"/>
          </a:xfrm>
          <a:prstGeom prst="rect">
            <a:avLst/>
          </a:prstGeom>
        </p:spPr>
        <p:txBody>
          <a:bodyPr wrap="square">
            <a:spAutoFit/>
          </a:bodyPr>
          <a:lstStyle/>
          <a:p>
            <a:pPr marL="177800" indent="-177800">
              <a:buFont typeface="Wingdings" panose="05000000000000000000" pitchFamily="2" charset="2"/>
              <a:buChar char="§"/>
            </a:pPr>
            <a:r>
              <a:rPr lang="nl-NL" sz="1100" dirty="0" smtClean="0">
                <a:latin typeface="Arial"/>
                <a:cs typeface="Arial"/>
              </a:rPr>
              <a:t>Echter, het programma ‘Alvast studeren’ had een </a:t>
            </a:r>
            <a:r>
              <a:rPr lang="nl-NL" sz="1100" b="1" dirty="0" smtClean="0">
                <a:solidFill>
                  <a:srgbClr val="89458B"/>
                </a:solidFill>
                <a:latin typeface="Arial"/>
                <a:cs typeface="Arial"/>
              </a:rPr>
              <a:t>vrijwillig karakter</a:t>
            </a:r>
            <a:r>
              <a:rPr lang="nl-NL" sz="1100" dirty="0" smtClean="0">
                <a:latin typeface="Arial"/>
                <a:cs typeface="Arial"/>
              </a:rPr>
              <a:t> en was niet verplicht voor alle aankomende studenten. Het verschil in aantal behaalde studiepunten kan dus ook toe te schrijven zijn aan het ‘</a:t>
            </a:r>
            <a:r>
              <a:rPr lang="nl-NL" sz="1100" b="1" dirty="0" smtClean="0">
                <a:solidFill>
                  <a:srgbClr val="89458B"/>
                </a:solidFill>
                <a:latin typeface="Arial"/>
                <a:cs typeface="Arial"/>
              </a:rPr>
              <a:t>type student</a:t>
            </a:r>
            <a:r>
              <a:rPr lang="nl-NL" sz="1100" dirty="0" smtClean="0">
                <a:latin typeface="Arial"/>
                <a:cs typeface="Arial"/>
              </a:rPr>
              <a:t>’ dat vrijwillig deelneemt aan een zomerprogramma.</a:t>
            </a:r>
          </a:p>
          <a:p>
            <a:endParaRPr lang="nl-NL" sz="700" dirty="0" smtClean="0">
              <a:latin typeface="Arial"/>
              <a:cs typeface="Arial"/>
            </a:endParaRPr>
          </a:p>
          <a:p>
            <a:pPr marL="177800" indent="-177800">
              <a:buFont typeface="Wingdings" panose="05000000000000000000" pitchFamily="2" charset="2"/>
              <a:buChar char="§"/>
            </a:pPr>
            <a:r>
              <a:rPr lang="nl-NL" sz="1100" dirty="0" smtClean="0">
                <a:latin typeface="Arial"/>
                <a:cs typeface="Arial"/>
              </a:rPr>
              <a:t>Wanneer de totale groep studenten van studiejaar 2020-2021 in tijd vergeleken wordt met de groep studenten van studiejaar 2019-2020, dan wordt zichtbaar dat in studiejaar 2020-2021 </a:t>
            </a:r>
            <a:r>
              <a:rPr lang="nl-NL" sz="1100" b="1" dirty="0" smtClean="0">
                <a:solidFill>
                  <a:srgbClr val="89458B"/>
                </a:solidFill>
                <a:latin typeface="Arial"/>
                <a:cs typeface="Arial"/>
              </a:rPr>
              <a:t>gemiddeld 0,48 meer studiepunten</a:t>
            </a:r>
            <a:r>
              <a:rPr lang="nl-NL" sz="1100" dirty="0" smtClean="0">
                <a:latin typeface="Arial"/>
                <a:cs typeface="Arial"/>
              </a:rPr>
              <a:t> behaald zijn na 6 maanden tijd, dan op hetzelfde moment in tijd in studiejaar 2019-2020.</a:t>
            </a:r>
          </a:p>
          <a:p>
            <a:pPr marL="177800" indent="-177800">
              <a:buFont typeface="Wingdings" panose="05000000000000000000" pitchFamily="2" charset="2"/>
              <a:buChar char="§"/>
            </a:pPr>
            <a:endParaRPr lang="nl-NL" sz="700" dirty="0" smtClean="0">
              <a:latin typeface="Arial"/>
              <a:cs typeface="Arial"/>
            </a:endParaRPr>
          </a:p>
          <a:p>
            <a:pPr marL="177800" indent="-177800">
              <a:buFont typeface="Wingdings" panose="05000000000000000000" pitchFamily="2" charset="2"/>
              <a:buChar char="§"/>
            </a:pPr>
            <a:r>
              <a:rPr lang="nl-NL" sz="1100" dirty="0" smtClean="0">
                <a:latin typeface="Arial"/>
                <a:cs typeface="Arial"/>
              </a:rPr>
              <a:t>Aangezien het programma ‘Alvast studeren’ nog niet bestond in studiejaar 2019-2020, zou dit op een licht effect van het programma kunnen wijzen. Echter, het verschil is zeer klein en moet daarom met voorzichtigheid geïnterpreteerd worden.</a:t>
            </a:r>
            <a:endParaRPr lang="nl-NL" sz="1100" dirty="0">
              <a:latin typeface="Arial"/>
              <a:cs typeface="Arial"/>
            </a:endParaRPr>
          </a:p>
        </p:txBody>
      </p:sp>
    </p:spTree>
    <p:extLst>
      <p:ext uri="{BB962C8B-B14F-4D97-AF65-F5344CB8AC3E}">
        <p14:creationId xmlns:p14="http://schemas.microsoft.com/office/powerpoint/2010/main" val="15587220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hoek 16"/>
          <p:cNvSpPr/>
          <p:nvPr/>
        </p:nvSpPr>
        <p:spPr>
          <a:xfrm>
            <a:off x="-1" y="1199002"/>
            <a:ext cx="4802246" cy="1831581"/>
          </a:xfrm>
          <a:prstGeom prst="rect">
            <a:avLst/>
          </a:prstGeom>
          <a:solidFill>
            <a:schemeClr val="bg1">
              <a:lumMod val="95000"/>
            </a:schemeClr>
          </a:solidFill>
          <a:ln>
            <a:noFill/>
          </a:ln>
          <a:effectLst>
            <a:outerShdw blurRad="50800" dist="38100" algn="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8" name="Titel 1"/>
          <p:cNvSpPr txBox="1">
            <a:spLocks/>
          </p:cNvSpPr>
          <p:nvPr/>
        </p:nvSpPr>
        <p:spPr>
          <a:xfrm>
            <a:off x="1301081" y="92464"/>
            <a:ext cx="7383518" cy="857250"/>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b="1" kern="1200" baseline="0">
                <a:solidFill>
                  <a:srgbClr val="660066"/>
                </a:solidFill>
                <a:latin typeface="Arial"/>
                <a:ea typeface="+mj-ea"/>
                <a:cs typeface="Arial"/>
              </a:defRPr>
            </a:lvl1pPr>
          </a:lstStyle>
          <a:p>
            <a:pPr marL="355600" indent="-355600">
              <a:buAutoNum type="arabicPeriod"/>
            </a:pPr>
            <a:r>
              <a:rPr lang="nl-NL" sz="2800" dirty="0" smtClean="0"/>
              <a:t>Aantal behaalde studiepunten</a:t>
            </a:r>
          </a:p>
        </p:txBody>
      </p:sp>
      <p:sp>
        <p:nvSpPr>
          <p:cNvPr id="12" name="Rechthoek 11"/>
          <p:cNvSpPr/>
          <p:nvPr/>
        </p:nvSpPr>
        <p:spPr>
          <a:xfrm>
            <a:off x="479551" y="2356495"/>
            <a:ext cx="4322694" cy="769441"/>
          </a:xfrm>
          <a:prstGeom prst="rect">
            <a:avLst/>
          </a:prstGeom>
        </p:spPr>
        <p:txBody>
          <a:bodyPr wrap="square">
            <a:spAutoFit/>
          </a:bodyPr>
          <a:lstStyle/>
          <a:p>
            <a:pPr marL="177800" indent="-177800">
              <a:buFont typeface="Wingdings" panose="05000000000000000000" pitchFamily="2" charset="2"/>
              <a:buChar char="§"/>
            </a:pPr>
            <a:r>
              <a:rPr lang="nl-NL" sz="1100" dirty="0" smtClean="0">
                <a:latin typeface="Arial"/>
                <a:cs typeface="Arial"/>
              </a:rPr>
              <a:t>Het gemiddelde </a:t>
            </a:r>
            <a:r>
              <a:rPr lang="nl-NL" sz="1100" b="1" dirty="0" err="1">
                <a:solidFill>
                  <a:srgbClr val="89458B"/>
                </a:solidFill>
                <a:latin typeface="Arial"/>
                <a:cs typeface="Arial"/>
              </a:rPr>
              <a:t>toetsrendement</a:t>
            </a:r>
            <a:r>
              <a:rPr lang="nl-NL" sz="1100" dirty="0" smtClean="0">
                <a:latin typeface="Arial"/>
                <a:cs typeface="Arial"/>
              </a:rPr>
              <a:t> </a:t>
            </a:r>
            <a:r>
              <a:rPr lang="nl-NL" sz="1100" dirty="0">
                <a:latin typeface="Arial"/>
                <a:cs typeface="Arial"/>
              </a:rPr>
              <a:t>ligt bij de opleidingen Automotive, </a:t>
            </a:r>
            <a:r>
              <a:rPr lang="nl-NL" sz="1100" dirty="0" err="1">
                <a:latin typeface="Arial"/>
                <a:cs typeface="Arial"/>
              </a:rPr>
              <a:t>Mechatronica</a:t>
            </a:r>
            <a:r>
              <a:rPr lang="nl-NL" sz="1100" dirty="0">
                <a:latin typeface="Arial"/>
                <a:cs typeface="Arial"/>
              </a:rPr>
              <a:t> en </a:t>
            </a:r>
            <a:r>
              <a:rPr lang="nl-NL" sz="1100" dirty="0" smtClean="0">
                <a:latin typeface="Arial"/>
                <a:cs typeface="Arial"/>
              </a:rPr>
              <a:t>Werktuigbouwkunde gemiddeld </a:t>
            </a:r>
            <a:r>
              <a:rPr lang="nl-NL" sz="1100" b="1" dirty="0">
                <a:solidFill>
                  <a:srgbClr val="89458B"/>
                </a:solidFill>
                <a:latin typeface="Arial"/>
                <a:cs typeface="Arial"/>
              </a:rPr>
              <a:t>iets </a:t>
            </a:r>
            <a:r>
              <a:rPr lang="nl-NL" sz="1100" b="1" dirty="0" smtClean="0">
                <a:solidFill>
                  <a:srgbClr val="89458B"/>
                </a:solidFill>
                <a:latin typeface="Arial"/>
                <a:cs typeface="Arial"/>
              </a:rPr>
              <a:t>hoger</a:t>
            </a:r>
            <a:r>
              <a:rPr lang="nl-NL" sz="1100" dirty="0">
                <a:latin typeface="Arial"/>
                <a:cs typeface="Arial"/>
              </a:rPr>
              <a:t> </a:t>
            </a:r>
            <a:r>
              <a:rPr lang="nl-NL" sz="1100" dirty="0" smtClean="0">
                <a:latin typeface="Arial"/>
                <a:cs typeface="Arial"/>
              </a:rPr>
              <a:t>onder </a:t>
            </a:r>
            <a:r>
              <a:rPr lang="nl-NL" sz="1100" dirty="0">
                <a:latin typeface="Arial"/>
                <a:cs typeface="Arial"/>
              </a:rPr>
              <a:t>deelnemers van ‘Alvast Studeren’ </a:t>
            </a:r>
            <a:endParaRPr lang="nl-NL" sz="1100" dirty="0" smtClean="0">
              <a:latin typeface="Arial"/>
              <a:cs typeface="Arial"/>
            </a:endParaRPr>
          </a:p>
          <a:p>
            <a:endParaRPr lang="nl-NL" sz="1100" dirty="0" smtClean="0">
              <a:latin typeface="Arial"/>
              <a:cs typeface="Arial"/>
            </a:endParaRPr>
          </a:p>
        </p:txBody>
      </p:sp>
      <p:pic>
        <p:nvPicPr>
          <p:cNvPr id="7" name="Afbeelding 6"/>
          <p:cNvPicPr>
            <a:picLocks noChangeAspect="1"/>
          </p:cNvPicPr>
          <p:nvPr/>
        </p:nvPicPr>
        <p:blipFill rotWithShape="1">
          <a:blip r:embed="rId3"/>
          <a:srcRect r="6061"/>
          <a:stretch/>
        </p:blipFill>
        <p:spPr>
          <a:xfrm>
            <a:off x="5025440" y="1690661"/>
            <a:ext cx="3960678" cy="3325355"/>
          </a:xfrm>
          <a:prstGeom prst="rect">
            <a:avLst/>
          </a:prstGeom>
        </p:spPr>
      </p:pic>
      <p:pic>
        <p:nvPicPr>
          <p:cNvPr id="19" name="Afbeelding 18"/>
          <p:cNvPicPr>
            <a:picLocks noChangeAspect="1"/>
          </p:cNvPicPr>
          <p:nvPr/>
        </p:nvPicPr>
        <p:blipFill rotWithShape="1">
          <a:blip r:embed="rId4"/>
          <a:srcRect r="5788"/>
          <a:stretch/>
        </p:blipFill>
        <p:spPr>
          <a:xfrm>
            <a:off x="580384" y="1287074"/>
            <a:ext cx="4157079" cy="842010"/>
          </a:xfrm>
          <a:prstGeom prst="rect">
            <a:avLst/>
          </a:prstGeom>
        </p:spPr>
      </p:pic>
      <p:pic>
        <p:nvPicPr>
          <p:cNvPr id="20" name="Afbeelding 19"/>
          <p:cNvPicPr>
            <a:picLocks noChangeAspect="1"/>
          </p:cNvPicPr>
          <p:nvPr/>
        </p:nvPicPr>
        <p:blipFill rotWithShape="1">
          <a:blip r:embed="rId5"/>
          <a:srcRect r="5208"/>
          <a:stretch/>
        </p:blipFill>
        <p:spPr>
          <a:xfrm>
            <a:off x="710636" y="3138448"/>
            <a:ext cx="3992931" cy="1877568"/>
          </a:xfrm>
          <a:prstGeom prst="rect">
            <a:avLst/>
          </a:prstGeom>
        </p:spPr>
      </p:pic>
    </p:spTree>
    <p:extLst>
      <p:ext uri="{BB962C8B-B14F-4D97-AF65-F5344CB8AC3E}">
        <p14:creationId xmlns:p14="http://schemas.microsoft.com/office/powerpoint/2010/main" val="16178170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el 1"/>
          <p:cNvSpPr txBox="1">
            <a:spLocks/>
          </p:cNvSpPr>
          <p:nvPr/>
        </p:nvSpPr>
        <p:spPr>
          <a:xfrm>
            <a:off x="1301085" y="191964"/>
            <a:ext cx="7383518" cy="85725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200" b="1" kern="1200" baseline="0">
                <a:solidFill>
                  <a:srgbClr val="660066"/>
                </a:solidFill>
                <a:latin typeface="Arial"/>
                <a:ea typeface="+mj-ea"/>
                <a:cs typeface="Arial"/>
              </a:defRPr>
            </a:lvl1pPr>
          </a:lstStyle>
          <a:p>
            <a:r>
              <a:rPr lang="nl-NL" dirty="0" smtClean="0"/>
              <a:t>2. Scores startthermometer</a:t>
            </a:r>
            <a:br>
              <a:rPr lang="nl-NL" dirty="0" smtClean="0"/>
            </a:br>
            <a:endParaRPr lang="nl-NL" sz="1500" i="1" dirty="0"/>
          </a:p>
        </p:txBody>
      </p:sp>
      <p:sp>
        <p:nvSpPr>
          <p:cNvPr id="13" name="Vijfhoek 12"/>
          <p:cNvSpPr/>
          <p:nvPr/>
        </p:nvSpPr>
        <p:spPr>
          <a:xfrm>
            <a:off x="-1" y="1199726"/>
            <a:ext cx="5710067" cy="745170"/>
          </a:xfrm>
          <a:prstGeom prst="homePlate">
            <a:avLst/>
          </a:prstGeom>
          <a:solidFill>
            <a:srgbClr val="F3E7F5"/>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4" name="Rechthoek 13"/>
          <p:cNvSpPr/>
          <p:nvPr/>
        </p:nvSpPr>
        <p:spPr>
          <a:xfrm>
            <a:off x="435705" y="1206231"/>
            <a:ext cx="4899391" cy="738664"/>
          </a:xfrm>
          <a:prstGeom prst="rect">
            <a:avLst/>
          </a:prstGeom>
        </p:spPr>
        <p:txBody>
          <a:bodyPr wrap="square">
            <a:spAutoFit/>
          </a:bodyPr>
          <a:lstStyle/>
          <a:p>
            <a:r>
              <a:rPr lang="nl-NL" sz="1400" b="1" dirty="0" smtClean="0">
                <a:solidFill>
                  <a:srgbClr val="653366"/>
                </a:solidFill>
              </a:rPr>
              <a:t>Hebben studenten die deelgenomen hebben aan het programma ‘Alvast studeren’ gemiddeld </a:t>
            </a:r>
            <a:r>
              <a:rPr lang="nl-NL" sz="1400" b="1" dirty="0">
                <a:solidFill>
                  <a:srgbClr val="653366"/>
                </a:solidFill>
              </a:rPr>
              <a:t>een positievere score op de elementen uit de </a:t>
            </a:r>
            <a:r>
              <a:rPr lang="nl-NL" sz="1400" b="1" dirty="0" smtClean="0">
                <a:solidFill>
                  <a:srgbClr val="653366"/>
                </a:solidFill>
              </a:rPr>
              <a:t>Startthermometer</a:t>
            </a:r>
            <a:r>
              <a:rPr lang="nl-NL" sz="1400" b="1" dirty="0">
                <a:solidFill>
                  <a:srgbClr val="653366"/>
                </a:solidFill>
              </a:rPr>
              <a:t>?</a:t>
            </a:r>
          </a:p>
        </p:txBody>
      </p:sp>
      <p:sp>
        <p:nvSpPr>
          <p:cNvPr id="16" name="Tijdelijke aanduiding voor inhoud 2"/>
          <p:cNvSpPr txBox="1">
            <a:spLocks/>
          </p:cNvSpPr>
          <p:nvPr/>
        </p:nvSpPr>
        <p:spPr>
          <a:xfrm>
            <a:off x="1048918" y="2179491"/>
            <a:ext cx="4233551" cy="58344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nl-NL" sz="1100" dirty="0"/>
              <a:t>Op alle elementen uit de Startthermometer hebben studenten die deelgenomen hebben aan </a:t>
            </a:r>
            <a:r>
              <a:rPr lang="nl-NL" sz="1100" dirty="0" smtClean="0"/>
              <a:t>‘Alvast Studeren’ </a:t>
            </a:r>
            <a:r>
              <a:rPr lang="nl-NL" sz="1100" b="1" dirty="0">
                <a:solidFill>
                  <a:srgbClr val="89458B"/>
                </a:solidFill>
              </a:rPr>
              <a:t>een positievere score</a:t>
            </a:r>
            <a:r>
              <a:rPr lang="nl-NL" sz="1100" dirty="0"/>
              <a:t>, </a:t>
            </a:r>
            <a:r>
              <a:rPr lang="nl-NL" sz="1100" dirty="0" smtClean="0"/>
              <a:t>dan </a:t>
            </a:r>
            <a:r>
              <a:rPr lang="nl-NL" sz="1100" dirty="0"/>
              <a:t>studenten die niet hebben deelgenomen.</a:t>
            </a:r>
          </a:p>
        </p:txBody>
      </p:sp>
      <p:sp>
        <p:nvSpPr>
          <p:cNvPr id="17" name="Rechthoek 16"/>
          <p:cNvSpPr/>
          <p:nvPr/>
        </p:nvSpPr>
        <p:spPr>
          <a:xfrm>
            <a:off x="443641" y="2121628"/>
            <a:ext cx="660758" cy="784830"/>
          </a:xfrm>
          <a:prstGeom prst="rect">
            <a:avLst/>
          </a:prstGeom>
        </p:spPr>
        <p:txBody>
          <a:bodyPr wrap="none">
            <a:spAutoFit/>
          </a:bodyPr>
          <a:lstStyle/>
          <a:p>
            <a:r>
              <a:rPr lang="nl-NL" sz="4500" b="1" dirty="0" smtClean="0">
                <a:solidFill>
                  <a:srgbClr val="653366"/>
                </a:solidFill>
              </a:rPr>
              <a:t>Ja</a:t>
            </a:r>
            <a:endParaRPr lang="nl-NL" sz="4500" b="1" dirty="0">
              <a:solidFill>
                <a:srgbClr val="653366"/>
              </a:solidFill>
            </a:endParaRPr>
          </a:p>
        </p:txBody>
      </p:sp>
      <p:sp>
        <p:nvSpPr>
          <p:cNvPr id="20" name="Rechthoek 19"/>
          <p:cNvSpPr/>
          <p:nvPr/>
        </p:nvSpPr>
        <p:spPr>
          <a:xfrm>
            <a:off x="478450" y="2817081"/>
            <a:ext cx="4711921" cy="1831271"/>
          </a:xfrm>
          <a:prstGeom prst="rect">
            <a:avLst/>
          </a:prstGeom>
        </p:spPr>
        <p:txBody>
          <a:bodyPr wrap="square">
            <a:spAutoFit/>
          </a:bodyPr>
          <a:lstStyle/>
          <a:p>
            <a:pPr marL="177800" indent="-177800">
              <a:buFont typeface="Wingdings" panose="05000000000000000000" pitchFamily="2" charset="2"/>
              <a:buChar char="§"/>
            </a:pPr>
            <a:r>
              <a:rPr lang="nl-NL" sz="1100" dirty="0" smtClean="0">
                <a:latin typeface="Arial"/>
                <a:cs typeface="Arial"/>
              </a:rPr>
              <a:t>De deelnemers van ‘Alvast studeren’ scoren met name hoger op de </a:t>
            </a:r>
            <a:r>
              <a:rPr lang="nl-NL" sz="1100" b="1" dirty="0" smtClean="0">
                <a:solidFill>
                  <a:srgbClr val="89458B"/>
                </a:solidFill>
                <a:latin typeface="Arial"/>
                <a:cs typeface="Arial"/>
              </a:rPr>
              <a:t>intentie </a:t>
            </a:r>
            <a:r>
              <a:rPr lang="nl-NL" sz="1100" b="1" dirty="0">
                <a:solidFill>
                  <a:srgbClr val="89458B"/>
                </a:solidFill>
                <a:latin typeface="Arial"/>
                <a:cs typeface="Arial"/>
              </a:rPr>
              <a:t>om te blijven </a:t>
            </a:r>
            <a:r>
              <a:rPr lang="nl-NL" sz="1100" dirty="0">
                <a:latin typeface="Arial"/>
                <a:cs typeface="Arial"/>
              </a:rPr>
              <a:t>en </a:t>
            </a:r>
            <a:r>
              <a:rPr lang="nl-NL" sz="1100" b="1" dirty="0">
                <a:solidFill>
                  <a:srgbClr val="89458B"/>
                </a:solidFill>
                <a:latin typeface="Arial"/>
                <a:cs typeface="Arial"/>
              </a:rPr>
              <a:t>s</a:t>
            </a:r>
            <a:r>
              <a:rPr lang="nl-NL" sz="1100" b="1" dirty="0" smtClean="0">
                <a:solidFill>
                  <a:srgbClr val="89458B"/>
                </a:solidFill>
                <a:latin typeface="Arial"/>
                <a:cs typeface="Arial"/>
              </a:rPr>
              <a:t>ociale integratie</a:t>
            </a:r>
            <a:r>
              <a:rPr lang="nl-NL" sz="1100" dirty="0" smtClean="0">
                <a:latin typeface="Arial"/>
                <a:cs typeface="Arial"/>
              </a:rPr>
              <a:t>, </a:t>
            </a:r>
            <a:r>
              <a:rPr lang="nl-NL" sz="1100" dirty="0">
                <a:latin typeface="Arial"/>
                <a:cs typeface="Arial"/>
              </a:rPr>
              <a:t>gevolgd door </a:t>
            </a:r>
            <a:r>
              <a:rPr lang="nl-NL" sz="1100" b="1" dirty="0">
                <a:solidFill>
                  <a:srgbClr val="89458B"/>
                </a:solidFill>
                <a:latin typeface="Arial"/>
                <a:cs typeface="Arial"/>
              </a:rPr>
              <a:t>studiediscipline</a:t>
            </a:r>
            <a:r>
              <a:rPr lang="nl-NL" sz="1100" dirty="0" smtClean="0">
                <a:latin typeface="Arial"/>
                <a:cs typeface="Arial"/>
              </a:rPr>
              <a:t> </a:t>
            </a:r>
            <a:r>
              <a:rPr lang="nl-NL" sz="1100" dirty="0">
                <a:latin typeface="Arial"/>
                <a:cs typeface="Arial"/>
              </a:rPr>
              <a:t>en </a:t>
            </a:r>
            <a:r>
              <a:rPr lang="nl-NL" sz="1100" b="1" dirty="0">
                <a:solidFill>
                  <a:srgbClr val="89458B"/>
                </a:solidFill>
                <a:latin typeface="Arial"/>
                <a:cs typeface="Arial"/>
              </a:rPr>
              <a:t>tevredenheid</a:t>
            </a:r>
          </a:p>
          <a:p>
            <a:pPr marL="177800" indent="-177800">
              <a:buFont typeface="Wingdings" panose="05000000000000000000" pitchFamily="2" charset="2"/>
              <a:buChar char="§"/>
            </a:pPr>
            <a:endParaRPr lang="nl-NL" sz="700" dirty="0" smtClean="0">
              <a:latin typeface="Arial"/>
              <a:cs typeface="Arial"/>
            </a:endParaRPr>
          </a:p>
          <a:p>
            <a:pPr marL="177800" indent="-177800">
              <a:buFont typeface="Wingdings" panose="05000000000000000000" pitchFamily="2" charset="2"/>
              <a:buChar char="§"/>
            </a:pPr>
            <a:r>
              <a:rPr lang="nl-NL" sz="1100" dirty="0" smtClean="0">
                <a:latin typeface="Arial"/>
                <a:cs typeface="Arial"/>
              </a:rPr>
              <a:t>De deelnemers scoren lager op </a:t>
            </a:r>
            <a:r>
              <a:rPr lang="nl-NL" sz="1100" b="1" dirty="0">
                <a:solidFill>
                  <a:srgbClr val="89458B"/>
                </a:solidFill>
                <a:latin typeface="Arial"/>
                <a:cs typeface="Arial"/>
              </a:rPr>
              <a:t>extrinsieke motivatie </a:t>
            </a:r>
            <a:r>
              <a:rPr lang="nl-NL" sz="1100" dirty="0">
                <a:latin typeface="Arial"/>
                <a:cs typeface="Arial"/>
              </a:rPr>
              <a:t>en </a:t>
            </a:r>
            <a:r>
              <a:rPr lang="nl-NL" sz="1100" b="1" dirty="0" err="1" smtClean="0">
                <a:solidFill>
                  <a:srgbClr val="89458B"/>
                </a:solidFill>
                <a:latin typeface="Arial"/>
                <a:cs typeface="Arial"/>
              </a:rPr>
              <a:t>amotivatie</a:t>
            </a:r>
            <a:r>
              <a:rPr lang="nl-NL" sz="1100" dirty="0" smtClean="0">
                <a:latin typeface="Arial"/>
                <a:cs typeface="Arial"/>
              </a:rPr>
              <a:t>, dit wijst </a:t>
            </a:r>
            <a:r>
              <a:rPr lang="nl-NL" sz="1100" dirty="0">
                <a:latin typeface="Arial"/>
                <a:cs typeface="Arial"/>
              </a:rPr>
              <a:t>erop dat de groep deelnemers </a:t>
            </a:r>
            <a:r>
              <a:rPr lang="nl-NL" sz="1100" dirty="0" smtClean="0">
                <a:latin typeface="Arial"/>
                <a:cs typeface="Arial"/>
              </a:rPr>
              <a:t>een sterkere intrinsieke motivatie heeft</a:t>
            </a:r>
          </a:p>
          <a:p>
            <a:pPr marL="177800" indent="-177800">
              <a:buFont typeface="Wingdings" panose="05000000000000000000" pitchFamily="2" charset="2"/>
              <a:buChar char="§"/>
            </a:pPr>
            <a:endParaRPr lang="nl-NL" sz="700" dirty="0" smtClean="0">
              <a:latin typeface="Arial"/>
              <a:cs typeface="Arial"/>
            </a:endParaRPr>
          </a:p>
          <a:p>
            <a:pPr marL="177800" indent="-177800">
              <a:buFont typeface="Wingdings" panose="05000000000000000000" pitchFamily="2" charset="2"/>
              <a:buChar char="§"/>
            </a:pPr>
            <a:r>
              <a:rPr lang="nl-NL" sz="1100" dirty="0" smtClean="0">
                <a:latin typeface="Arial"/>
                <a:cs typeface="Arial"/>
              </a:rPr>
              <a:t>Deelnemers </a:t>
            </a:r>
            <a:r>
              <a:rPr lang="nl-NL" sz="1100" dirty="0">
                <a:latin typeface="Arial"/>
                <a:cs typeface="Arial"/>
              </a:rPr>
              <a:t>geven vaker aan </a:t>
            </a:r>
            <a:r>
              <a:rPr lang="nl-NL" sz="1100" b="1" dirty="0">
                <a:solidFill>
                  <a:srgbClr val="89458B"/>
                </a:solidFill>
                <a:latin typeface="Arial"/>
                <a:cs typeface="Arial"/>
              </a:rPr>
              <a:t>'geen stress' </a:t>
            </a:r>
            <a:r>
              <a:rPr lang="nl-NL" sz="1100" dirty="0">
                <a:latin typeface="Arial"/>
                <a:cs typeface="Arial"/>
              </a:rPr>
              <a:t>te ervaren (17%), dan </a:t>
            </a:r>
            <a:r>
              <a:rPr lang="nl-NL" sz="1100" dirty="0" smtClean="0">
                <a:latin typeface="Arial"/>
                <a:cs typeface="Arial"/>
              </a:rPr>
              <a:t>studenten die niet aan het programma hebben deelgenomen </a:t>
            </a:r>
            <a:r>
              <a:rPr lang="nl-NL" sz="1100" dirty="0">
                <a:latin typeface="Arial"/>
                <a:cs typeface="Arial"/>
              </a:rPr>
              <a:t>(8%)</a:t>
            </a:r>
          </a:p>
          <a:p>
            <a:pPr marL="177800" indent="-177800">
              <a:buFont typeface="Wingdings" panose="05000000000000000000" pitchFamily="2" charset="2"/>
              <a:buChar char="§"/>
            </a:pPr>
            <a:endParaRPr lang="nl-NL" sz="1100" dirty="0">
              <a:latin typeface="Arial"/>
              <a:cs typeface="Arial"/>
            </a:endParaRPr>
          </a:p>
        </p:txBody>
      </p:sp>
      <p:pic>
        <p:nvPicPr>
          <p:cNvPr id="26" name="Afbeelding 25"/>
          <p:cNvPicPr>
            <a:picLocks noChangeAspect="1"/>
          </p:cNvPicPr>
          <p:nvPr/>
        </p:nvPicPr>
        <p:blipFill>
          <a:blip r:embed="rId3"/>
          <a:stretch>
            <a:fillRect/>
          </a:stretch>
        </p:blipFill>
        <p:spPr>
          <a:xfrm>
            <a:off x="5510801" y="2554711"/>
            <a:ext cx="3449003" cy="2356009"/>
          </a:xfrm>
          <a:prstGeom prst="rect">
            <a:avLst/>
          </a:prstGeom>
        </p:spPr>
      </p:pic>
    </p:spTree>
    <p:extLst>
      <p:ext uri="{BB962C8B-B14F-4D97-AF65-F5344CB8AC3E}">
        <p14:creationId xmlns:p14="http://schemas.microsoft.com/office/powerpoint/2010/main" val="3296867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2800" dirty="0" smtClean="0"/>
              <a:t>Discussiepunt</a:t>
            </a:r>
            <a:endParaRPr lang="nl-NL" sz="2800" dirty="0"/>
          </a:p>
        </p:txBody>
      </p:sp>
      <p:sp>
        <p:nvSpPr>
          <p:cNvPr id="3" name="Tijdelijke aanduiding voor inhoud 2"/>
          <p:cNvSpPr>
            <a:spLocks noGrp="1"/>
          </p:cNvSpPr>
          <p:nvPr>
            <p:ph idx="1"/>
          </p:nvPr>
        </p:nvSpPr>
        <p:spPr>
          <a:xfrm>
            <a:off x="1492467" y="2221509"/>
            <a:ext cx="5967457" cy="2192807"/>
          </a:xfrm>
        </p:spPr>
        <p:txBody>
          <a:bodyPr>
            <a:normAutofit/>
          </a:bodyPr>
          <a:lstStyle/>
          <a:p>
            <a:pPr marL="179388" indent="-179388">
              <a:buFont typeface="Wingdings" panose="05000000000000000000" pitchFamily="2" charset="2"/>
              <a:buChar char="§"/>
            </a:pPr>
            <a:endParaRPr lang="nl-NL" sz="1200" dirty="0" smtClean="0">
              <a:solidFill>
                <a:srgbClr val="FF0000"/>
              </a:solidFill>
              <a:latin typeface="Arial" panose="020B0604020202020204" pitchFamily="34" charset="0"/>
              <a:cs typeface="Arial" panose="020B0604020202020204" pitchFamily="34" charset="0"/>
            </a:endParaRPr>
          </a:p>
          <a:p>
            <a:pPr marL="179388" indent="-179388">
              <a:buFont typeface="Wingdings" panose="05000000000000000000" pitchFamily="2" charset="2"/>
              <a:buChar char="§"/>
            </a:pPr>
            <a:r>
              <a:rPr lang="nl-NL" sz="1200" b="1" dirty="0" smtClean="0">
                <a:solidFill>
                  <a:srgbClr val="653366"/>
                </a:solidFill>
              </a:rPr>
              <a:t>Behaalt de student </a:t>
            </a:r>
            <a:r>
              <a:rPr lang="nl-NL" sz="1200" b="1" dirty="0">
                <a:solidFill>
                  <a:srgbClr val="653366"/>
                </a:solidFill>
              </a:rPr>
              <a:t>die vrijwillig deelneemt aan een zomerprogramma, sowieso al meer </a:t>
            </a:r>
            <a:r>
              <a:rPr lang="nl-NL" sz="1200" b="1" dirty="0" smtClean="0">
                <a:solidFill>
                  <a:srgbClr val="653366"/>
                </a:solidFill>
              </a:rPr>
              <a:t>studiesucces, </a:t>
            </a:r>
            <a:r>
              <a:rPr lang="nl-NL" sz="1200" b="1" dirty="0">
                <a:solidFill>
                  <a:srgbClr val="653366"/>
                </a:solidFill>
              </a:rPr>
              <a:t>doordat hij meer betrokken is bij zijn studie?  </a:t>
            </a:r>
          </a:p>
          <a:p>
            <a:pPr marL="179388" indent="-179388">
              <a:buFont typeface="Wingdings" panose="05000000000000000000" pitchFamily="2" charset="2"/>
              <a:buChar char="§"/>
            </a:pPr>
            <a:endParaRPr lang="nl-NL" sz="1200" dirty="0" smtClean="0">
              <a:solidFill>
                <a:srgbClr val="FF0000"/>
              </a:solidFill>
              <a:latin typeface="Arial" panose="020B0604020202020204" pitchFamily="34" charset="0"/>
              <a:cs typeface="Arial" panose="020B0604020202020204" pitchFamily="34" charset="0"/>
            </a:endParaRPr>
          </a:p>
          <a:p>
            <a:pPr marL="179388" indent="-179388">
              <a:buFont typeface="Wingdings" panose="05000000000000000000" pitchFamily="2" charset="2"/>
              <a:buChar char="§"/>
            </a:pPr>
            <a:endParaRPr lang="nl-NL" sz="1200" dirty="0" smtClean="0">
              <a:solidFill>
                <a:srgbClr val="FF0000"/>
              </a:solidFill>
              <a:latin typeface="Arial" panose="020B0604020202020204" pitchFamily="34" charset="0"/>
              <a:cs typeface="Arial" panose="020B0604020202020204" pitchFamily="34" charset="0"/>
            </a:endParaRPr>
          </a:p>
          <a:p>
            <a:pPr marL="0" indent="0">
              <a:buNone/>
            </a:pPr>
            <a:endParaRPr lang="nl-NL" sz="1200" dirty="0">
              <a:latin typeface="Arial" panose="020B0604020202020204" pitchFamily="34" charset="0"/>
              <a:cs typeface="Arial" panose="020B0604020202020204" pitchFamily="34" charset="0"/>
            </a:endParaRPr>
          </a:p>
          <a:p>
            <a:pPr marL="179388" indent="-179388">
              <a:buFont typeface="Wingdings" panose="05000000000000000000" pitchFamily="2" charset="2"/>
              <a:buChar char="§"/>
            </a:pPr>
            <a:endParaRPr lang="nl-NL"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000580"/>
      </p:ext>
    </p:extLst>
  </p:cSld>
  <p:clrMapOvr>
    <a:masterClrMapping/>
  </p:clrMapOvr>
</p:sld>
</file>

<file path=ppt/theme/theme1.xml><?xml version="1.0" encoding="utf-8"?>
<a:theme xmlns:a="http://schemas.openxmlformats.org/drawingml/2006/main" name="Aangepast ontwer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7676E11CFDB4E45849D27F1AA9E6FB6" ma:contentTypeVersion="3" ma:contentTypeDescription="Een nieuw document maken." ma:contentTypeScope="" ma:versionID="0b04370c243b58e0f3268d6e3cbc80df">
  <xsd:schema xmlns:xsd="http://www.w3.org/2001/XMLSchema" xmlns:xs="http://www.w3.org/2001/XMLSchema" xmlns:p="http://schemas.microsoft.com/office/2006/metadata/properties" xmlns:ns1="http://schemas.microsoft.com/sharepoint/v3" targetNamespace="http://schemas.microsoft.com/office/2006/metadata/properties" ma:root="true" ma:fieldsID="2eaf5685f369c407a54d37e65f983f9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Begindatum van de planning" ma:description="Geplande begindatum is een sitekolom die door de publicatiefunctie gemaakt wordt. Het wordt gebruikt om een specifieke datum en tijd op te geven waarop de pagina voor het eerst verschijnt voor sitebezoekers." ma:internalName="PublishingStartDate">
      <xsd:simpleType>
        <xsd:restriction base="dms:Unknown"/>
      </xsd:simpleType>
    </xsd:element>
    <xsd:element name="PublishingExpirationDate" ma:index="9" nillable="true" ma:displayName="Einddatum van de planning" ma:description="Geplande einddatum is een sitekolom die door de publicatiefunctie gemaakt wordt. Het wordt gebruikt om een specifieke datum en tijd op te geven waarop de pagina niet langer verschijnt voor sitebezoekers."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C3B6B5B-ADAA-4CA7-B4A1-79F25D11517E}">
  <ds:schemaRefs>
    <ds:schemaRef ds:uri="http://schemas.microsoft.com/sharepoint/v3/contenttype/forms"/>
  </ds:schemaRefs>
</ds:datastoreItem>
</file>

<file path=customXml/itemProps2.xml><?xml version="1.0" encoding="utf-8"?>
<ds:datastoreItem xmlns:ds="http://schemas.openxmlformats.org/officeDocument/2006/customXml" ds:itemID="{A72F310E-D801-4FE9-8104-0F76DDDBDE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206F82B-E02A-4C00-A870-28E65F0FC84F}">
  <ds:schemaRefs>
    <ds:schemaRef ds:uri="http://purl.org/dc/elements/1.1/"/>
    <ds:schemaRef ds:uri="http://purl.org/dc/dcmitype/"/>
    <ds:schemaRef ds:uri="http://purl.org/dc/terms/"/>
    <ds:schemaRef ds:uri="http://schemas.microsoft.com/office/2006/documentManagement/types"/>
    <ds:schemaRef ds:uri="http://schemas.microsoft.com/office/2006/metadata/properties"/>
    <ds:schemaRef ds:uri="http://schemas.microsoft.com/sharepoint/v3"/>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PPT_Fontys_NL_universeel</Template>
  <TotalTime>0</TotalTime>
  <Words>636</Words>
  <Application>Microsoft Office PowerPoint</Application>
  <PresentationFormat>Diavoorstelling (16:9)</PresentationFormat>
  <Paragraphs>54</Paragraphs>
  <Slides>8</Slides>
  <Notes>3</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Wingdings</vt:lpstr>
      <vt:lpstr>Aangepast ontwerp</vt:lpstr>
      <vt:lpstr>Impactanalyse Zomerprogramma ‘Alvast Studeren’ Studiejaar 2020-2021 </vt:lpstr>
      <vt:lpstr>PowerPoint-presentatie</vt:lpstr>
      <vt:lpstr>PowerPoint-presentatie</vt:lpstr>
      <vt:lpstr>Beantwoording  onderzoeksvragen</vt:lpstr>
      <vt:lpstr>PowerPoint-presentatie</vt:lpstr>
      <vt:lpstr>PowerPoint-presentatie</vt:lpstr>
      <vt:lpstr>PowerPoint-presentatie</vt:lpstr>
      <vt:lpstr>Discussiepunt</vt:lpstr>
    </vt:vector>
  </TitlesOfParts>
  <Company>Fontys Hogescholen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Hollander,Carola C.P.</dc:creator>
  <cp:lastModifiedBy>Verwers,Zoë Z.R.</cp:lastModifiedBy>
  <cp:revision>342</cp:revision>
  <cp:lastPrinted>2014-08-19T14:33:34Z</cp:lastPrinted>
  <dcterms:created xsi:type="dcterms:W3CDTF">2018-12-22T10:05:06Z</dcterms:created>
  <dcterms:modified xsi:type="dcterms:W3CDTF">2022-04-29T11:00:22Z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0x01010077676E11CFDB4E45849D27F1AA9E6FB6</vt:lpwstr>
  </property>
</Properties>
</file>