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</p:sldMasterIdLst>
  <p:notesMasterIdLst>
    <p:notesMasterId r:id="rId13"/>
  </p:notesMasterIdLst>
  <p:handoutMasterIdLst>
    <p:handoutMasterId r:id="rId14"/>
  </p:handoutMasterIdLst>
  <p:sldIdLst>
    <p:sldId id="279" r:id="rId5"/>
    <p:sldId id="282" r:id="rId6"/>
    <p:sldId id="281" r:id="rId7"/>
    <p:sldId id="274" r:id="rId8"/>
    <p:sldId id="276" r:id="rId9"/>
    <p:sldId id="277" r:id="rId10"/>
    <p:sldId id="278" r:id="rId11"/>
    <p:sldId id="280" r:id="rId12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BFA01C-CD74-7845-B021-672224978863}">
          <p14:sldIdLst>
            <p14:sldId id="279"/>
            <p14:sldId id="282"/>
            <p14:sldId id="281"/>
            <p14:sldId id="274"/>
            <p14:sldId id="276"/>
            <p14:sldId id="277"/>
            <p14:sldId id="27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54723"/>
    <a:srgbClr val="ED1836"/>
    <a:srgbClr val="FFC488"/>
    <a:srgbClr val="9A90A9"/>
    <a:srgbClr val="1C7F9F"/>
    <a:srgbClr val="FACF05"/>
    <a:srgbClr val="96F418"/>
    <a:srgbClr val="D6FE0E"/>
    <a:srgbClr val="EDFD55"/>
    <a:srgbClr val="A9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4" autoAdjust="0"/>
  </p:normalViewPr>
  <p:slideViewPr>
    <p:cSldViewPr snapToGrid="0" snapToObjects="1">
      <p:cViewPr varScale="1">
        <p:scale>
          <a:sx n="106" d="100"/>
          <a:sy n="106" d="100"/>
        </p:scale>
        <p:origin x="390" y="-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6-12-2019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BB21C-2410-490F-97FE-CF58631E554E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B12E4-0E39-4D8A-9CCB-B8EBF43797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1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119944635355061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 smtClean="0">
                <a:latin typeface="Arial"/>
                <a:ea typeface="Arial"/>
                <a:cs typeface="Arial"/>
                <a:sym typeface="Arial"/>
              </a:rPr>
              <a:t>08.55 </a:t>
            </a:r>
            <a:r>
              <a:rPr lang="nl-NL" sz="1100" dirty="0">
                <a:latin typeface="Arial"/>
                <a:ea typeface="Arial"/>
                <a:cs typeface="Arial"/>
                <a:sym typeface="Arial"/>
              </a:rPr>
              <a:t>– 09.05 u Flitsende </a:t>
            </a:r>
            <a:r>
              <a:rPr lang="nl-NL" sz="1100" dirty="0" smtClean="0">
                <a:latin typeface="Arial"/>
                <a:ea typeface="Arial"/>
                <a:cs typeface="Arial"/>
                <a:sym typeface="Arial"/>
              </a:rPr>
              <a:t>opening </a:t>
            </a:r>
            <a:r>
              <a:rPr lang="nl-NL" dirty="0" smtClean="0">
                <a:hlinkClick r:id="rId3"/>
              </a:rPr>
              <a:t>https://www.facebook.com/watch/?v=1199446353550613</a:t>
            </a:r>
            <a:endParaRPr lang="nl-NL" dirty="0"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 smtClean="0"/>
              <a:t>Ingrid</a:t>
            </a:r>
            <a:r>
              <a:rPr lang="nl-NL" baseline="0" dirty="0" smtClean="0"/>
              <a:t> welkom heten; iedereen voorstellen</a:t>
            </a:r>
            <a:endParaRPr lang="nl-NL" dirty="0" smtClean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04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 smtClean="0">
                <a:latin typeface="Arial"/>
                <a:ea typeface="Arial"/>
                <a:cs typeface="Arial"/>
                <a:sym typeface="Arial"/>
              </a:rPr>
              <a:t>9.40 – 9.50 u  </a:t>
            </a:r>
            <a:r>
              <a:rPr lang="nl-NL" sz="1100" b="1" dirty="0" smtClean="0">
                <a:latin typeface="Arial"/>
                <a:ea typeface="Arial"/>
                <a:cs typeface="Arial"/>
                <a:sym typeface="Arial"/>
              </a:rPr>
              <a:t>Theorie: Verlangen/Noodzaak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 smtClean="0">
                <a:latin typeface="Arial"/>
                <a:ea typeface="Arial"/>
                <a:cs typeface="Arial"/>
                <a:sym typeface="Arial"/>
              </a:rPr>
              <a:t>Verlangen/noodzaak - Informatie over de eerste stap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 smtClean="0">
                <a:latin typeface="Arial"/>
                <a:ea typeface="Arial"/>
                <a:cs typeface="Arial"/>
                <a:sym typeface="Arial"/>
              </a:rPr>
              <a:t>Achterliggende gedachte </a:t>
            </a:r>
            <a:endParaRPr lang="nl-NL" sz="1100" dirty="0"/>
          </a:p>
        </p:txBody>
      </p:sp>
      <p:sp>
        <p:nvSpPr>
          <p:cNvPr id="95" name="Google Shape;9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65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smtClean="0"/>
              <a:t>Oefening: geef jezelf een cijfer</a:t>
            </a:r>
          </a:p>
          <a:p>
            <a:pPr marL="0" indent="0">
              <a:buNone/>
            </a:pPr>
            <a:r>
              <a:rPr lang="nl-NL" sz="1200" dirty="0" smtClean="0"/>
              <a:t>Oefening: verlangen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B12E4-0E39-4D8A-9CCB-B8EBF437972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64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smtClean="0"/>
              <a:t>Oefening: geef jezelf een cijfer</a:t>
            </a:r>
          </a:p>
          <a:p>
            <a:pPr marL="0" indent="0">
              <a:buNone/>
            </a:pPr>
            <a:r>
              <a:rPr lang="nl-NL" sz="1200" dirty="0" smtClean="0"/>
              <a:t>Oefening: verlangen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B12E4-0E39-4D8A-9CCB-B8EBF437972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78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" y="0"/>
            <a:ext cx="9134076" cy="5143499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112578" y="4630341"/>
            <a:ext cx="5746004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46187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112578" y="1136590"/>
            <a:ext cx="6763408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12578" y="2045252"/>
            <a:ext cx="6763408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fbeelding met bijschrift" type="picTx">
  <p:cSld name="1_Afbeelding met bijschrift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>
            <a:spLocks noGrp="1"/>
          </p:cNvSpPr>
          <p:nvPr>
            <p:ph type="pic" idx="2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93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285598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285598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15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-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" y="0"/>
            <a:ext cx="9174033" cy="51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7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" y="0"/>
            <a:ext cx="9174033" cy="51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4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blad-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9142067" cy="514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9400"/>
            <a:ext cx="8229600" cy="183726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Titel van presentatie, Arial 32pt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8642" y="4767263"/>
            <a:ext cx="4281158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10267" cy="274637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1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blad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" y="0"/>
            <a:ext cx="9142067" cy="51480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8642" y="4767263"/>
            <a:ext cx="4281158" cy="2746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10267" cy="274637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9400"/>
            <a:ext cx="8229600" cy="183726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 dirty="0"/>
              <a:t>Titel van presentatie, </a:t>
            </a:r>
            <a:r>
              <a:rPr lang="nl-NL" dirty="0" err="1"/>
              <a:t>Arial</a:t>
            </a:r>
            <a:r>
              <a:rPr lang="nl-NL" dirty="0"/>
              <a:t> 32pt</a:t>
            </a:r>
          </a:p>
        </p:txBody>
      </p:sp>
    </p:spTree>
    <p:extLst>
      <p:ext uri="{BB962C8B-B14F-4D97-AF65-F5344CB8AC3E}">
        <p14:creationId xmlns:p14="http://schemas.microsoft.com/office/powerpoint/2010/main" val="6349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van presentatie, </a:t>
            </a:r>
            <a:r>
              <a:rPr lang="nl-NL" dirty="0" err="1" smtClean="0"/>
              <a:t>Arial</a:t>
            </a:r>
            <a:r>
              <a:rPr lang="nl-NL" dirty="0" smtClean="0"/>
              <a:t> 32pt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  <p:sldLayoutId id="2147483826" r:id="rId3"/>
    <p:sldLayoutId id="2147483830" r:id="rId4"/>
    <p:sldLayoutId id="2147483814" r:id="rId5"/>
    <p:sldLayoutId id="2147483831" r:id="rId6"/>
    <p:sldLayoutId id="2147483796" r:id="rId7"/>
    <p:sldLayoutId id="2147483811" r:id="rId8"/>
    <p:sldLayoutId id="2147483832" r:id="rId9"/>
    <p:sldLayoutId id="2147483833" r:id="rId10"/>
    <p:sldLayoutId id="214748383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119944635355061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05" r="1604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/>
          <p:nvPr/>
        </p:nvSpPr>
        <p:spPr>
          <a:xfrm>
            <a:off x="0" y="1691640"/>
            <a:ext cx="3670663" cy="1737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ACF05"/>
          </a:solidFill>
          <a:ln w="25400" cap="flat" cmpd="sng">
            <a:solidFill>
              <a:srgbClr val="FAC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-233549" y="1960155"/>
            <a:ext cx="3474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 smtClean="0">
                <a:solidFill>
                  <a:schemeClr val="bg1"/>
                </a:solidFill>
                <a:latin typeface="Gill Sans MT Ext Condensed Bold" panose="020B0902020104020203" pitchFamily="34" charset="0"/>
              </a:rPr>
              <a:t>GET REAL!</a:t>
            </a:r>
            <a:endParaRPr lang="nl-NL" sz="7200" dirty="0">
              <a:solidFill>
                <a:schemeClr val="bg1"/>
              </a:solidFill>
              <a:latin typeface="Gill Sans MT Ext Condensed Bold" panose="020B09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25820" y="972424"/>
            <a:ext cx="8702566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l-NL" sz="3600" dirty="0">
                <a:hlinkClick r:id="rId3"/>
              </a:rPr>
              <a:t>https://www.facebook.com/watch/?v=1199446353550613</a:t>
            </a:r>
            <a:endParaRPr lang="nl-NL" sz="3600" b="1" dirty="0">
              <a:solidFill>
                <a:schemeClr val="accent2">
                  <a:lumMod val="75000"/>
                </a:schemeClr>
              </a:solidFill>
              <a:latin typeface="Gill Sans MT Condensed" panose="020B05060201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accent2">
                    <a:lumMod val="75000"/>
                  </a:schemeClr>
                </a:solidFill>
              </a:rPr>
              <a:t>Waar verlang je naar? Wat is jouw vonk?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accent2">
                    <a:lumMod val="75000"/>
                  </a:schemeClr>
                </a:solidFill>
              </a:rPr>
              <a:t>Wie 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ben ik? Wat is mijn vonk?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Jaarprogramma Get Real!</a:t>
            </a:r>
          </a:p>
        </p:txBody>
      </p:sp>
    </p:spTree>
    <p:extLst>
      <p:ext uri="{BB962C8B-B14F-4D97-AF65-F5344CB8AC3E}">
        <p14:creationId xmlns:p14="http://schemas.microsoft.com/office/powerpoint/2010/main" val="35963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l="1666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6"/>
          <p:cNvGrpSpPr/>
          <p:nvPr/>
        </p:nvGrpSpPr>
        <p:grpSpPr>
          <a:xfrm>
            <a:off x="3421930" y="3646"/>
            <a:ext cx="4927724" cy="5136206"/>
            <a:chOff x="1593130" y="3646"/>
            <a:chExt cx="4927724" cy="5136206"/>
          </a:xfrm>
        </p:grpSpPr>
        <p:sp>
          <p:nvSpPr>
            <p:cNvPr id="99" name="Google Shape;99;p6"/>
            <p:cNvSpPr/>
            <p:nvPr/>
          </p:nvSpPr>
          <p:spPr>
            <a:xfrm>
              <a:off x="3618707" y="3646"/>
              <a:ext cx="876571" cy="876571"/>
            </a:xfrm>
            <a:prstGeom prst="ellipse">
              <a:avLst/>
            </a:prstGeom>
            <a:solidFill>
              <a:srgbClr val="1D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 txBox="1"/>
            <p:nvPr/>
          </p:nvSpPr>
          <p:spPr>
            <a:xfrm>
              <a:off x="3747078" y="132017"/>
              <a:ext cx="619829" cy="619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05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Verlangen/Noodzaak</a:t>
              </a:r>
              <a:endParaRPr sz="105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 rot="1080000">
              <a:off x="4560129" y="495352"/>
              <a:ext cx="233055" cy="295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 txBox="1"/>
            <p:nvPr/>
          </p:nvSpPr>
          <p:spPr>
            <a:xfrm rot="1080000">
              <a:off x="4561840" y="543718"/>
              <a:ext cx="163139" cy="17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4870582" y="410405"/>
              <a:ext cx="876571" cy="876571"/>
            </a:xfrm>
            <a:prstGeom prst="ellipse">
              <a:avLst/>
            </a:prstGeom>
            <a:solidFill>
              <a:srgbClr val="1D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 txBox="1"/>
            <p:nvPr/>
          </p:nvSpPr>
          <p:spPr>
            <a:xfrm>
              <a:off x="4998953" y="538776"/>
              <a:ext cx="619829" cy="619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Invloed</a:t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 rot="3240000">
              <a:off x="5575314" y="1227888"/>
              <a:ext cx="233055" cy="295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 txBox="1"/>
            <p:nvPr/>
          </p:nvSpPr>
          <p:spPr>
            <a:xfrm rot="3240000">
              <a:off x="5589724" y="1258775"/>
              <a:ext cx="163139" cy="17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644283" y="1475314"/>
              <a:ext cx="876571" cy="876571"/>
            </a:xfrm>
            <a:prstGeom prst="ellipse">
              <a:avLst/>
            </a:prstGeom>
            <a:solidFill>
              <a:srgbClr val="1D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 txBox="1"/>
            <p:nvPr/>
          </p:nvSpPr>
          <p:spPr>
            <a:xfrm>
              <a:off x="5772654" y="1603685"/>
              <a:ext cx="619829" cy="619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Vrijheid</a:t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 rot="5400000">
              <a:off x="5966042" y="2417232"/>
              <a:ext cx="233055" cy="295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 txBox="1"/>
            <p:nvPr/>
          </p:nvSpPr>
          <p:spPr>
            <a:xfrm rot="5400000">
              <a:off x="6001000" y="2441443"/>
              <a:ext cx="163139" cy="17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5644283" y="2791613"/>
              <a:ext cx="876571" cy="876571"/>
            </a:xfrm>
            <a:prstGeom prst="ellipse">
              <a:avLst/>
            </a:prstGeom>
            <a:solidFill>
              <a:srgbClr val="1D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 txBox="1"/>
            <p:nvPr/>
          </p:nvSpPr>
          <p:spPr>
            <a:xfrm>
              <a:off x="5772654" y="2919984"/>
              <a:ext cx="619829" cy="619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Overvloed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 rot="7560000">
              <a:off x="5583068" y="3609096"/>
              <a:ext cx="233055" cy="295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 txBox="1"/>
            <p:nvPr/>
          </p:nvSpPr>
          <p:spPr>
            <a:xfrm rot="-3240000">
              <a:off x="5638574" y="3639983"/>
              <a:ext cx="163139" cy="17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4870582" y="3856522"/>
              <a:ext cx="876571" cy="876571"/>
            </a:xfrm>
            <a:prstGeom prst="ellipse">
              <a:avLst/>
            </a:prstGeom>
            <a:solidFill>
              <a:srgbClr val="1D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4998953" y="3984893"/>
              <a:ext cx="619829" cy="619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Dromen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 rot="9720000">
              <a:off x="4572675" y="4348228"/>
              <a:ext cx="233055" cy="295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 txBox="1"/>
            <p:nvPr/>
          </p:nvSpPr>
          <p:spPr>
            <a:xfrm rot="-1080000">
              <a:off x="4640880" y="4396594"/>
              <a:ext cx="163139" cy="17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8707" y="4263281"/>
              <a:ext cx="876571" cy="876571"/>
            </a:xfrm>
            <a:prstGeom prst="ellipse">
              <a:avLst/>
            </a:prstGeom>
            <a:solidFill>
              <a:srgbClr val="1D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 txBox="1"/>
            <p:nvPr/>
          </p:nvSpPr>
          <p:spPr>
            <a:xfrm>
              <a:off x="3747078" y="4391652"/>
              <a:ext cx="619829" cy="619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Onderzoek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 rot="-9720000">
              <a:off x="3320800" y="4352304"/>
              <a:ext cx="233055" cy="295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 txBox="1"/>
            <p:nvPr/>
          </p:nvSpPr>
          <p:spPr>
            <a:xfrm rot="1080000">
              <a:off x="3389005" y="4422276"/>
              <a:ext cx="163139" cy="17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366831" y="3856522"/>
              <a:ext cx="876571" cy="876571"/>
            </a:xfrm>
            <a:prstGeom prst="ellipse">
              <a:avLst/>
            </a:prstGeom>
            <a:solidFill>
              <a:srgbClr val="1D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2495202" y="3984893"/>
              <a:ext cx="619829" cy="619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A-Spelers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 rot="-7560000">
              <a:off x="2305615" y="3619768"/>
              <a:ext cx="233055" cy="295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 txBox="1"/>
            <p:nvPr/>
          </p:nvSpPr>
          <p:spPr>
            <a:xfrm rot="3240000">
              <a:off x="2361121" y="3707219"/>
              <a:ext cx="163139" cy="17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593130" y="2791613"/>
              <a:ext cx="876571" cy="876571"/>
            </a:xfrm>
            <a:prstGeom prst="ellipse">
              <a:avLst/>
            </a:prstGeom>
            <a:solidFill>
              <a:srgbClr val="1D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1721501" y="2919984"/>
              <a:ext cx="619829" cy="619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Besluit/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None/>
              </a:pPr>
              <a:r>
                <a:rPr lang="nl-NL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Plan/Begin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 rot="-5400000">
              <a:off x="1914888" y="2430424"/>
              <a:ext cx="233055" cy="295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 txBox="1"/>
            <p:nvPr/>
          </p:nvSpPr>
          <p:spPr>
            <a:xfrm rot="-5400000">
              <a:off x="1949846" y="2524551"/>
              <a:ext cx="163139" cy="17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593130" y="1475314"/>
              <a:ext cx="876571" cy="876571"/>
            </a:xfrm>
            <a:prstGeom prst="ellipse">
              <a:avLst/>
            </a:prstGeom>
            <a:solidFill>
              <a:srgbClr val="1D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 txBox="1"/>
            <p:nvPr/>
          </p:nvSpPr>
          <p:spPr>
            <a:xfrm>
              <a:off x="1721501" y="1603685"/>
              <a:ext cx="619829" cy="619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Doorzetten</a:t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 rot="-3240000">
              <a:off x="2297861" y="1238560"/>
              <a:ext cx="233055" cy="295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 txBox="1"/>
            <p:nvPr/>
          </p:nvSpPr>
          <p:spPr>
            <a:xfrm rot="-3240000">
              <a:off x="2312271" y="1326011"/>
              <a:ext cx="163139" cy="17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2366831" y="410405"/>
              <a:ext cx="876571" cy="876571"/>
            </a:xfrm>
            <a:prstGeom prst="ellipse">
              <a:avLst/>
            </a:prstGeom>
            <a:solidFill>
              <a:srgbClr val="1D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 txBox="1"/>
            <p:nvPr/>
          </p:nvSpPr>
          <p:spPr>
            <a:xfrm>
              <a:off x="2495202" y="538776"/>
              <a:ext cx="619829" cy="619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Successen vieren en delen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 rot="-1080000">
              <a:off x="3308254" y="499428"/>
              <a:ext cx="233055" cy="2958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 txBox="1"/>
            <p:nvPr/>
          </p:nvSpPr>
          <p:spPr>
            <a:xfrm rot="-1080000">
              <a:off x="3309965" y="569400"/>
              <a:ext cx="163139" cy="17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018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22145" y="407224"/>
            <a:ext cx="436214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dirty="0" smtClean="0">
                <a:ln>
                  <a:solidFill>
                    <a:srgbClr val="9A90A9"/>
                  </a:solidFill>
                </a:ln>
                <a:solidFill>
                  <a:schemeClr val="bg1"/>
                </a:solidFill>
                <a:latin typeface="Gill Sans MT Ext Condensed Bold" panose="020B0902020104020203" pitchFamily="34" charset="0"/>
              </a:rPr>
              <a:t>Geef jezelf een cijfer…..</a:t>
            </a:r>
          </a:p>
          <a:p>
            <a:endParaRPr lang="nl-NL" sz="8800" dirty="0">
              <a:solidFill>
                <a:schemeClr val="bg1"/>
              </a:solidFill>
              <a:latin typeface="Gill Sans MT Ext Condensed Bold" panose="020B0902020104020203" pitchFamily="34" charset="0"/>
            </a:endParaRPr>
          </a:p>
          <a:p>
            <a:endParaRPr lang="nl-NL" sz="4800" dirty="0" smtClean="0">
              <a:solidFill>
                <a:schemeClr val="bg1"/>
              </a:solidFill>
              <a:latin typeface="Gill Sans MT Ext Condensed Bold" panose="020B0902020104020203" pitchFamily="34" charset="0"/>
            </a:endParaRPr>
          </a:p>
          <a:p>
            <a:endParaRPr lang="nl-NL" sz="4800" dirty="0">
              <a:solidFill>
                <a:schemeClr val="bg1"/>
              </a:solidFill>
              <a:latin typeface="Gill Sans MT Ext Condensed Bold" panose="020B0902020104020203" pitchFamily="34" charset="0"/>
            </a:endParaRPr>
          </a:p>
          <a:p>
            <a:r>
              <a:rPr lang="nl-NL" sz="4800" dirty="0" smtClean="0">
                <a:ln>
                  <a:solidFill>
                    <a:srgbClr val="E54723"/>
                  </a:solidFill>
                </a:ln>
                <a:solidFill>
                  <a:schemeClr val="bg1"/>
                </a:solidFill>
                <a:latin typeface="Gill Sans MT Ext Condensed Bold" panose="020B0902020104020203" pitchFamily="34" charset="0"/>
              </a:rPr>
              <a:t>        </a:t>
            </a:r>
            <a:endParaRPr lang="nl-NL" sz="4800" dirty="0">
              <a:ln>
                <a:solidFill>
                  <a:srgbClr val="E54723"/>
                </a:solidFill>
              </a:ln>
              <a:solidFill>
                <a:schemeClr val="bg1"/>
              </a:solidFill>
              <a:latin typeface="Gill Sans MT Ext Condensed Bold" panose="020B09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99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268852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2492829" y="2008413"/>
            <a:ext cx="3350923" cy="27323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Invloed</a:t>
            </a:r>
            <a:endParaRPr lang="nl-NL" sz="4000" dirty="0"/>
          </a:p>
        </p:txBody>
      </p:sp>
      <p:sp>
        <p:nvSpPr>
          <p:cNvPr id="5" name="Ovaal 4"/>
          <p:cNvSpPr/>
          <p:nvPr/>
        </p:nvSpPr>
        <p:spPr>
          <a:xfrm>
            <a:off x="5265683" y="1894113"/>
            <a:ext cx="3410231" cy="284117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Belangrijk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445201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07" y="-38927"/>
            <a:ext cx="9223527" cy="5182427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28601" y="124787"/>
            <a:ext cx="88718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accent4">
                    <a:lumMod val="75000"/>
                  </a:schemeClr>
                </a:solidFill>
              </a:rPr>
              <a:t>Een kernwaarde = een volstrekt persoonlijk principe </a:t>
            </a:r>
            <a:r>
              <a:rPr lang="nl-NL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nl-NL" dirty="0" smtClean="0">
                <a:solidFill>
                  <a:schemeClr val="accent4">
                    <a:lumMod val="75000"/>
                  </a:schemeClr>
                </a:solidFill>
              </a:rPr>
              <a:t>at bepaalt wat jij belangrijk vindt.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sz="2000" dirty="0" smtClean="0">
                <a:solidFill>
                  <a:srgbClr val="FF0000"/>
                </a:solidFill>
              </a:rPr>
              <a:t>100</a:t>
            </a:r>
            <a:r>
              <a:rPr lang="nl-NL" sz="2000" dirty="0">
                <a:solidFill>
                  <a:srgbClr val="FF0000"/>
                </a:solidFill>
              </a:rPr>
              <a:t>%			Duurzaamheid		Eenvoud	</a:t>
            </a:r>
            <a:r>
              <a:rPr lang="nl-NL" sz="2000" dirty="0" smtClean="0">
                <a:solidFill>
                  <a:srgbClr val="FF0000"/>
                </a:solidFill>
              </a:rPr>
              <a:t>	</a:t>
            </a:r>
            <a:r>
              <a:rPr lang="nl-NL" sz="2000" dirty="0">
                <a:solidFill>
                  <a:srgbClr val="FF0000"/>
                </a:solidFill>
              </a:rPr>
              <a:t>	</a:t>
            </a:r>
            <a:r>
              <a:rPr lang="nl-NL" sz="2000" dirty="0" smtClean="0">
                <a:solidFill>
                  <a:srgbClr val="FF0000"/>
                </a:solidFill>
              </a:rPr>
              <a:t>Groei			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Hartstocht		Avontuur			Humor		</a:t>
            </a:r>
            <a:r>
              <a:rPr lang="nl-NL" sz="2000" dirty="0" smtClean="0">
                <a:solidFill>
                  <a:srgbClr val="FF0000"/>
                </a:solidFill>
              </a:rPr>
              <a:t>	Eerlijk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Innerlijke rust	</a:t>
            </a:r>
            <a:r>
              <a:rPr lang="nl-NL" sz="2000" dirty="0" smtClean="0">
                <a:solidFill>
                  <a:srgbClr val="FF0000"/>
                </a:solidFill>
              </a:rPr>
              <a:t>Balans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r>
              <a:rPr lang="nl-NL" sz="2000" dirty="0" smtClean="0">
                <a:solidFill>
                  <a:srgbClr val="FF0000"/>
                </a:solidFill>
              </a:rPr>
              <a:t>	</a:t>
            </a:r>
            <a:r>
              <a:rPr lang="nl-NL" sz="2000" dirty="0">
                <a:solidFill>
                  <a:srgbClr val="FF0000"/>
                </a:solidFill>
              </a:rPr>
              <a:t>	</a:t>
            </a:r>
            <a:r>
              <a:rPr lang="nl-NL" sz="2000" dirty="0" smtClean="0">
                <a:solidFill>
                  <a:srgbClr val="FF0000"/>
                </a:solidFill>
              </a:rPr>
              <a:t>Energie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r>
              <a:rPr lang="nl-NL" sz="2000" dirty="0" smtClean="0">
                <a:solidFill>
                  <a:srgbClr val="FF0000"/>
                </a:solidFill>
              </a:rPr>
              <a:t>	Inspiratie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Bescheiden		Expressie			Integriteit	</a:t>
            </a:r>
            <a:r>
              <a:rPr lang="nl-NL" sz="2000" dirty="0" smtClean="0">
                <a:solidFill>
                  <a:srgbClr val="FF0000"/>
                </a:solidFill>
              </a:rPr>
              <a:t>	Fantasie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Betrokken		Inzicht		</a:t>
            </a:r>
            <a:r>
              <a:rPr lang="nl-NL" sz="2000" dirty="0" smtClean="0">
                <a:solidFill>
                  <a:srgbClr val="FF0000"/>
                </a:solidFill>
              </a:rPr>
              <a:t>	</a:t>
            </a:r>
            <a:r>
              <a:rPr lang="nl-NL" sz="2000" dirty="0">
                <a:solidFill>
                  <a:srgbClr val="FF0000"/>
                </a:solidFill>
              </a:rPr>
              <a:t>	</a:t>
            </a:r>
            <a:r>
              <a:rPr lang="nl-NL" sz="2000" dirty="0" smtClean="0">
                <a:solidFill>
                  <a:srgbClr val="FF0000"/>
                </a:solidFill>
              </a:rPr>
              <a:t>Kennis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r>
              <a:rPr lang="nl-NL" sz="2000" dirty="0" smtClean="0">
                <a:solidFill>
                  <a:srgbClr val="FF0000"/>
                </a:solidFill>
              </a:rPr>
              <a:t>	Familie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Betrouwbaar	</a:t>
            </a:r>
            <a:r>
              <a:rPr lang="nl-NL" sz="2000" dirty="0" smtClean="0">
                <a:solidFill>
                  <a:srgbClr val="FF0000"/>
                </a:solidFill>
              </a:rPr>
              <a:t>	Bijdragen</a:t>
            </a:r>
            <a:r>
              <a:rPr lang="nl-NL" sz="2000" dirty="0">
                <a:solidFill>
                  <a:srgbClr val="FF0000"/>
                </a:solidFill>
              </a:rPr>
              <a:t>			Flow		</a:t>
            </a:r>
            <a:r>
              <a:rPr lang="nl-NL" sz="2000" dirty="0" smtClean="0">
                <a:solidFill>
                  <a:srgbClr val="FF0000"/>
                </a:solidFill>
              </a:rPr>
              <a:t>	Leiderschap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Bloei			Geld				Leren		</a:t>
            </a:r>
            <a:r>
              <a:rPr lang="nl-NL" sz="2000" dirty="0" smtClean="0">
                <a:solidFill>
                  <a:srgbClr val="FF0000"/>
                </a:solidFill>
              </a:rPr>
              <a:t>	Authenticiteit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Commitment	</a:t>
            </a:r>
            <a:r>
              <a:rPr lang="nl-NL" sz="2000" dirty="0" smtClean="0">
                <a:solidFill>
                  <a:srgbClr val="FF0000"/>
                </a:solidFill>
              </a:rPr>
              <a:t>	Geloof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r>
              <a:rPr lang="nl-NL" sz="2000" dirty="0" smtClean="0">
                <a:solidFill>
                  <a:srgbClr val="FF0000"/>
                </a:solidFill>
              </a:rPr>
              <a:t>	</a:t>
            </a:r>
            <a:r>
              <a:rPr lang="nl-NL" sz="2000" dirty="0">
                <a:solidFill>
                  <a:srgbClr val="FF0000"/>
                </a:solidFill>
              </a:rPr>
              <a:t>	</a:t>
            </a:r>
            <a:r>
              <a:rPr lang="nl-NL" sz="2000" dirty="0" smtClean="0">
                <a:solidFill>
                  <a:srgbClr val="FF0000"/>
                </a:solidFill>
              </a:rPr>
              <a:t>Leven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r>
              <a:rPr lang="nl-NL" sz="2000" dirty="0" smtClean="0">
                <a:solidFill>
                  <a:srgbClr val="FF0000"/>
                </a:solidFill>
              </a:rPr>
              <a:t>	Competent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Liefde			Genot		</a:t>
            </a:r>
            <a:r>
              <a:rPr lang="nl-NL" sz="2000" dirty="0" smtClean="0">
                <a:solidFill>
                  <a:srgbClr val="FF0000"/>
                </a:solidFill>
              </a:rPr>
              <a:t>	</a:t>
            </a:r>
            <a:r>
              <a:rPr lang="nl-NL" sz="2000" dirty="0">
                <a:solidFill>
                  <a:srgbClr val="FF0000"/>
                </a:solidFill>
              </a:rPr>
              <a:t>	</a:t>
            </a:r>
            <a:r>
              <a:rPr lang="nl-NL" sz="2000" dirty="0" smtClean="0">
                <a:solidFill>
                  <a:srgbClr val="FF0000"/>
                </a:solidFill>
              </a:rPr>
              <a:t>Loyaliteit</a:t>
            </a:r>
            <a:r>
              <a:rPr lang="nl-NL" sz="2000" dirty="0">
                <a:solidFill>
                  <a:srgbClr val="FF0000"/>
                </a:solidFill>
              </a:rPr>
              <a:t>	</a:t>
            </a:r>
            <a:r>
              <a:rPr lang="nl-NL" sz="2000" dirty="0" smtClean="0">
                <a:solidFill>
                  <a:srgbClr val="FF0000"/>
                </a:solidFill>
              </a:rPr>
              <a:t>	Creatie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Gerechtigheid	</a:t>
            </a:r>
            <a:r>
              <a:rPr lang="nl-NL" sz="2000" dirty="0" smtClean="0">
                <a:solidFill>
                  <a:srgbClr val="FF0000"/>
                </a:solidFill>
              </a:rPr>
              <a:t>Geven</a:t>
            </a:r>
            <a:r>
              <a:rPr lang="nl-NL" sz="2000" dirty="0">
                <a:solidFill>
                  <a:srgbClr val="FF0000"/>
                </a:solidFill>
              </a:rPr>
              <a:t>	</a:t>
            </a:r>
            <a:r>
              <a:rPr lang="nl-NL" sz="2000" dirty="0" smtClean="0">
                <a:solidFill>
                  <a:srgbClr val="FF0000"/>
                </a:solidFill>
              </a:rPr>
              <a:t>	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r>
              <a:rPr lang="nl-NL" sz="2000" dirty="0" smtClean="0">
                <a:solidFill>
                  <a:srgbClr val="FF0000"/>
                </a:solidFill>
              </a:rPr>
              <a:t>Delen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r>
              <a:rPr lang="nl-NL" sz="2000" dirty="0" smtClean="0">
                <a:solidFill>
                  <a:srgbClr val="FF0000"/>
                </a:solidFill>
              </a:rPr>
              <a:t>	Gezondheid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Doorzetten		Missievol bestaan	Groots		</a:t>
            </a:r>
            <a:r>
              <a:rPr lang="nl-NL" sz="2000" dirty="0" smtClean="0">
                <a:solidFill>
                  <a:srgbClr val="FF0000"/>
                </a:solidFill>
              </a:rPr>
              <a:t>	Gevoel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Naaste liefde	</a:t>
            </a:r>
            <a:r>
              <a:rPr lang="nl-NL" sz="2000" dirty="0" smtClean="0">
                <a:solidFill>
                  <a:srgbClr val="FF0000"/>
                </a:solidFill>
              </a:rPr>
              <a:t>	Natuur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r>
              <a:rPr lang="nl-NL" sz="2000" dirty="0" smtClean="0">
                <a:solidFill>
                  <a:srgbClr val="FF0000"/>
                </a:solidFill>
              </a:rPr>
              <a:t>	</a:t>
            </a:r>
            <a:r>
              <a:rPr lang="nl-NL" sz="2000" dirty="0">
                <a:solidFill>
                  <a:srgbClr val="FF0000"/>
                </a:solidFill>
              </a:rPr>
              <a:t>	</a:t>
            </a:r>
            <a:r>
              <a:rPr lang="nl-NL" sz="2000" dirty="0" smtClean="0">
                <a:solidFill>
                  <a:srgbClr val="FF0000"/>
                </a:solidFill>
              </a:rPr>
              <a:t>Netheid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r>
              <a:rPr lang="nl-NL" sz="2000" dirty="0" smtClean="0">
                <a:solidFill>
                  <a:srgbClr val="FF0000"/>
                </a:solidFill>
              </a:rPr>
              <a:t>	Orde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Durf			</a:t>
            </a:r>
            <a:r>
              <a:rPr lang="nl-NL" sz="2000" dirty="0" smtClean="0">
                <a:solidFill>
                  <a:srgbClr val="FF0000"/>
                </a:solidFill>
              </a:rPr>
              <a:t>	Gul</a:t>
            </a:r>
            <a:r>
              <a:rPr lang="nl-NL" sz="2000" dirty="0">
                <a:solidFill>
                  <a:srgbClr val="FF0000"/>
                </a:solidFill>
              </a:rPr>
              <a:t>			</a:t>
            </a:r>
            <a:r>
              <a:rPr lang="nl-NL" sz="2000" dirty="0" smtClean="0">
                <a:solidFill>
                  <a:srgbClr val="FF0000"/>
                </a:solidFill>
              </a:rPr>
              <a:t>	</a:t>
            </a:r>
            <a:r>
              <a:rPr lang="nl-NL" sz="2000" dirty="0">
                <a:solidFill>
                  <a:srgbClr val="FF0000"/>
                </a:solidFill>
              </a:rPr>
              <a:t>	</a:t>
            </a:r>
            <a:r>
              <a:rPr lang="nl-NL" sz="2000" dirty="0" smtClean="0">
                <a:solidFill>
                  <a:srgbClr val="FF0000"/>
                </a:solidFill>
              </a:rPr>
              <a:t>Speels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r>
              <a:rPr lang="nl-NL" sz="2000" dirty="0" smtClean="0">
                <a:solidFill>
                  <a:srgbClr val="FF0000"/>
                </a:solidFill>
              </a:rPr>
              <a:t>	Vertrouwen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Vriendelijk		Open		</a:t>
            </a:r>
            <a:r>
              <a:rPr lang="nl-NL" sz="2000" dirty="0" smtClean="0">
                <a:solidFill>
                  <a:srgbClr val="FF0000"/>
                </a:solidFill>
              </a:rPr>
              <a:t>	</a:t>
            </a:r>
            <a:r>
              <a:rPr lang="nl-NL" sz="2000" dirty="0">
                <a:solidFill>
                  <a:srgbClr val="FF0000"/>
                </a:solidFill>
              </a:rPr>
              <a:t>	</a:t>
            </a:r>
            <a:r>
              <a:rPr lang="nl-NL" sz="2000" dirty="0" smtClean="0">
                <a:solidFill>
                  <a:srgbClr val="FF0000"/>
                </a:solidFill>
              </a:rPr>
              <a:t>Status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r>
              <a:rPr lang="nl-NL" sz="2000" dirty="0" smtClean="0">
                <a:solidFill>
                  <a:srgbClr val="FF0000"/>
                </a:solidFill>
              </a:rPr>
              <a:t>	Traditie</a:t>
            </a:r>
            <a:r>
              <a:rPr lang="nl-NL" sz="2000" dirty="0">
                <a:solidFill>
                  <a:srgbClr val="FF0000"/>
                </a:solidFill>
              </a:rPr>
              <a:t>		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10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260"/>
            <a:ext cx="10020433" cy="5630185"/>
          </a:xfr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1747837" y="1131887"/>
            <a:ext cx="2203677" cy="663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 smtClean="0">
                <a:solidFill>
                  <a:srgbClr val="C00000"/>
                </a:solidFill>
              </a:rPr>
              <a:t>Kernwaarde</a:t>
            </a:r>
            <a:endParaRPr lang="nl-NL" sz="2800" dirty="0">
              <a:solidFill>
                <a:srgbClr val="C00000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1453922" y="1777708"/>
            <a:ext cx="2192792" cy="231532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Comfortzone</a:t>
            </a:r>
            <a:endParaRPr lang="nl-NL" sz="2400" dirty="0"/>
          </a:p>
        </p:txBody>
      </p:sp>
      <p:sp>
        <p:nvSpPr>
          <p:cNvPr id="8" name="Boog 7"/>
          <p:cNvSpPr/>
          <p:nvPr/>
        </p:nvSpPr>
        <p:spPr>
          <a:xfrm>
            <a:off x="478630" y="811912"/>
            <a:ext cx="4365513" cy="4110717"/>
          </a:xfrm>
          <a:prstGeom prst="arc">
            <a:avLst>
              <a:gd name="adj1" fmla="val 16200000"/>
              <a:gd name="adj2" fmla="val 1614072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6248400" y="3631364"/>
            <a:ext cx="28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Kijk eens in jouw agenda…</a:t>
            </a:r>
          </a:p>
          <a:p>
            <a:r>
              <a:rPr lang="nl-NL" dirty="0" smtClean="0"/>
              <a:t>Doe jij dat wat je leuk vindt met wie jij het leuk vindt?</a:t>
            </a:r>
            <a:endParaRPr lang="nl-NL" dirty="0"/>
          </a:p>
        </p:txBody>
      </p:sp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02160"/>
              </p:ext>
            </p:extLst>
          </p:nvPr>
        </p:nvGraphicFramePr>
        <p:xfrm>
          <a:off x="6248400" y="402770"/>
          <a:ext cx="2830286" cy="20356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3371">
                  <a:extLst>
                    <a:ext uri="{9D8B030D-6E8A-4147-A177-3AD203B41FA5}">
                      <a16:colId xmlns:a16="http://schemas.microsoft.com/office/drawing/2014/main" val="1991817812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2994973280"/>
                    </a:ext>
                  </a:extLst>
                </a:gridCol>
              </a:tblGrid>
              <a:tr h="1087830">
                <a:tc>
                  <a:txBody>
                    <a:bodyPr/>
                    <a:lstStyle/>
                    <a:p>
                      <a:pPr lvl="1" algn="ctr"/>
                      <a:r>
                        <a:rPr lang="nl-NL" dirty="0" smtClean="0"/>
                        <a:t>B</a:t>
                      </a:r>
                    </a:p>
                    <a:p>
                      <a:pPr lvl="1" algn="ctr"/>
                      <a:r>
                        <a:rPr lang="nl-NL" dirty="0" smtClean="0"/>
                        <a:t>Spelers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 A</a:t>
                      </a:r>
                    </a:p>
                    <a:p>
                      <a:pPr algn="ctr"/>
                      <a:r>
                        <a:rPr lang="nl-NL" dirty="0" smtClean="0"/>
                        <a:t>Spelers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644965"/>
                  </a:ext>
                </a:extLst>
              </a:tr>
              <a:tr h="94780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D </a:t>
                      </a:r>
                    </a:p>
                    <a:p>
                      <a:pPr algn="ctr"/>
                      <a:r>
                        <a:rPr lang="nl-NL" dirty="0" smtClean="0"/>
                        <a:t>Spelers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C</a:t>
                      </a:r>
                    </a:p>
                    <a:p>
                      <a:pPr algn="ctr"/>
                      <a:r>
                        <a:rPr lang="nl-NL" dirty="0" smtClean="0"/>
                        <a:t>spelers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693594"/>
                  </a:ext>
                </a:extLst>
              </a:tr>
            </a:tbl>
          </a:graphicData>
        </a:graphic>
      </p:graphicFrame>
      <p:cxnSp>
        <p:nvCxnSpPr>
          <p:cNvPr id="18" name="Rechte verbindingslijn met pijl 17"/>
          <p:cNvCxnSpPr/>
          <p:nvPr/>
        </p:nvCxnSpPr>
        <p:spPr>
          <a:xfrm>
            <a:off x="6770914" y="2718254"/>
            <a:ext cx="20356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V="1">
            <a:off x="5880326" y="685800"/>
            <a:ext cx="0" cy="1752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5512253" y="489857"/>
            <a:ext cx="32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</a:t>
            </a:r>
          </a:p>
          <a:p>
            <a:r>
              <a:rPr lang="nl-NL" dirty="0" smtClean="0"/>
              <a:t>L</a:t>
            </a:r>
          </a:p>
          <a:p>
            <a:r>
              <a:rPr lang="nl-NL" dirty="0" smtClean="0"/>
              <a:t>E</a:t>
            </a:r>
          </a:p>
          <a:p>
            <a:r>
              <a:rPr lang="nl-NL" dirty="0" smtClean="0"/>
              <a:t>Z</a:t>
            </a:r>
          </a:p>
          <a:p>
            <a:r>
              <a:rPr lang="nl-NL" dirty="0" smtClean="0"/>
              <a:t>I</a:t>
            </a:r>
          </a:p>
          <a:p>
            <a:r>
              <a:rPr lang="nl-NL" dirty="0" smtClean="0"/>
              <a:t>E</a:t>
            </a:r>
          </a:p>
          <a:p>
            <a:r>
              <a:rPr lang="nl-NL" dirty="0"/>
              <a:t>R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6999514" y="2718254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Kernwaarden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18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2"/>
          </p:nvPr>
        </p:nvSpPr>
        <p:spPr/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331"/>
            <a:ext cx="9144000" cy="6096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567881" y="4028985"/>
            <a:ext cx="3792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Ingrid van Hest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Fontys Hogeschool Pedagogiek DB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i.vanhest@fontys.nl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0885075919/ 06-10525129 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1" ma:contentTypeDescription="Een nieuw document maken." ma:contentTypeScope="" ma:versionID="33b0436a63a40a5d72850281a7fb0560">
  <xsd:schema xmlns:xsd="http://www.w3.org/2001/XMLSchema" xmlns:xs="http://www.w3.org/2001/XMLSchema" xmlns:p="http://schemas.microsoft.com/office/2006/metadata/properties" xmlns:ns3="4dfc51d9-fd9a-4c2e-9b35-2a6b8dbf690b" xmlns:ns4="305d9c35-e4e7-46dc-b696-2e0d98cbe4ff" targetNamespace="http://schemas.microsoft.com/office/2006/metadata/properties" ma:root="true" ma:fieldsID="eb4753fceb4d06f6dc8ed98d345b9288" ns3:_="" ns4:_="">
    <xsd:import namespace="4dfc51d9-fd9a-4c2e-9b35-2a6b8dbf690b"/>
    <xsd:import namespace="305d9c35-e4e7-46dc-b696-2e0d98cbe4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41C1F9-E2C2-4975-9D8D-7E468DCDF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CB8D7C-4CEB-4456-86FE-6DB8088BDE85}">
  <ds:schemaRefs>
    <ds:schemaRef ds:uri="305d9c35-e4e7-46dc-b696-2e0d98cbe4f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dfc51d9-fd9a-4c2e-9b35-2a6b8dbf690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8023BB-6628-4DC9-924F-C23F46B70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c51d9-fd9a-4c2e-9b35-2a6b8dbf690b"/>
    <ds:schemaRef ds:uri="305d9c35-e4e7-46dc-b696-2e0d98cbe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PPT_Fontys_NL_vt</Template>
  <TotalTime>0</TotalTime>
  <Words>174</Words>
  <Application>Microsoft Office PowerPoint</Application>
  <PresentationFormat>Diavoorstelling (16:9)</PresentationFormat>
  <Paragraphs>76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 Condensed</vt:lpstr>
      <vt:lpstr>Gill Sans MT Ext Condensed Bold</vt:lpstr>
      <vt:lpstr>Slide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Hest,Ingrid J.A.A.M. van</dc:creator>
  <cp:lastModifiedBy>Hest,Ingrid J.A.A.M. van</cp:lastModifiedBy>
  <cp:revision>90</cp:revision>
  <cp:lastPrinted>2014-08-19T14:33:34Z</cp:lastPrinted>
  <dcterms:created xsi:type="dcterms:W3CDTF">2017-11-19T17:04:10Z</dcterms:created>
  <dcterms:modified xsi:type="dcterms:W3CDTF">2019-12-06T06:58:35Z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</Properties>
</file>