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Lst>
  <p:notesMasterIdLst>
    <p:notesMasterId r:id="rId18"/>
  </p:notesMasterIdLst>
  <p:handoutMasterIdLst>
    <p:handoutMasterId r:id="rId19"/>
  </p:handoutMasterIdLst>
  <p:sldIdLst>
    <p:sldId id="266" r:id="rId5"/>
    <p:sldId id="308" r:id="rId6"/>
    <p:sldId id="309" r:id="rId7"/>
    <p:sldId id="299" r:id="rId8"/>
    <p:sldId id="263" r:id="rId9"/>
    <p:sldId id="311" r:id="rId10"/>
    <p:sldId id="260" r:id="rId11"/>
    <p:sldId id="304" r:id="rId12"/>
    <p:sldId id="307" r:id="rId13"/>
    <p:sldId id="306" r:id="rId14"/>
    <p:sldId id="312" r:id="rId15"/>
    <p:sldId id="310" r:id="rId16"/>
    <p:sldId id="298" r:id="rId17"/>
  </p:sldIdLst>
  <p:sldSz cx="9144000" cy="5143500" type="screen16x9"/>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9797DA8E-F123-6145-A9C5-0C3B2A2EB7B7}">
          <p14:sldIdLst/>
        </p14:section>
        <p14:section name="Corporate" id="{80BFA01C-CD74-7845-B021-672224978863}">
          <p14:sldIdLst>
            <p14:sldId id="266"/>
            <p14:sldId id="308"/>
            <p14:sldId id="309"/>
            <p14:sldId id="299"/>
            <p14:sldId id="263"/>
            <p14:sldId id="311"/>
            <p14:sldId id="260"/>
            <p14:sldId id="304"/>
            <p14:sldId id="307"/>
            <p14:sldId id="306"/>
            <p14:sldId id="312"/>
            <p14:sldId id="310"/>
            <p14:sldId id="29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76E0"/>
    <a:srgbClr val="015997"/>
    <a:srgbClr val="05599F"/>
    <a:srgbClr val="809D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307" autoAdjust="0"/>
  </p:normalViewPr>
  <p:slideViewPr>
    <p:cSldViewPr snapToGrid="0" snapToObjects="1">
      <p:cViewPr varScale="1">
        <p:scale>
          <a:sx n="77" d="100"/>
          <a:sy n="77" d="100"/>
        </p:scale>
        <p:origin x="1146" y="5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45046B-E3A6-4E43-9D24-8C38ABDF8202}" type="datetimeFigureOut">
              <a:t>7-10-2019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5F5A1-BB00-0941-975C-8C9B35B50ACB}" type="datetimeFigureOut">
              <a:rPr lang="nl-NL" smtClean="0"/>
              <a:t>7-10-2019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6EF66-4D75-7F4B-B988-73C87E66D5D5}" type="slidenum">
              <a:rPr lang="nl-NL" smtClean="0"/>
              <a:t>‹nr.›</a:t>
            </a:fld>
            <a:endParaRPr lang="nl-NL"/>
          </a:p>
        </p:txBody>
      </p:sp>
    </p:spTree>
    <p:extLst>
      <p:ext uri="{BB962C8B-B14F-4D97-AF65-F5344CB8AC3E}">
        <p14:creationId xmlns:p14="http://schemas.microsoft.com/office/powerpoint/2010/main" val="112922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Door Janneke: Even </a:t>
            </a:r>
            <a:r>
              <a:rPr lang="nl-NL" b="1" dirty="0" smtClean="0"/>
              <a:t>kort</a:t>
            </a:r>
            <a:r>
              <a:rPr lang="nl-NL" dirty="0" smtClean="0"/>
              <a:t> toelichten</a:t>
            </a:r>
            <a:r>
              <a:rPr lang="nl-NL" baseline="0" dirty="0" smtClean="0"/>
              <a:t> omdat dit verkeerd gecommuniceerd werd in de informatie  en ook niet iedereen weet wat Pro of Pro Educatie is</a:t>
            </a:r>
          </a:p>
          <a:p>
            <a:r>
              <a:rPr lang="nl-NL" b="1" baseline="0" dirty="0" smtClean="0"/>
              <a:t>Bij weinig deelnemers: </a:t>
            </a:r>
            <a:r>
              <a:rPr lang="nl-NL" baseline="0" dirty="0" smtClean="0"/>
              <a:t>ook even heel kort rondje van wie ben je, waar kom je vandaan? Relatie tot deeltijd studenten begeleiden</a:t>
            </a:r>
          </a:p>
          <a:p>
            <a:r>
              <a:rPr lang="nl-NL" b="1" dirty="0" smtClean="0"/>
              <a:t>Bij veel deelnemers</a:t>
            </a:r>
            <a:r>
              <a:rPr lang="nl-NL" dirty="0" smtClean="0"/>
              <a:t>: hand op steken: wie werkt er met deeltijdstudenten richting</a:t>
            </a:r>
            <a:r>
              <a:rPr lang="nl-NL" baseline="0" dirty="0" smtClean="0"/>
              <a:t> PO, VO, (AVO en vmbo), mbo, hbo, anders</a:t>
            </a:r>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2</a:t>
            </a:fld>
            <a:endParaRPr lang="nl-NL"/>
          </a:p>
        </p:txBody>
      </p:sp>
    </p:spTree>
    <p:extLst>
      <p:ext uri="{BB962C8B-B14F-4D97-AF65-F5344CB8AC3E}">
        <p14:creationId xmlns:p14="http://schemas.microsoft.com/office/powerpoint/2010/main" val="126136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11</a:t>
            </a:fld>
            <a:endParaRPr lang="nl-NL"/>
          </a:p>
        </p:txBody>
      </p:sp>
    </p:spTree>
    <p:extLst>
      <p:ext uri="{BB962C8B-B14F-4D97-AF65-F5344CB8AC3E}">
        <p14:creationId xmlns:p14="http://schemas.microsoft.com/office/powerpoint/2010/main" val="1219567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(Kara)</a:t>
            </a:r>
            <a:r>
              <a:rPr lang="nl-NL" baseline="0" dirty="0" smtClean="0"/>
              <a:t> </a:t>
            </a:r>
            <a:r>
              <a:rPr lang="nl-NL" dirty="0" smtClean="0"/>
              <a:t>Hier komen</a:t>
            </a:r>
            <a:r>
              <a:rPr lang="nl-NL" baseline="0" dirty="0" smtClean="0"/>
              <a:t> de vragen aan Jaap</a:t>
            </a:r>
          </a:p>
          <a:p>
            <a:r>
              <a:rPr lang="nl-NL" baseline="0" dirty="0" smtClean="0"/>
              <a:t>Wat was je drijfveer/motivatie om in het onderwijs te willen gaan werken?</a:t>
            </a:r>
          </a:p>
          <a:p>
            <a:r>
              <a:rPr lang="nl-NL" baseline="0" dirty="0" smtClean="0"/>
              <a:t>Wat heb je aan acties ondernomen?</a:t>
            </a:r>
          </a:p>
          <a:p>
            <a:r>
              <a:rPr lang="nl-NL" baseline="0" dirty="0" smtClean="0"/>
              <a:t>Wat waren daarbij je ervaringen?</a:t>
            </a:r>
          </a:p>
          <a:p>
            <a:r>
              <a:rPr lang="nl-NL" baseline="0" dirty="0" smtClean="0"/>
              <a:t>Wat viel er mee? Wat viel er tegen?</a:t>
            </a:r>
          </a:p>
          <a:p>
            <a:r>
              <a:rPr lang="nl-NL" baseline="0" dirty="0" smtClean="0"/>
              <a:t>Hoe ben je bij Fontys gekomen?</a:t>
            </a:r>
          </a:p>
          <a:p>
            <a:r>
              <a:rPr lang="nl-NL" dirty="0" smtClean="0"/>
              <a:t>Waar sta je nu</a:t>
            </a:r>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3</a:t>
            </a:fld>
            <a:endParaRPr lang="nl-NL"/>
          </a:p>
        </p:txBody>
      </p:sp>
    </p:spTree>
    <p:extLst>
      <p:ext uri="{BB962C8B-B14F-4D97-AF65-F5344CB8AC3E}">
        <p14:creationId xmlns:p14="http://schemas.microsoft.com/office/powerpoint/2010/main" val="330468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Diversiteit aan vragen, die ook weergeven dat er veel verschillende beelden zijn</a:t>
            </a:r>
          </a:p>
          <a:p>
            <a:r>
              <a:rPr lang="nl-NL" dirty="0" smtClean="0"/>
              <a:t>Kara: </a:t>
            </a:r>
          </a:p>
          <a:p>
            <a:r>
              <a:rPr lang="nl-NL" dirty="0" smtClean="0"/>
              <a:t>Kort voorlezen van de mail van Maatschappelijk</a:t>
            </a:r>
            <a:r>
              <a:rPr lang="nl-NL" baseline="0" dirty="0" smtClean="0"/>
              <a:t> werker die werkt bij een grote gemeente (in de wijken: keukentafel gesprekken) end zijn ervaring graag wil inzetten voor:</a:t>
            </a:r>
          </a:p>
          <a:p>
            <a:r>
              <a:rPr lang="nl-NL" baseline="0" dirty="0" smtClean="0"/>
              <a:t>Maatschappelijke Dienstverlening in het mbo</a:t>
            </a:r>
          </a:p>
          <a:p>
            <a:r>
              <a:rPr lang="nl-NL" baseline="0" dirty="0" err="1" smtClean="0"/>
              <a:t>Social</a:t>
            </a:r>
            <a:r>
              <a:rPr lang="nl-NL" baseline="0" dirty="0" smtClean="0"/>
              <a:t> studies in het hbo:</a:t>
            </a:r>
          </a:p>
          <a:p>
            <a:endParaRPr lang="nl-NL" baseline="0" dirty="0" smtClean="0"/>
          </a:p>
          <a:p>
            <a:r>
              <a:rPr lang="nl-NL" baseline="0" dirty="0" smtClean="0"/>
              <a:t>Per week minimaal 5 vragen voor studieadvies – van heel concreet tot heel algemeen</a:t>
            </a:r>
          </a:p>
          <a:p>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4</a:t>
            </a:fld>
            <a:endParaRPr lang="nl-NL"/>
          </a:p>
        </p:txBody>
      </p:sp>
    </p:spTree>
    <p:extLst>
      <p:ext uri="{BB962C8B-B14F-4D97-AF65-F5344CB8AC3E}">
        <p14:creationId xmlns:p14="http://schemas.microsoft.com/office/powerpoint/2010/main" val="271015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5</a:t>
            </a:fld>
            <a:endParaRPr lang="nl-NL"/>
          </a:p>
        </p:txBody>
      </p:sp>
    </p:spTree>
    <p:extLst>
      <p:ext uri="{BB962C8B-B14F-4D97-AF65-F5344CB8AC3E}">
        <p14:creationId xmlns:p14="http://schemas.microsoft.com/office/powerpoint/2010/main" val="413731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6</a:t>
            </a:fld>
            <a:endParaRPr lang="nl-NL"/>
          </a:p>
        </p:txBody>
      </p:sp>
    </p:spTree>
    <p:extLst>
      <p:ext uri="{BB962C8B-B14F-4D97-AF65-F5344CB8AC3E}">
        <p14:creationId xmlns:p14="http://schemas.microsoft.com/office/powerpoint/2010/main" val="924911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7</a:t>
            </a:fld>
            <a:endParaRPr lang="nl-NL"/>
          </a:p>
        </p:txBody>
      </p:sp>
    </p:spTree>
    <p:extLst>
      <p:ext uri="{BB962C8B-B14F-4D97-AF65-F5344CB8AC3E}">
        <p14:creationId xmlns:p14="http://schemas.microsoft.com/office/powerpoint/2010/main" val="3508629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8</a:t>
            </a:fld>
            <a:endParaRPr lang="nl-NL"/>
          </a:p>
        </p:txBody>
      </p:sp>
    </p:spTree>
    <p:extLst>
      <p:ext uri="{BB962C8B-B14F-4D97-AF65-F5344CB8AC3E}">
        <p14:creationId xmlns:p14="http://schemas.microsoft.com/office/powerpoint/2010/main" val="329937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9</a:t>
            </a:fld>
            <a:endParaRPr lang="nl-NL"/>
          </a:p>
        </p:txBody>
      </p:sp>
    </p:spTree>
    <p:extLst>
      <p:ext uri="{BB962C8B-B14F-4D97-AF65-F5344CB8AC3E}">
        <p14:creationId xmlns:p14="http://schemas.microsoft.com/office/powerpoint/2010/main" val="258983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876EF66-4D75-7F4B-B988-73C87E66D5D5}" type="slidenum">
              <a:rPr lang="nl-NL" smtClean="0"/>
              <a:t>10</a:t>
            </a:fld>
            <a:endParaRPr lang="nl-NL"/>
          </a:p>
        </p:txBody>
      </p:sp>
    </p:spTree>
    <p:extLst>
      <p:ext uri="{BB962C8B-B14F-4D97-AF65-F5344CB8AC3E}">
        <p14:creationId xmlns:p14="http://schemas.microsoft.com/office/powerpoint/2010/main" val="2722771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Titelpagina-1">
    <p:spTree>
      <p:nvGrpSpPr>
        <p:cNvPr id="1" name=""/>
        <p:cNvGrpSpPr/>
        <p:nvPr/>
      </p:nvGrpSpPr>
      <p:grpSpPr>
        <a:xfrm>
          <a:off x="0" y="0"/>
          <a:ext cx="0" cy="0"/>
          <a:chOff x="0" y="0"/>
          <a:chExt cx="0" cy="0"/>
        </a:xfrm>
      </p:grpSpPr>
      <p:pic>
        <p:nvPicPr>
          <p:cNvPr id="11" name="Tijdelijke aanduiding voor afbeelding 1">
            <a:extLst>
              <a:ext uri="{FF2B5EF4-FFF2-40B4-BE49-F238E27FC236}">
                <a16:creationId xmlns:a16="http://schemas.microsoft.com/office/drawing/2014/main" id="{62ADC6AA-8A38-2B47-B2C5-B4B845293F9E}"/>
              </a:ext>
            </a:extLst>
          </p:cNvPr>
          <p:cNvPicPr>
            <a:picLocks noChangeAspect="1"/>
          </p:cNvPicPr>
          <p:nvPr userDrawn="1"/>
        </p:nvPicPr>
        <p:blipFill>
          <a:blip r:embed="rId2"/>
          <a:stretch>
            <a:fillRect/>
          </a:stretch>
        </p:blipFill>
        <p:spPr>
          <a:xfrm>
            <a:off x="2444" y="1007100"/>
            <a:ext cx="9139111" cy="4136400"/>
          </a:xfrm>
          <a:prstGeom prst="rect">
            <a:avLst/>
          </a:prstGeom>
        </p:spPr>
      </p:pic>
      <p:pic>
        <p:nvPicPr>
          <p:cNvPr id="18" name="Afbeelding 17">
            <a:extLst>
              <a:ext uri="{FF2B5EF4-FFF2-40B4-BE49-F238E27FC236}">
                <a16:creationId xmlns:a16="http://schemas.microsoft.com/office/drawing/2014/main" id="{483F7A29-5FB3-744B-BB79-718AD9369F02}"/>
              </a:ext>
            </a:extLst>
          </p:cNvPr>
          <p:cNvPicPr>
            <a:picLocks noChangeAspect="1"/>
          </p:cNvPicPr>
          <p:nvPr userDrawn="1"/>
        </p:nvPicPr>
        <p:blipFill>
          <a:blip r:embed="rId3">
            <a:alphaModFix amt="90000"/>
          </a:blip>
          <a:stretch>
            <a:fillRect/>
          </a:stretch>
        </p:blipFill>
        <p:spPr>
          <a:xfrm>
            <a:off x="6356954" y="1009280"/>
            <a:ext cx="2787046" cy="4135310"/>
          </a:xfrm>
          <a:prstGeom prst="rect">
            <a:avLst/>
          </a:prstGeom>
        </p:spPr>
      </p:pic>
      <p:pic>
        <p:nvPicPr>
          <p:cNvPr id="8" name="Afbeelding 7">
            <a:extLst>
              <a:ext uri="{FF2B5EF4-FFF2-40B4-BE49-F238E27FC236}">
                <a16:creationId xmlns:a16="http://schemas.microsoft.com/office/drawing/2014/main" id="{06DEC3B5-16C8-9D4A-B958-4C27CB4779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00" y="4284000"/>
            <a:ext cx="982800" cy="682884"/>
          </a:xfrm>
          <a:prstGeom prst="rect">
            <a:avLst/>
          </a:prstGeom>
        </p:spPr>
      </p:pic>
      <p:sp>
        <p:nvSpPr>
          <p:cNvPr id="15" name="Tijdelijke aanduiding voor titel 1">
            <a:extLst>
              <a:ext uri="{FF2B5EF4-FFF2-40B4-BE49-F238E27FC236}">
                <a16:creationId xmlns:a16="http://schemas.microsoft.com/office/drawing/2014/main" id="{872BD80B-1E6D-9548-B9CA-F8E181720E1E}"/>
              </a:ext>
            </a:extLst>
          </p:cNvPr>
          <p:cNvSpPr>
            <a:spLocks noGrp="1"/>
          </p:cNvSpPr>
          <p:nvPr>
            <p:ph type="title"/>
          </p:nvPr>
        </p:nvSpPr>
        <p:spPr>
          <a:xfrm>
            <a:off x="214192" y="240499"/>
            <a:ext cx="8722800" cy="320666"/>
          </a:xfrm>
          <a:prstGeom prst="rect">
            <a:avLst/>
          </a:prstGeom>
        </p:spPr>
        <p:txBody>
          <a:bodyPr vert="horz" lIns="91440" tIns="45720" rIns="91440" bIns="45720" rtlCol="0" anchor="ctr">
            <a:noAutofit/>
          </a:bodyPr>
          <a:lstStyle>
            <a:lvl1pPr>
              <a:defRPr sz="1600" b="0" i="0" baseline="0">
                <a:solidFill>
                  <a:schemeClr val="accent2"/>
                </a:solidFill>
              </a:defRPr>
            </a:lvl1pPr>
          </a:lstStyle>
          <a:p>
            <a:r>
              <a:rPr lang="nl-NL" smtClean="0"/>
              <a:t>Klik om de stijl te bewerken</a:t>
            </a:r>
            <a:endParaRPr lang="nl-NL" dirty="0"/>
          </a:p>
        </p:txBody>
      </p:sp>
      <p:cxnSp>
        <p:nvCxnSpPr>
          <p:cNvPr id="16" name="Rechte verbindingslijn 15">
            <a:extLst>
              <a:ext uri="{FF2B5EF4-FFF2-40B4-BE49-F238E27FC236}">
                <a16:creationId xmlns:a16="http://schemas.microsoft.com/office/drawing/2014/main" id="{AE2E20AE-61E1-5E49-9499-61276AF4E1FF}"/>
              </a:ext>
            </a:extLst>
          </p:cNvPr>
          <p:cNvCxnSpPr/>
          <p:nvPr userDrawn="1"/>
        </p:nvCxnSpPr>
        <p:spPr>
          <a:xfrm>
            <a:off x="305636" y="598744"/>
            <a:ext cx="853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ijdelijke aanduiding voor tekst 7">
            <a:extLst>
              <a:ext uri="{FF2B5EF4-FFF2-40B4-BE49-F238E27FC236}">
                <a16:creationId xmlns:a16="http://schemas.microsoft.com/office/drawing/2014/main" id="{3579E567-BD3F-0B49-AF6E-2A2ED55BB889}"/>
              </a:ext>
            </a:extLst>
          </p:cNvPr>
          <p:cNvSpPr>
            <a:spLocks noGrp="1"/>
          </p:cNvSpPr>
          <p:nvPr>
            <p:ph type="body" sz="quarter" idx="11" hasCustomPrompt="1"/>
          </p:nvPr>
        </p:nvSpPr>
        <p:spPr>
          <a:xfrm>
            <a:off x="214192" y="626268"/>
            <a:ext cx="2783007" cy="128587"/>
          </a:xfrm>
          <a:prstGeom prst="rect">
            <a:avLst/>
          </a:prstGeom>
        </p:spPr>
        <p:txBody>
          <a:bodyPr lIns="90000" tIns="36000" bIns="36000">
            <a:noAutofit/>
          </a:bodyPr>
          <a:lstStyle>
            <a:lvl1pPr marL="0" indent="0" algn="l">
              <a:lnSpc>
                <a:spcPts val="600"/>
              </a:lnSpc>
              <a:buNone/>
              <a:defRPr sz="600" b="0" i="0" cap="all" baseline="0">
                <a:solidFill>
                  <a:schemeClr val="accent2"/>
                </a:solidFill>
                <a:latin typeface="Arial" charset="0"/>
                <a:ea typeface="Arial" charset="0"/>
                <a:cs typeface="Arial" charset="0"/>
              </a:defRPr>
            </a:lvl1pPr>
            <a:lvl2pPr>
              <a:lnSpc>
                <a:spcPts val="1400"/>
              </a:lnSpc>
              <a:defRPr sz="1400" cap="all" baseline="0">
                <a:solidFill>
                  <a:schemeClr val="bg1"/>
                </a:solidFill>
                <a:latin typeface="Frutiger LT Pro 55 Roman" pitchFamily="34" charset="0"/>
              </a:defRPr>
            </a:lvl2pPr>
            <a:lvl3pPr>
              <a:lnSpc>
                <a:spcPts val="1400"/>
              </a:lnSpc>
              <a:defRPr sz="1400" cap="all" baseline="0">
                <a:solidFill>
                  <a:schemeClr val="bg1"/>
                </a:solidFill>
                <a:latin typeface="Frutiger LT Pro 55 Roman" pitchFamily="34" charset="0"/>
              </a:defRPr>
            </a:lvl3pPr>
            <a:lvl4pPr>
              <a:lnSpc>
                <a:spcPts val="1400"/>
              </a:lnSpc>
              <a:defRPr sz="1400" cap="all" baseline="0">
                <a:solidFill>
                  <a:schemeClr val="bg1"/>
                </a:solidFill>
                <a:latin typeface="Frutiger LT Pro 55 Roman" pitchFamily="34" charset="0"/>
              </a:defRPr>
            </a:lvl4pPr>
            <a:lvl5pPr>
              <a:lnSpc>
                <a:spcPts val="1400"/>
              </a:lnSpc>
              <a:defRPr sz="1400" cap="all" baseline="0">
                <a:solidFill>
                  <a:schemeClr val="bg1"/>
                </a:solidFill>
                <a:latin typeface="Frutiger LT Pro 55 Roman" pitchFamily="34" charset="0"/>
              </a:defRPr>
            </a:lvl5pPr>
          </a:lstStyle>
          <a:p>
            <a:pPr lvl="0"/>
            <a:r>
              <a:rPr lang="nl-NL" dirty="0"/>
              <a:t>FONTYS PRO</a:t>
            </a:r>
          </a:p>
        </p:txBody>
      </p:sp>
      <p:sp>
        <p:nvSpPr>
          <p:cNvPr id="20" name="Tijdelijke aanduiding voor tekst 7">
            <a:extLst>
              <a:ext uri="{FF2B5EF4-FFF2-40B4-BE49-F238E27FC236}">
                <a16:creationId xmlns:a16="http://schemas.microsoft.com/office/drawing/2014/main" id="{EC9DB589-8E52-6940-9426-081B5EAFE958}"/>
              </a:ext>
            </a:extLst>
          </p:cNvPr>
          <p:cNvSpPr>
            <a:spLocks noGrp="1"/>
          </p:cNvSpPr>
          <p:nvPr>
            <p:ph type="body" sz="quarter" idx="12" hasCustomPrompt="1"/>
          </p:nvPr>
        </p:nvSpPr>
        <p:spPr>
          <a:xfrm>
            <a:off x="4213801" y="626268"/>
            <a:ext cx="4665135" cy="128587"/>
          </a:xfrm>
          <a:prstGeom prst="rect">
            <a:avLst/>
          </a:prstGeom>
        </p:spPr>
        <p:txBody>
          <a:bodyPr tIns="36000" rIns="36000" bIns="36000">
            <a:noAutofit/>
          </a:bodyPr>
          <a:lstStyle>
            <a:lvl1pPr marL="90488" indent="-90488" algn="r">
              <a:lnSpc>
                <a:spcPts val="600"/>
              </a:lnSpc>
              <a:buSzPct val="150000"/>
              <a:buFontTx/>
              <a:buBlip>
                <a:blip r:embed="rId5"/>
              </a:buBlip>
              <a:defRPr sz="600" b="0" i="0" cap="all" baseline="0">
                <a:solidFill>
                  <a:schemeClr val="accent2"/>
                </a:solidFill>
                <a:latin typeface="Arial" charset="0"/>
                <a:ea typeface="Arial" charset="0"/>
                <a:cs typeface="Arial" charset="0"/>
              </a:defRPr>
            </a:lvl1pPr>
            <a:lvl2pPr>
              <a:lnSpc>
                <a:spcPts val="1400"/>
              </a:lnSpc>
              <a:defRPr sz="1400" cap="all" baseline="0">
                <a:solidFill>
                  <a:schemeClr val="bg1"/>
                </a:solidFill>
                <a:latin typeface="Frutiger LT Pro 55 Roman" pitchFamily="34" charset="0"/>
              </a:defRPr>
            </a:lvl2pPr>
            <a:lvl3pPr>
              <a:lnSpc>
                <a:spcPts val="1400"/>
              </a:lnSpc>
              <a:defRPr sz="1400" cap="all" baseline="0">
                <a:solidFill>
                  <a:schemeClr val="bg1"/>
                </a:solidFill>
                <a:latin typeface="Frutiger LT Pro 55 Roman" pitchFamily="34" charset="0"/>
              </a:defRPr>
            </a:lvl3pPr>
            <a:lvl4pPr>
              <a:lnSpc>
                <a:spcPts val="1400"/>
              </a:lnSpc>
              <a:defRPr sz="1400" cap="all" baseline="0">
                <a:solidFill>
                  <a:schemeClr val="bg1"/>
                </a:solidFill>
                <a:latin typeface="Frutiger LT Pro 55 Roman" pitchFamily="34" charset="0"/>
              </a:defRPr>
            </a:lvl4pPr>
            <a:lvl5pPr>
              <a:lnSpc>
                <a:spcPts val="1400"/>
              </a:lnSpc>
              <a:defRPr sz="1400" cap="all" baseline="0">
                <a:solidFill>
                  <a:schemeClr val="bg1"/>
                </a:solidFill>
                <a:latin typeface="Frutiger LT Pro 55 Roman" pitchFamily="34" charset="0"/>
              </a:defRPr>
            </a:lvl5pPr>
          </a:lstStyle>
          <a:p>
            <a:pPr lvl="0"/>
            <a:r>
              <a:rPr lang="nl-NL" dirty="0"/>
              <a:t>Klik om de modelstijlen te bewerken</a:t>
            </a:r>
          </a:p>
        </p:txBody>
      </p:sp>
      <p:pic>
        <p:nvPicPr>
          <p:cNvPr id="21" name="Afbeelding 20">
            <a:extLst>
              <a:ext uri="{FF2B5EF4-FFF2-40B4-BE49-F238E27FC236}">
                <a16:creationId xmlns:a16="http://schemas.microsoft.com/office/drawing/2014/main" id="{BC20175A-7C1A-C849-8D72-869A00347BB8}"/>
              </a:ext>
            </a:extLst>
          </p:cNvPr>
          <p:cNvPicPr>
            <a:picLocks noChangeAspect="1"/>
          </p:cNvPicPr>
          <p:nvPr userDrawn="1"/>
        </p:nvPicPr>
        <p:blipFill>
          <a:blip r:embed="rId6"/>
          <a:stretch>
            <a:fillRect/>
          </a:stretch>
        </p:blipFill>
        <p:spPr>
          <a:xfrm>
            <a:off x="6273175" y="2614269"/>
            <a:ext cx="2870825" cy="2753544"/>
          </a:xfrm>
          <a:prstGeom prst="rect">
            <a:avLst/>
          </a:prstGeom>
        </p:spPr>
      </p:pic>
      <p:sp>
        <p:nvSpPr>
          <p:cNvPr id="14" name="Tekstvak 13"/>
          <p:cNvSpPr txBox="1"/>
          <p:nvPr userDrawn="1"/>
        </p:nvSpPr>
        <p:spPr>
          <a:xfrm>
            <a:off x="6553862" y="1356300"/>
            <a:ext cx="242628" cy="446276"/>
          </a:xfrm>
          <a:prstGeom prst="rect">
            <a:avLst/>
          </a:prstGeom>
          <a:noFill/>
        </p:spPr>
        <p:txBody>
          <a:bodyPr wrap="square" rtlCol="0">
            <a:spAutoFit/>
          </a:bodyPr>
          <a:lstStyle/>
          <a:p>
            <a:pPr algn="r"/>
            <a:r>
              <a:rPr lang="nl-NL" sz="2300" b="1" kern="1200" dirty="0">
                <a:solidFill>
                  <a:schemeClr val="bg1"/>
                </a:solidFill>
                <a:latin typeface="Arial" charset="0"/>
                <a:ea typeface="Arial" charset="0"/>
                <a:cs typeface="Arial" charset="0"/>
              </a:rPr>
              <a:t>'</a:t>
            </a:r>
            <a:endParaRPr lang="nl-NL" sz="2300" b="1" dirty="0">
              <a:solidFill>
                <a:schemeClr val="bg1"/>
              </a:solidFill>
              <a:latin typeface="Arial" charset="0"/>
              <a:ea typeface="Arial" charset="0"/>
              <a:cs typeface="Arial" charset="0"/>
            </a:endParaRPr>
          </a:p>
        </p:txBody>
      </p:sp>
      <p:sp>
        <p:nvSpPr>
          <p:cNvPr id="19" name="Tijdelijke aanduiding voor tekst 2"/>
          <p:cNvSpPr>
            <a:spLocks noGrp="1"/>
          </p:cNvSpPr>
          <p:nvPr>
            <p:ph type="body" idx="14" hasCustomPrompt="1"/>
          </p:nvPr>
        </p:nvSpPr>
        <p:spPr>
          <a:xfrm>
            <a:off x="6659936" y="1356907"/>
            <a:ext cx="2396186" cy="1526471"/>
          </a:xfrm>
        </p:spPr>
        <p:txBody>
          <a:bodyPr>
            <a:normAutofit/>
          </a:bodyPr>
          <a:lstStyle>
            <a:lvl1pPr marL="0" indent="0">
              <a:buNone/>
              <a:defRPr sz="2300" b="1">
                <a:solidFill>
                  <a:srgbClr val="FFFFFF"/>
                </a:solidFill>
                <a:latin typeface="+mn-lt"/>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nl-NL" dirty="0"/>
              <a:t>Quote </a:t>
            </a:r>
            <a:r>
              <a:rPr lang="nl-NL" dirty="0" err="1"/>
              <a:t>ipsum</a:t>
            </a:r>
            <a:r>
              <a:rPr lang="nl-NL" dirty="0"/>
              <a:t> </a:t>
            </a:r>
            <a:r>
              <a:rPr lang="nl-NL" dirty="0" err="1"/>
              <a:t>dolores</a:t>
            </a:r>
            <a:r>
              <a:rPr lang="nl-NL" dirty="0"/>
              <a:t> </a:t>
            </a:r>
            <a:r>
              <a:rPr lang="nl-NL" dirty="0" err="1"/>
              <a:t>espas</a:t>
            </a:r>
            <a:r>
              <a:rPr lang="nl-NL" dirty="0"/>
              <a:t> mag </a:t>
            </a:r>
            <a:r>
              <a:rPr lang="nl-NL" dirty="0" err="1"/>
              <a:t>nolulet</a:t>
            </a:r>
            <a:r>
              <a:rPr lang="nl-NL" dirty="0"/>
              <a:t> </a:t>
            </a:r>
            <a:r>
              <a:rPr lang="nl-NL" dirty="0" err="1"/>
              <a:t>naron</a:t>
            </a:r>
            <a:r>
              <a:rPr lang="nl-NL" dirty="0"/>
              <a:t> </a:t>
            </a:r>
            <a:r>
              <a:rPr lang="nl-NL" dirty="0" err="1"/>
              <a:t>estan</a:t>
            </a:r>
            <a:r>
              <a:rPr lang="nl-NL" dirty="0"/>
              <a:t>.'</a:t>
            </a:r>
          </a:p>
        </p:txBody>
      </p:sp>
    </p:spTree>
    <p:extLst>
      <p:ext uri="{BB962C8B-B14F-4D97-AF65-F5344CB8AC3E}">
        <p14:creationId xmlns:p14="http://schemas.microsoft.com/office/powerpoint/2010/main" val="3780517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rporate-Titelpagina-2">
    <p:spTree>
      <p:nvGrpSpPr>
        <p:cNvPr id="1" name=""/>
        <p:cNvGrpSpPr/>
        <p:nvPr/>
      </p:nvGrpSpPr>
      <p:grpSpPr>
        <a:xfrm>
          <a:off x="0" y="0"/>
          <a:ext cx="0" cy="0"/>
          <a:chOff x="0" y="0"/>
          <a:chExt cx="0" cy="0"/>
        </a:xfrm>
      </p:grpSpPr>
      <p:pic>
        <p:nvPicPr>
          <p:cNvPr id="8" name="Tijdelijke aanduiding voor afbeelding 1">
            <a:extLst>
              <a:ext uri="{FF2B5EF4-FFF2-40B4-BE49-F238E27FC236}">
                <a16:creationId xmlns:a16="http://schemas.microsoft.com/office/drawing/2014/main" id="{067FBBA9-66C0-CA4E-8EA8-6AC08724B378}"/>
              </a:ext>
            </a:extLst>
          </p:cNvPr>
          <p:cNvPicPr>
            <a:picLocks noChangeAspect="1"/>
          </p:cNvPicPr>
          <p:nvPr userDrawn="1"/>
        </p:nvPicPr>
        <p:blipFill>
          <a:blip r:embed="rId2"/>
          <a:stretch>
            <a:fillRect/>
          </a:stretch>
        </p:blipFill>
        <p:spPr>
          <a:xfrm>
            <a:off x="2444" y="1008190"/>
            <a:ext cx="9139111" cy="4136400"/>
          </a:xfrm>
          <a:prstGeom prst="rect">
            <a:avLst/>
          </a:prstGeom>
        </p:spPr>
      </p:pic>
      <p:pic>
        <p:nvPicPr>
          <p:cNvPr id="4" name="Afbeelding 3">
            <a:extLst>
              <a:ext uri="{FF2B5EF4-FFF2-40B4-BE49-F238E27FC236}">
                <a16:creationId xmlns:a16="http://schemas.microsoft.com/office/drawing/2014/main" id="{7230913C-2D9B-8749-80C9-10359F3D2F2E}"/>
              </a:ext>
            </a:extLst>
          </p:cNvPr>
          <p:cNvPicPr>
            <a:picLocks noChangeAspect="1"/>
          </p:cNvPicPr>
          <p:nvPr userDrawn="1"/>
        </p:nvPicPr>
        <p:blipFill>
          <a:blip r:embed="rId3">
            <a:alphaModFix amt="90000"/>
          </a:blip>
          <a:stretch>
            <a:fillRect/>
          </a:stretch>
        </p:blipFill>
        <p:spPr>
          <a:xfrm>
            <a:off x="6356954" y="1009280"/>
            <a:ext cx="2787046" cy="4135310"/>
          </a:xfrm>
          <a:prstGeom prst="rect">
            <a:avLst/>
          </a:prstGeom>
        </p:spPr>
      </p:pic>
      <p:pic>
        <p:nvPicPr>
          <p:cNvPr id="10" name="Afbeelding 9">
            <a:extLst>
              <a:ext uri="{FF2B5EF4-FFF2-40B4-BE49-F238E27FC236}">
                <a16:creationId xmlns:a16="http://schemas.microsoft.com/office/drawing/2014/main" id="{D55AFF66-B155-1743-81F5-404CD3A8A4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3600" y="4284000"/>
            <a:ext cx="982800" cy="682884"/>
          </a:xfrm>
          <a:prstGeom prst="rect">
            <a:avLst/>
          </a:prstGeom>
        </p:spPr>
      </p:pic>
      <p:pic>
        <p:nvPicPr>
          <p:cNvPr id="23" name="Afbeelding 22">
            <a:extLst>
              <a:ext uri="{FF2B5EF4-FFF2-40B4-BE49-F238E27FC236}">
                <a16:creationId xmlns:a16="http://schemas.microsoft.com/office/drawing/2014/main" id="{F8565042-357A-B14D-9FCE-DD179962B95D}"/>
              </a:ext>
            </a:extLst>
          </p:cNvPr>
          <p:cNvPicPr>
            <a:picLocks noChangeAspect="1"/>
          </p:cNvPicPr>
          <p:nvPr userDrawn="1"/>
        </p:nvPicPr>
        <p:blipFill>
          <a:blip r:embed="rId5"/>
          <a:stretch>
            <a:fillRect/>
          </a:stretch>
        </p:blipFill>
        <p:spPr>
          <a:xfrm>
            <a:off x="6273175" y="2614269"/>
            <a:ext cx="2870825" cy="2753544"/>
          </a:xfrm>
          <a:prstGeom prst="rect">
            <a:avLst/>
          </a:prstGeom>
        </p:spPr>
      </p:pic>
      <p:sp>
        <p:nvSpPr>
          <p:cNvPr id="11" name="Tijdelijke aanduiding voor titel 1">
            <a:extLst>
              <a:ext uri="{FF2B5EF4-FFF2-40B4-BE49-F238E27FC236}">
                <a16:creationId xmlns:a16="http://schemas.microsoft.com/office/drawing/2014/main" id="{872BD80B-1E6D-9548-B9CA-F8E181720E1E}"/>
              </a:ext>
            </a:extLst>
          </p:cNvPr>
          <p:cNvSpPr>
            <a:spLocks noGrp="1"/>
          </p:cNvSpPr>
          <p:nvPr>
            <p:ph type="title"/>
          </p:nvPr>
        </p:nvSpPr>
        <p:spPr>
          <a:xfrm>
            <a:off x="214192" y="240499"/>
            <a:ext cx="8722800" cy="320666"/>
          </a:xfrm>
          <a:prstGeom prst="rect">
            <a:avLst/>
          </a:prstGeom>
        </p:spPr>
        <p:txBody>
          <a:bodyPr vert="horz" lIns="91440" tIns="45720" rIns="91440" bIns="45720" rtlCol="0" anchor="ctr">
            <a:noAutofit/>
          </a:bodyPr>
          <a:lstStyle>
            <a:lvl1pPr>
              <a:defRPr sz="1600" b="0" i="0" baseline="0">
                <a:solidFill>
                  <a:schemeClr val="accent2"/>
                </a:solidFill>
              </a:defRPr>
            </a:lvl1pPr>
          </a:lstStyle>
          <a:p>
            <a:r>
              <a:rPr lang="nl-NL" smtClean="0"/>
              <a:t>Klik om de stijl te bewerken</a:t>
            </a:r>
            <a:endParaRPr lang="nl-NL" dirty="0"/>
          </a:p>
        </p:txBody>
      </p:sp>
      <p:cxnSp>
        <p:nvCxnSpPr>
          <p:cNvPr id="13" name="Rechte verbindingslijn 12">
            <a:extLst>
              <a:ext uri="{FF2B5EF4-FFF2-40B4-BE49-F238E27FC236}">
                <a16:creationId xmlns:a16="http://schemas.microsoft.com/office/drawing/2014/main" id="{AE2E20AE-61E1-5E49-9499-61276AF4E1FF}"/>
              </a:ext>
            </a:extLst>
          </p:cNvPr>
          <p:cNvCxnSpPr/>
          <p:nvPr userDrawn="1"/>
        </p:nvCxnSpPr>
        <p:spPr>
          <a:xfrm>
            <a:off x="305636" y="598744"/>
            <a:ext cx="8532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Tijdelijke aanduiding voor tekst 7">
            <a:extLst>
              <a:ext uri="{FF2B5EF4-FFF2-40B4-BE49-F238E27FC236}">
                <a16:creationId xmlns:a16="http://schemas.microsoft.com/office/drawing/2014/main" id="{3579E567-BD3F-0B49-AF6E-2A2ED55BB889}"/>
              </a:ext>
            </a:extLst>
          </p:cNvPr>
          <p:cNvSpPr>
            <a:spLocks noGrp="1"/>
          </p:cNvSpPr>
          <p:nvPr>
            <p:ph type="body" sz="quarter" idx="11" hasCustomPrompt="1"/>
          </p:nvPr>
        </p:nvSpPr>
        <p:spPr>
          <a:xfrm>
            <a:off x="214192" y="626268"/>
            <a:ext cx="2783007" cy="128587"/>
          </a:xfrm>
          <a:prstGeom prst="rect">
            <a:avLst/>
          </a:prstGeom>
        </p:spPr>
        <p:txBody>
          <a:bodyPr lIns="90000" tIns="36000" bIns="36000">
            <a:noAutofit/>
          </a:bodyPr>
          <a:lstStyle>
            <a:lvl1pPr marL="0" indent="0" algn="l">
              <a:lnSpc>
                <a:spcPts val="600"/>
              </a:lnSpc>
              <a:buNone/>
              <a:defRPr sz="600" b="0" i="0" cap="all" baseline="0">
                <a:solidFill>
                  <a:schemeClr val="accent2"/>
                </a:solidFill>
                <a:latin typeface="Arial" charset="0"/>
                <a:ea typeface="Arial" charset="0"/>
                <a:cs typeface="Arial" charset="0"/>
              </a:defRPr>
            </a:lvl1pPr>
            <a:lvl2pPr>
              <a:lnSpc>
                <a:spcPts val="1400"/>
              </a:lnSpc>
              <a:defRPr sz="1400" cap="all" baseline="0">
                <a:solidFill>
                  <a:schemeClr val="bg1"/>
                </a:solidFill>
                <a:latin typeface="Frutiger LT Pro 55 Roman" pitchFamily="34" charset="0"/>
              </a:defRPr>
            </a:lvl2pPr>
            <a:lvl3pPr>
              <a:lnSpc>
                <a:spcPts val="1400"/>
              </a:lnSpc>
              <a:defRPr sz="1400" cap="all" baseline="0">
                <a:solidFill>
                  <a:schemeClr val="bg1"/>
                </a:solidFill>
                <a:latin typeface="Frutiger LT Pro 55 Roman" pitchFamily="34" charset="0"/>
              </a:defRPr>
            </a:lvl3pPr>
            <a:lvl4pPr>
              <a:lnSpc>
                <a:spcPts val="1400"/>
              </a:lnSpc>
              <a:defRPr sz="1400" cap="all" baseline="0">
                <a:solidFill>
                  <a:schemeClr val="bg1"/>
                </a:solidFill>
                <a:latin typeface="Frutiger LT Pro 55 Roman" pitchFamily="34" charset="0"/>
              </a:defRPr>
            </a:lvl4pPr>
            <a:lvl5pPr>
              <a:lnSpc>
                <a:spcPts val="1400"/>
              </a:lnSpc>
              <a:defRPr sz="1400" cap="all" baseline="0">
                <a:solidFill>
                  <a:schemeClr val="bg1"/>
                </a:solidFill>
                <a:latin typeface="Frutiger LT Pro 55 Roman" pitchFamily="34" charset="0"/>
              </a:defRPr>
            </a:lvl5pPr>
          </a:lstStyle>
          <a:p>
            <a:pPr lvl="0"/>
            <a:r>
              <a:rPr lang="nl-NL" dirty="0"/>
              <a:t>FONTYS PRO</a:t>
            </a:r>
          </a:p>
        </p:txBody>
      </p:sp>
      <p:sp>
        <p:nvSpPr>
          <p:cNvPr id="15" name="Tijdelijke aanduiding voor tekst 7">
            <a:extLst>
              <a:ext uri="{FF2B5EF4-FFF2-40B4-BE49-F238E27FC236}">
                <a16:creationId xmlns:a16="http://schemas.microsoft.com/office/drawing/2014/main" id="{EC9DB589-8E52-6940-9426-081B5EAFE958}"/>
              </a:ext>
            </a:extLst>
          </p:cNvPr>
          <p:cNvSpPr>
            <a:spLocks noGrp="1"/>
          </p:cNvSpPr>
          <p:nvPr>
            <p:ph type="body" sz="quarter" idx="12" hasCustomPrompt="1"/>
          </p:nvPr>
        </p:nvSpPr>
        <p:spPr>
          <a:xfrm>
            <a:off x="4213801" y="626268"/>
            <a:ext cx="4665135" cy="128587"/>
          </a:xfrm>
          <a:prstGeom prst="rect">
            <a:avLst/>
          </a:prstGeom>
        </p:spPr>
        <p:txBody>
          <a:bodyPr tIns="36000" rIns="36000" bIns="36000">
            <a:noAutofit/>
          </a:bodyPr>
          <a:lstStyle>
            <a:lvl1pPr marL="90488" indent="-90488" algn="r">
              <a:lnSpc>
                <a:spcPts val="600"/>
              </a:lnSpc>
              <a:buSzPct val="150000"/>
              <a:buFontTx/>
              <a:buBlip>
                <a:blip r:embed="rId6"/>
              </a:buBlip>
              <a:defRPr sz="600" b="0" i="0" cap="all" baseline="0">
                <a:solidFill>
                  <a:schemeClr val="accent2"/>
                </a:solidFill>
                <a:latin typeface="Arial" charset="0"/>
                <a:ea typeface="Arial" charset="0"/>
                <a:cs typeface="Arial" charset="0"/>
              </a:defRPr>
            </a:lvl1pPr>
            <a:lvl2pPr>
              <a:lnSpc>
                <a:spcPts val="1400"/>
              </a:lnSpc>
              <a:defRPr sz="1400" cap="all" baseline="0">
                <a:solidFill>
                  <a:schemeClr val="bg1"/>
                </a:solidFill>
                <a:latin typeface="Frutiger LT Pro 55 Roman" pitchFamily="34" charset="0"/>
              </a:defRPr>
            </a:lvl2pPr>
            <a:lvl3pPr>
              <a:lnSpc>
                <a:spcPts val="1400"/>
              </a:lnSpc>
              <a:defRPr sz="1400" cap="all" baseline="0">
                <a:solidFill>
                  <a:schemeClr val="bg1"/>
                </a:solidFill>
                <a:latin typeface="Frutiger LT Pro 55 Roman" pitchFamily="34" charset="0"/>
              </a:defRPr>
            </a:lvl3pPr>
            <a:lvl4pPr>
              <a:lnSpc>
                <a:spcPts val="1400"/>
              </a:lnSpc>
              <a:defRPr sz="1400" cap="all" baseline="0">
                <a:solidFill>
                  <a:schemeClr val="bg1"/>
                </a:solidFill>
                <a:latin typeface="Frutiger LT Pro 55 Roman" pitchFamily="34" charset="0"/>
              </a:defRPr>
            </a:lvl4pPr>
            <a:lvl5pPr>
              <a:lnSpc>
                <a:spcPts val="1400"/>
              </a:lnSpc>
              <a:defRPr sz="1400" cap="all" baseline="0">
                <a:solidFill>
                  <a:schemeClr val="bg1"/>
                </a:solidFill>
                <a:latin typeface="Frutiger LT Pro 55 Roman" pitchFamily="34" charset="0"/>
              </a:defRPr>
            </a:lvl5pPr>
          </a:lstStyle>
          <a:p>
            <a:pPr lvl="0"/>
            <a:r>
              <a:rPr lang="nl-NL" dirty="0"/>
              <a:t>Klik om de modelstijlen te bewerken</a:t>
            </a:r>
          </a:p>
        </p:txBody>
      </p:sp>
      <p:sp>
        <p:nvSpPr>
          <p:cNvPr id="16" name="Tekstvak 15"/>
          <p:cNvSpPr txBox="1"/>
          <p:nvPr userDrawn="1"/>
        </p:nvSpPr>
        <p:spPr>
          <a:xfrm>
            <a:off x="6553862" y="1356300"/>
            <a:ext cx="242628" cy="446276"/>
          </a:xfrm>
          <a:prstGeom prst="rect">
            <a:avLst/>
          </a:prstGeom>
          <a:noFill/>
        </p:spPr>
        <p:txBody>
          <a:bodyPr wrap="square" rtlCol="0">
            <a:spAutoFit/>
          </a:bodyPr>
          <a:lstStyle/>
          <a:p>
            <a:pPr algn="r"/>
            <a:r>
              <a:rPr lang="nl-NL" sz="2300" b="1" kern="1200" dirty="0">
                <a:solidFill>
                  <a:schemeClr val="bg1"/>
                </a:solidFill>
                <a:latin typeface="Arial" charset="0"/>
                <a:ea typeface="Arial" charset="0"/>
                <a:cs typeface="Arial" charset="0"/>
              </a:rPr>
              <a:t>'</a:t>
            </a:r>
            <a:endParaRPr lang="nl-NL" sz="2300" b="1" dirty="0">
              <a:solidFill>
                <a:schemeClr val="bg1"/>
              </a:solidFill>
              <a:latin typeface="Arial" charset="0"/>
              <a:ea typeface="Arial" charset="0"/>
              <a:cs typeface="Arial" charset="0"/>
            </a:endParaRPr>
          </a:p>
        </p:txBody>
      </p:sp>
      <p:sp>
        <p:nvSpPr>
          <p:cNvPr id="17" name="Tijdelijke aanduiding voor tekst 2"/>
          <p:cNvSpPr>
            <a:spLocks noGrp="1"/>
          </p:cNvSpPr>
          <p:nvPr>
            <p:ph type="body" idx="14" hasCustomPrompt="1"/>
          </p:nvPr>
        </p:nvSpPr>
        <p:spPr>
          <a:xfrm>
            <a:off x="6659936" y="1356907"/>
            <a:ext cx="2396186" cy="1526471"/>
          </a:xfrm>
        </p:spPr>
        <p:txBody>
          <a:bodyPr>
            <a:normAutofit/>
          </a:bodyPr>
          <a:lstStyle>
            <a:lvl1pPr marL="0" indent="0">
              <a:buNone/>
              <a:defRPr sz="2300" b="1">
                <a:solidFill>
                  <a:schemeClr val="bg1"/>
                </a:solidFill>
                <a:latin typeface="Arial"/>
                <a:cs typeface="Arial"/>
              </a:defRPr>
            </a:lvl1pPr>
            <a:lvl2pPr marL="457200" indent="0">
              <a:buNone/>
              <a:defRPr b="1">
                <a:latin typeface="Arial"/>
                <a:cs typeface="Arial"/>
              </a:defRPr>
            </a:lvl2pPr>
            <a:lvl3pPr marL="914400" indent="0">
              <a:buNone/>
              <a:defRPr b="1">
                <a:latin typeface="Arial"/>
                <a:cs typeface="Arial"/>
              </a:defRPr>
            </a:lvl3pPr>
            <a:lvl4pPr marL="1371600" indent="0">
              <a:buNone/>
              <a:defRPr b="1">
                <a:latin typeface="Arial"/>
                <a:cs typeface="Arial"/>
              </a:defRPr>
            </a:lvl4pPr>
            <a:lvl5pPr marL="1828800" indent="0">
              <a:buNone/>
              <a:defRPr b="1">
                <a:latin typeface="Arial"/>
                <a:cs typeface="Arial"/>
              </a:defRPr>
            </a:lvl5pPr>
          </a:lstStyle>
          <a:p>
            <a:pPr lvl="0"/>
            <a:r>
              <a:rPr lang="nl-NL" dirty="0"/>
              <a:t>Quote </a:t>
            </a:r>
            <a:r>
              <a:rPr lang="nl-NL" dirty="0" err="1"/>
              <a:t>ipsum</a:t>
            </a:r>
            <a:r>
              <a:rPr lang="nl-NL" dirty="0"/>
              <a:t> </a:t>
            </a:r>
            <a:r>
              <a:rPr lang="nl-NL" dirty="0" err="1"/>
              <a:t>dolores</a:t>
            </a:r>
            <a:r>
              <a:rPr lang="nl-NL" dirty="0"/>
              <a:t> </a:t>
            </a:r>
            <a:r>
              <a:rPr lang="nl-NL" dirty="0" err="1"/>
              <a:t>espas</a:t>
            </a:r>
            <a:r>
              <a:rPr lang="nl-NL" dirty="0"/>
              <a:t> mag </a:t>
            </a:r>
            <a:r>
              <a:rPr lang="nl-NL" dirty="0" err="1"/>
              <a:t>nolulet</a:t>
            </a:r>
            <a:r>
              <a:rPr lang="nl-NL" dirty="0"/>
              <a:t> </a:t>
            </a:r>
            <a:r>
              <a:rPr lang="nl-NL" dirty="0" err="1"/>
              <a:t>naron</a:t>
            </a:r>
            <a:r>
              <a:rPr lang="nl-NL" dirty="0"/>
              <a:t> </a:t>
            </a:r>
            <a:r>
              <a:rPr lang="nl-NL" dirty="0" err="1"/>
              <a:t>estan</a:t>
            </a:r>
            <a:r>
              <a:rPr lang="nl-NL" dirty="0"/>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rporate-Titel-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lstStyle>
            <a:lvl1pPr>
              <a:defRPr sz="2800">
                <a:solidFill>
                  <a:schemeClr val="accent2"/>
                </a:solidFill>
              </a:defRPr>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idx="1" hasCustomPrompt="1"/>
          </p:nvPr>
        </p:nvSpPr>
        <p:spPr>
          <a:xfrm>
            <a:off x="212400" y="1200151"/>
            <a:ext cx="8722800" cy="2874582"/>
          </a:xfrm>
          <a:prstGeom prst="rect">
            <a:avLst/>
          </a:prstGeom>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6" name="Tijdelijke aanduiding voor voettekst 4">
            <a:extLst>
              <a:ext uri="{FF2B5EF4-FFF2-40B4-BE49-F238E27FC236}">
                <a16:creationId xmlns:a16="http://schemas.microsoft.com/office/drawing/2014/main" id="{1009C97A-0677-DD42-A489-F1039FAB59F1}"/>
              </a:ext>
            </a:extLst>
          </p:cNvPr>
          <p:cNvSpPr>
            <a:spLocks noGrp="1"/>
          </p:cNvSpPr>
          <p:nvPr>
            <p:ph type="ftr" sz="quarter" idx="3"/>
          </p:nvPr>
        </p:nvSpPr>
        <p:spPr>
          <a:xfrm>
            <a:off x="2199831" y="4630341"/>
            <a:ext cx="4870548" cy="273844"/>
          </a:xfrm>
          <a:prstGeom prst="rect">
            <a:avLst/>
          </a:prstGeom>
        </p:spPr>
        <p:txBody>
          <a:bodyPr vert="horz" lIns="91440" tIns="45720" rIns="91440" bIns="45720" rtlCol="0" anchor="ctr"/>
          <a:lstStyle>
            <a:lvl1pPr algn="ctr">
              <a:defRPr sz="1200">
                <a:solidFill>
                  <a:schemeClr val="accent4"/>
                </a:solidFill>
                <a:latin typeface="Arial"/>
                <a:cs typeface="Arial"/>
              </a:defRPr>
            </a:lvl1pPr>
          </a:lstStyle>
          <a:p>
            <a:endParaRPr lang="nl-NL" dirty="0"/>
          </a:p>
        </p:txBody>
      </p:sp>
      <p:sp>
        <p:nvSpPr>
          <p:cNvPr id="9" name="Tijdelijke aanduiding voor dianummer 5">
            <a:extLst>
              <a:ext uri="{FF2B5EF4-FFF2-40B4-BE49-F238E27FC236}">
                <a16:creationId xmlns:a16="http://schemas.microsoft.com/office/drawing/2014/main" id="{0BEBA378-1FC0-1E48-932B-BEB54863FB91}"/>
              </a:ext>
            </a:extLst>
          </p:cNvPr>
          <p:cNvSpPr>
            <a:spLocks noGrp="1"/>
          </p:cNvSpPr>
          <p:nvPr>
            <p:ph type="sldNum" sz="quarter" idx="4"/>
          </p:nvPr>
        </p:nvSpPr>
        <p:spPr>
          <a:xfrm>
            <a:off x="8103810" y="4641986"/>
            <a:ext cx="829797" cy="273844"/>
          </a:xfrm>
          <a:prstGeom prst="rect">
            <a:avLst/>
          </a:prstGeom>
        </p:spPr>
        <p:txBody>
          <a:bodyPr vert="horz" lIns="91440" tIns="45720" rIns="91440" bIns="45720" rtlCol="0" anchor="ctr"/>
          <a:lstStyle>
            <a:lvl1pPr algn="r">
              <a:defRPr sz="1200">
                <a:solidFill>
                  <a:schemeClr val="accent4"/>
                </a:solidFill>
                <a:latin typeface="Arial"/>
                <a:cs typeface="Arial"/>
              </a:defRPr>
            </a:lvl1pPr>
          </a:lstStyle>
          <a:p>
            <a:fld id="{CC1A7FFB-7E9A-E347-8F80-8E2C647B3625}" type="slidenum">
              <a:rPr lang="nl-NL" smtClean="0"/>
              <a:pPr/>
              <a:t>‹nr.›</a:t>
            </a:fld>
            <a:endParaRPr lang="nl-NL" dirty="0"/>
          </a:p>
        </p:txBody>
      </p:sp>
      <p:sp>
        <p:nvSpPr>
          <p:cNvPr id="7" name="Tijdelijke aanduiding voor datum 6">
            <a:extLst>
              <a:ext uri="{FF2B5EF4-FFF2-40B4-BE49-F238E27FC236}">
                <a16:creationId xmlns:a16="http://schemas.microsoft.com/office/drawing/2014/main" id="{B64E8C05-E278-0042-ABA4-DC2DC3E174CF}"/>
              </a:ext>
            </a:extLst>
          </p:cNvPr>
          <p:cNvSpPr>
            <a:spLocks noGrp="1"/>
          </p:cNvSpPr>
          <p:nvPr>
            <p:ph type="dt" sz="half" idx="10"/>
          </p:nvPr>
        </p:nvSpPr>
        <p:spPr>
          <a:xfrm>
            <a:off x="1262743" y="4629600"/>
            <a:ext cx="2133600" cy="274637"/>
          </a:xfrm>
          <a:prstGeom prst="rect">
            <a:avLst/>
          </a:prstGeom>
        </p:spPr>
        <p:txBody>
          <a:bodyPr/>
          <a:lstStyle>
            <a:lvl1pPr>
              <a:defRPr sz="1200" baseline="0">
                <a:solidFill>
                  <a:schemeClr val="accent4"/>
                </a:solidFill>
                <a:latin typeface="+mj-lt"/>
              </a:defRPr>
            </a:lvl1pPr>
          </a:lstStyle>
          <a:p>
            <a:fld id="{4ED2B493-C1EE-714C-B8A9-F38F4D8CE6E7}" type="datetimeFigureOut">
              <a:rPr lang="nl-NL" smtClean="0"/>
              <a:pPr/>
              <a:t>7-10-2019</a:t>
            </a:fld>
            <a:endParaRPr lang="nl-NL" dirty="0"/>
          </a:p>
        </p:txBody>
      </p:sp>
    </p:spTree>
    <p:extLst>
      <p:ext uri="{BB962C8B-B14F-4D97-AF65-F5344CB8AC3E}">
        <p14:creationId xmlns:p14="http://schemas.microsoft.com/office/powerpoint/2010/main" val="413062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rporate-Twee-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12400" y="206375"/>
            <a:ext cx="8722800" cy="857250"/>
          </a:xfrm>
          <a:prstGeom prst="rect">
            <a:avLst/>
          </a:prstGeom>
        </p:spPr>
        <p:txBody>
          <a:bodyPr>
            <a:normAutofit/>
          </a:bodyPr>
          <a:lstStyle>
            <a:lvl1pPr>
              <a:defRPr sz="2800">
                <a:solidFill>
                  <a:schemeClr val="accent2"/>
                </a:solidFill>
              </a:defRPr>
            </a:lvl1pPr>
          </a:lstStyle>
          <a:p>
            <a:r>
              <a:rPr lang="nl-NL" dirty="0"/>
              <a:t>Titel volgblad </a:t>
            </a:r>
            <a:r>
              <a:rPr lang="nl-NL" dirty="0" err="1"/>
              <a:t>Arial</a:t>
            </a:r>
            <a:r>
              <a:rPr lang="nl-NL" dirty="0"/>
              <a:t> 28pt</a:t>
            </a:r>
          </a:p>
        </p:txBody>
      </p:sp>
      <p:sp>
        <p:nvSpPr>
          <p:cNvPr id="3" name="Tijdelijke aanduiding voor inhoud 2"/>
          <p:cNvSpPr>
            <a:spLocks noGrp="1"/>
          </p:cNvSpPr>
          <p:nvPr>
            <p:ph sz="half" idx="1"/>
          </p:nvPr>
        </p:nvSpPr>
        <p:spPr>
          <a:xfrm>
            <a:off x="212400" y="1198800"/>
            <a:ext cx="4283400" cy="2894954"/>
          </a:xfrm>
          <a:prstGeom prst="rect">
            <a:avLst/>
          </a:prstGeo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4" name="Tijdelijke aanduiding voor inhoud 3"/>
          <p:cNvSpPr>
            <a:spLocks noGrp="1"/>
          </p:cNvSpPr>
          <p:nvPr>
            <p:ph sz="half" idx="2"/>
          </p:nvPr>
        </p:nvSpPr>
        <p:spPr>
          <a:xfrm>
            <a:off x="4648199" y="1200150"/>
            <a:ext cx="4285407" cy="2894955"/>
          </a:xfrm>
          <a:prstGeom prst="rect">
            <a:avLst/>
          </a:prstGeo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Tekststijl van het model bewerken</a:t>
            </a:r>
          </a:p>
          <a:p>
            <a:pPr lvl="1"/>
            <a:r>
              <a:rPr lang="nl-NL" smtClean="0"/>
              <a:t>Tweede niveau</a:t>
            </a:r>
          </a:p>
        </p:txBody>
      </p:sp>
      <p:sp>
        <p:nvSpPr>
          <p:cNvPr id="7" name="Tijdelijke aanduiding voor voettekst 4">
            <a:extLst>
              <a:ext uri="{FF2B5EF4-FFF2-40B4-BE49-F238E27FC236}">
                <a16:creationId xmlns:a16="http://schemas.microsoft.com/office/drawing/2014/main" id="{69C277A8-ADA1-E44D-A02F-2FC0CF6BE2DB}"/>
              </a:ext>
            </a:extLst>
          </p:cNvPr>
          <p:cNvSpPr>
            <a:spLocks noGrp="1"/>
          </p:cNvSpPr>
          <p:nvPr>
            <p:ph type="ftr" sz="quarter" idx="3"/>
          </p:nvPr>
        </p:nvSpPr>
        <p:spPr>
          <a:xfrm>
            <a:off x="2199831" y="4630341"/>
            <a:ext cx="4870548" cy="273844"/>
          </a:xfrm>
          <a:prstGeom prst="rect">
            <a:avLst/>
          </a:prstGeom>
        </p:spPr>
        <p:txBody>
          <a:bodyPr vert="horz" lIns="91440" tIns="45720" rIns="91440" bIns="45720" rtlCol="0" anchor="ctr"/>
          <a:lstStyle>
            <a:lvl1pPr algn="ctr">
              <a:defRPr sz="1200">
                <a:solidFill>
                  <a:schemeClr val="accent4"/>
                </a:solidFill>
                <a:latin typeface="Arial"/>
                <a:cs typeface="Arial"/>
              </a:defRPr>
            </a:lvl1pPr>
          </a:lstStyle>
          <a:p>
            <a:endParaRPr lang="nl-NL" dirty="0"/>
          </a:p>
        </p:txBody>
      </p:sp>
      <p:sp>
        <p:nvSpPr>
          <p:cNvPr id="10" name="Tijdelijke aanduiding voor dianummer 5">
            <a:extLst>
              <a:ext uri="{FF2B5EF4-FFF2-40B4-BE49-F238E27FC236}">
                <a16:creationId xmlns:a16="http://schemas.microsoft.com/office/drawing/2014/main" id="{B717C99D-6188-0D4C-B810-61576C150E63}"/>
              </a:ext>
            </a:extLst>
          </p:cNvPr>
          <p:cNvSpPr>
            <a:spLocks noGrp="1"/>
          </p:cNvSpPr>
          <p:nvPr>
            <p:ph type="sldNum" sz="quarter" idx="4"/>
          </p:nvPr>
        </p:nvSpPr>
        <p:spPr>
          <a:xfrm>
            <a:off x="8103810" y="4641986"/>
            <a:ext cx="829797" cy="273844"/>
          </a:xfrm>
          <a:prstGeom prst="rect">
            <a:avLst/>
          </a:prstGeom>
        </p:spPr>
        <p:txBody>
          <a:bodyPr vert="horz" lIns="91440" tIns="45720" rIns="91440" bIns="45720" rtlCol="0" anchor="ctr"/>
          <a:lstStyle>
            <a:lvl1pPr algn="r">
              <a:defRPr sz="1200">
                <a:solidFill>
                  <a:schemeClr val="accent4"/>
                </a:solidFill>
                <a:latin typeface="Arial"/>
                <a:cs typeface="Arial"/>
              </a:defRPr>
            </a:lvl1pPr>
          </a:lstStyle>
          <a:p>
            <a:fld id="{CC1A7FFB-7E9A-E347-8F80-8E2C647B3625}" type="slidenum">
              <a:rPr lang="nl-NL" smtClean="0"/>
              <a:pPr/>
              <a:t>‹nr.›</a:t>
            </a:fld>
            <a:endParaRPr lang="nl-NL" dirty="0"/>
          </a:p>
        </p:txBody>
      </p:sp>
      <p:sp>
        <p:nvSpPr>
          <p:cNvPr id="8" name="Tijdelijke aanduiding voor datum 6">
            <a:extLst>
              <a:ext uri="{FF2B5EF4-FFF2-40B4-BE49-F238E27FC236}">
                <a16:creationId xmlns:a16="http://schemas.microsoft.com/office/drawing/2014/main" id="{F545DDDF-BC04-C24C-8D8C-86F24B98A2C3}"/>
              </a:ext>
            </a:extLst>
          </p:cNvPr>
          <p:cNvSpPr>
            <a:spLocks noGrp="1"/>
          </p:cNvSpPr>
          <p:nvPr>
            <p:ph type="dt" sz="half" idx="10"/>
          </p:nvPr>
        </p:nvSpPr>
        <p:spPr>
          <a:xfrm>
            <a:off x="1262743" y="4629600"/>
            <a:ext cx="2133600" cy="274637"/>
          </a:xfrm>
          <a:prstGeom prst="rect">
            <a:avLst/>
          </a:prstGeom>
        </p:spPr>
        <p:txBody>
          <a:bodyPr/>
          <a:lstStyle>
            <a:lvl1pPr>
              <a:defRPr sz="1200" baseline="0">
                <a:solidFill>
                  <a:schemeClr val="accent4"/>
                </a:solidFill>
                <a:latin typeface="+mj-lt"/>
              </a:defRPr>
            </a:lvl1pPr>
          </a:lstStyle>
          <a:p>
            <a:fld id="{4ED2B493-C1EE-714C-B8A9-F38F4D8CE6E7}" type="datetimeFigureOut">
              <a:rPr lang="nl-NL" smtClean="0"/>
              <a:pPr/>
              <a:t>7-10-2019</a:t>
            </a:fld>
            <a:endParaRPr lang="nl-NL" dirty="0"/>
          </a:p>
        </p:txBody>
      </p:sp>
    </p:spTree>
    <p:extLst>
      <p:ext uri="{BB962C8B-B14F-4D97-AF65-F5344CB8AC3E}">
        <p14:creationId xmlns:p14="http://schemas.microsoft.com/office/powerpoint/2010/main" val="298027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Corporate-Afbeelding-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noAutofit/>
          </a:bodyPr>
          <a:lstStyle>
            <a:lvl1pPr algn="l">
              <a:defRPr sz="2000" b="0">
                <a:solidFill>
                  <a:schemeClr val="accent2"/>
                </a:solidFill>
                <a:latin typeface="Arial" panose="020B0604020202020204" pitchFamily="34" charset="0"/>
                <a:cs typeface="Arial" panose="020B0604020202020204" pitchFamily="34" charset="0"/>
              </a:defRPr>
            </a:lvl1pPr>
          </a:lstStyle>
          <a:p>
            <a:r>
              <a:rPr lang="nl-NL" smtClean="0"/>
              <a:t>Klik om de stijl te bewerken</a:t>
            </a:r>
            <a:endParaRPr lang="nl-NL" dirty="0"/>
          </a:p>
        </p:txBody>
      </p:sp>
      <p:sp>
        <p:nvSpPr>
          <p:cNvPr id="3" name="Tijdelijke aanduiding voor afbeelding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sp>
        <p:nvSpPr>
          <p:cNvPr id="4" name="Tijdelijke aanduiding voor tekst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Tree>
    <p:extLst>
      <p:ext uri="{BB962C8B-B14F-4D97-AF65-F5344CB8AC3E}">
        <p14:creationId xmlns:p14="http://schemas.microsoft.com/office/powerpoint/2010/main" val="3220939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rporate-Outro">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6F7DCA26-1E3E-9B46-B079-ABB50214B5C5}"/>
              </a:ext>
            </a:extLst>
          </p:cNvPr>
          <p:cNvSpPr/>
          <p:nvPr userDrawn="1"/>
        </p:nvSpPr>
        <p:spPr>
          <a:xfrm>
            <a:off x="0" y="0"/>
            <a:ext cx="9144000" cy="41016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0A31709-346C-6C48-A1F1-7F2837F1C9A9}"/>
              </a:ext>
            </a:extLst>
          </p:cNvPr>
          <p:cNvSpPr/>
          <p:nvPr userDrawn="1"/>
        </p:nvSpPr>
        <p:spPr>
          <a:xfrm>
            <a:off x="7461377" y="4530929"/>
            <a:ext cx="1268296" cy="253916"/>
          </a:xfrm>
          <a:prstGeom prst="rect">
            <a:avLst/>
          </a:prstGeom>
        </p:spPr>
        <p:txBody>
          <a:bodyPr wrap="none">
            <a:spAutoFit/>
          </a:bodyPr>
          <a:lstStyle/>
          <a:p>
            <a:pPr algn="r"/>
            <a:r>
              <a:rPr lang="nl-NL" sz="1050" dirty="0">
                <a:solidFill>
                  <a:schemeClr val="accent2"/>
                </a:solidFill>
              </a:rPr>
              <a:t>FONTYS.NL/PRO</a:t>
            </a:r>
          </a:p>
        </p:txBody>
      </p:sp>
    </p:spTree>
    <p:extLst>
      <p:ext uri="{BB962C8B-B14F-4D97-AF65-F5344CB8AC3E}">
        <p14:creationId xmlns:p14="http://schemas.microsoft.com/office/powerpoint/2010/main" val="407077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12399" y="206375"/>
            <a:ext cx="8722800" cy="856800"/>
          </a:xfrm>
          <a:prstGeom prst="rect">
            <a:avLst/>
          </a:prstGeom>
        </p:spPr>
        <p:txBody>
          <a:bodyPr vert="horz" lIns="91440" tIns="45720" rIns="91440" bIns="45720" rtlCol="0" anchor="ctr">
            <a:normAutofit/>
          </a:bodyPr>
          <a:lstStyle/>
          <a:p>
            <a:r>
              <a:rPr lang="nl-NL" dirty="0"/>
              <a:t>Titel van presentatie, </a:t>
            </a:r>
            <a:r>
              <a:rPr lang="nl-NL" dirty="0" err="1"/>
              <a:t>Arial</a:t>
            </a:r>
            <a:r>
              <a:rPr lang="nl-NL" dirty="0"/>
              <a:t> 32pt</a:t>
            </a:r>
          </a:p>
        </p:txBody>
      </p:sp>
      <p:sp>
        <p:nvSpPr>
          <p:cNvPr id="3" name="Tijdelijke aanduiding voor tekst 2"/>
          <p:cNvSpPr>
            <a:spLocks noGrp="1"/>
          </p:cNvSpPr>
          <p:nvPr>
            <p:ph type="body" idx="1"/>
          </p:nvPr>
        </p:nvSpPr>
        <p:spPr>
          <a:xfrm>
            <a:off x="212400" y="1200151"/>
            <a:ext cx="8721207"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2199831" y="4630341"/>
            <a:ext cx="4870548"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8103810"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pic>
        <p:nvPicPr>
          <p:cNvPr id="8" name="Afbeelding 7">
            <a:extLst>
              <a:ext uri="{FF2B5EF4-FFF2-40B4-BE49-F238E27FC236}">
                <a16:creationId xmlns:a16="http://schemas.microsoft.com/office/drawing/2014/main" id="{E7842039-91CC-714F-B232-C60B55B5D4A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83600" y="4284000"/>
            <a:ext cx="982800" cy="682884"/>
          </a:xfrm>
          <a:prstGeom prst="rect">
            <a:avLst/>
          </a:prstGeom>
        </p:spPr>
      </p:pic>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47" r:id="rId1"/>
    <p:sldLayoutId id="2147483838" r:id="rId2"/>
    <p:sldLayoutId id="2147483823" r:id="rId3"/>
    <p:sldLayoutId id="2147483825" r:id="rId4"/>
    <p:sldLayoutId id="2147483830" r:id="rId5"/>
    <p:sldLayoutId id="2147483848" r:id="rId6"/>
  </p:sldLayoutIdLst>
  <p:txStyles>
    <p:titleStyle>
      <a:lvl1pPr algn="l" defTabSz="457200" rtl="0" eaLnBrk="1" latinLnBrk="0" hangingPunct="1">
        <a:spcBef>
          <a:spcPct val="0"/>
        </a:spcBef>
        <a:buNone/>
        <a:defRPr sz="3200" b="0" i="0" kern="1200" baseline="0">
          <a:solidFill>
            <a:srgbClr val="0076E0"/>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time_continue=17&amp;v=3XBo7LPVTrc"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a:extLst>
              <a:ext uri="{FF2B5EF4-FFF2-40B4-BE49-F238E27FC236}">
                <a16:creationId xmlns:a16="http://schemas.microsoft.com/office/drawing/2014/main" id="{E6D0AA5D-BC99-744D-8526-61384532CBE5}"/>
              </a:ext>
            </a:extLst>
          </p:cNvPr>
          <p:cNvSpPr>
            <a:spLocks noGrp="1"/>
          </p:cNvSpPr>
          <p:nvPr>
            <p:ph type="title"/>
          </p:nvPr>
        </p:nvSpPr>
        <p:spPr/>
        <p:txBody>
          <a:bodyPr/>
          <a:lstStyle/>
          <a:p>
            <a:r>
              <a:rPr lang="nl-NL" sz="2000" b="1" dirty="0"/>
              <a:t>Uitdaging en </a:t>
            </a:r>
            <a:r>
              <a:rPr lang="nl-NL" sz="2000" b="1" dirty="0" err="1"/>
              <a:t>learnings</a:t>
            </a:r>
            <a:r>
              <a:rPr lang="nl-NL" sz="2000" b="1" dirty="0"/>
              <a:t> in de stap van bedrijfsleven naar onderwijs</a:t>
            </a:r>
            <a:endParaRPr lang="nl-NL" sz="2000" dirty="0"/>
          </a:p>
        </p:txBody>
      </p:sp>
      <p:sp>
        <p:nvSpPr>
          <p:cNvPr id="18" name="Tijdelijke aanduiding voor tekst 17">
            <a:extLst>
              <a:ext uri="{FF2B5EF4-FFF2-40B4-BE49-F238E27FC236}">
                <a16:creationId xmlns:a16="http://schemas.microsoft.com/office/drawing/2014/main" id="{A10C5EB6-007C-4F47-9F30-F6188E0C0E08}"/>
              </a:ext>
            </a:extLst>
          </p:cNvPr>
          <p:cNvSpPr>
            <a:spLocks noGrp="1"/>
          </p:cNvSpPr>
          <p:nvPr>
            <p:ph type="body" sz="quarter" idx="11"/>
          </p:nvPr>
        </p:nvSpPr>
        <p:spPr/>
        <p:txBody>
          <a:bodyPr/>
          <a:lstStyle/>
          <a:p>
            <a:r>
              <a:rPr lang="nl-NL" dirty="0" err="1"/>
              <a:t>Fontys</a:t>
            </a:r>
            <a:r>
              <a:rPr lang="nl-NL" dirty="0"/>
              <a:t> pro</a:t>
            </a:r>
          </a:p>
        </p:txBody>
      </p:sp>
      <p:sp>
        <p:nvSpPr>
          <p:cNvPr id="20" name="Tijdelijke aanduiding voor tekst 19">
            <a:extLst>
              <a:ext uri="{FF2B5EF4-FFF2-40B4-BE49-F238E27FC236}">
                <a16:creationId xmlns:a16="http://schemas.microsoft.com/office/drawing/2014/main" id="{57679295-0583-9645-A884-B7696FDC1BD8}"/>
              </a:ext>
            </a:extLst>
          </p:cNvPr>
          <p:cNvSpPr>
            <a:spLocks noGrp="1"/>
          </p:cNvSpPr>
          <p:nvPr>
            <p:ph type="body" idx="14"/>
          </p:nvPr>
        </p:nvSpPr>
        <p:spPr/>
        <p:txBody>
          <a:bodyPr/>
          <a:lstStyle/>
          <a:p>
            <a:r>
              <a:rPr lang="nl-NL" dirty="0"/>
              <a:t>Ik wil </a:t>
            </a:r>
            <a:r>
              <a:rPr lang="nl-NL" dirty="0" smtClean="0"/>
              <a:t>iets in het onderwijs, maar wat?'</a:t>
            </a:r>
            <a:endParaRPr lang="nl-NL" dirty="0"/>
          </a:p>
        </p:txBody>
      </p:sp>
    </p:spTree>
    <p:extLst>
      <p:ext uri="{BB962C8B-B14F-4D97-AF65-F5344CB8AC3E}">
        <p14:creationId xmlns:p14="http://schemas.microsoft.com/office/powerpoint/2010/main" val="3981892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a:xfrm>
            <a:off x="212400" y="178345"/>
            <a:ext cx="8722800" cy="344770"/>
          </a:xfrm>
        </p:spPr>
        <p:txBody>
          <a:bodyPr>
            <a:normAutofit fontScale="90000"/>
          </a:bodyPr>
          <a:lstStyle/>
          <a:p>
            <a:r>
              <a:rPr lang="nl-NL" dirty="0" smtClean="0">
                <a:sym typeface="Wingdings" panose="05000000000000000000" pitchFamily="2" charset="2"/>
              </a:rPr>
              <a:t>Inspiratieavonden</a:t>
            </a:r>
            <a:endParaRPr lang="nl-NL" dirty="0"/>
          </a:p>
        </p:txBody>
      </p:sp>
      <p:sp>
        <p:nvSpPr>
          <p:cNvPr id="3" name="Tijdelijke aanduiding voor inhoud 2">
            <a:extLst>
              <a:ext uri="{FF2B5EF4-FFF2-40B4-BE49-F238E27FC236}">
                <a16:creationId xmlns:a16="http://schemas.microsoft.com/office/drawing/2014/main" id="{CDF01E09-6E5C-F14A-8B7D-0C28B4C6EC25}"/>
              </a:ext>
            </a:extLst>
          </p:cNvPr>
          <p:cNvSpPr>
            <a:spLocks noGrp="1"/>
          </p:cNvSpPr>
          <p:nvPr>
            <p:ph idx="1"/>
          </p:nvPr>
        </p:nvSpPr>
        <p:spPr/>
        <p:txBody>
          <a:bodyPr>
            <a:normAutofit/>
          </a:bodyPr>
          <a:lstStyle/>
          <a:p>
            <a:pPr marL="0" indent="0">
              <a:buNone/>
            </a:pPr>
            <a:r>
              <a:rPr lang="nl-NL" dirty="0"/>
              <a:t> </a:t>
            </a:r>
          </a:p>
        </p:txBody>
      </p:sp>
      <p:graphicFrame>
        <p:nvGraphicFramePr>
          <p:cNvPr id="5" name="Tabel 4"/>
          <p:cNvGraphicFramePr>
            <a:graphicFrameLocks noGrp="1"/>
          </p:cNvGraphicFramePr>
          <p:nvPr>
            <p:extLst>
              <p:ext uri="{D42A27DB-BD31-4B8C-83A1-F6EECF244321}">
                <p14:modId xmlns:p14="http://schemas.microsoft.com/office/powerpoint/2010/main" val="1827701834"/>
              </p:ext>
            </p:extLst>
          </p:nvPr>
        </p:nvGraphicFramePr>
        <p:xfrm>
          <a:off x="601775" y="706989"/>
          <a:ext cx="7509072" cy="3505200"/>
        </p:xfrm>
        <a:graphic>
          <a:graphicData uri="http://schemas.openxmlformats.org/drawingml/2006/table">
            <a:tbl>
              <a:tblPr firstRow="1" bandRow="1">
                <a:tableStyleId>{5C22544A-7EE6-4342-B048-85BDC9FD1C3A}</a:tableStyleId>
              </a:tblPr>
              <a:tblGrid>
                <a:gridCol w="7509072">
                  <a:extLst>
                    <a:ext uri="{9D8B030D-6E8A-4147-A177-3AD203B41FA5}">
                      <a16:colId xmlns:a16="http://schemas.microsoft.com/office/drawing/2014/main" val="1042930439"/>
                    </a:ext>
                  </a:extLst>
                </a:gridCol>
              </a:tblGrid>
              <a:tr h="326660">
                <a:tc>
                  <a:txBody>
                    <a:bodyPr/>
                    <a:lstStyle/>
                    <a:p>
                      <a:r>
                        <a:rPr lang="nl-NL" sz="1600" dirty="0" err="1" smtClean="0"/>
                        <a:t>Learnings</a:t>
                      </a:r>
                      <a:endParaRPr lang="nl-NL" sz="1600" dirty="0"/>
                    </a:p>
                  </a:txBody>
                  <a:tcPr/>
                </a:tc>
                <a:extLst>
                  <a:ext uri="{0D108BD9-81ED-4DB2-BD59-A6C34878D82A}">
                    <a16:rowId xmlns:a16="http://schemas.microsoft.com/office/drawing/2014/main" val="1161617868"/>
                  </a:ext>
                </a:extLst>
              </a:tr>
              <a:tr h="326660">
                <a:tc>
                  <a:txBody>
                    <a:bodyPr/>
                    <a:lstStyle/>
                    <a:p>
                      <a:r>
                        <a:rPr lang="nl-NL" sz="1600" dirty="0" smtClean="0"/>
                        <a:t>Inspiratieavond</a:t>
                      </a:r>
                      <a:r>
                        <a:rPr lang="nl-NL" sz="1600" baseline="0" dirty="0" smtClean="0"/>
                        <a:t> zelfstandig; betere focus</a:t>
                      </a:r>
                      <a:endParaRPr lang="nl-NL" sz="1600" dirty="0"/>
                    </a:p>
                  </a:txBody>
                  <a:tcPr/>
                </a:tc>
                <a:extLst>
                  <a:ext uri="{0D108BD9-81ED-4DB2-BD59-A6C34878D82A}">
                    <a16:rowId xmlns:a16="http://schemas.microsoft.com/office/drawing/2014/main" val="1619374325"/>
                  </a:ext>
                </a:extLst>
              </a:tr>
              <a:tr h="326660">
                <a:tc>
                  <a:txBody>
                    <a:bodyPr/>
                    <a:lstStyle/>
                    <a:p>
                      <a:r>
                        <a:rPr lang="nl-NL" sz="1600" dirty="0" smtClean="0"/>
                        <a:t>Werving via netwerk! Neem ook bedrijfsleven/</a:t>
                      </a:r>
                      <a:r>
                        <a:rPr lang="nl-NL" sz="1600" baseline="0" dirty="0" smtClean="0"/>
                        <a:t> werkgevers mee (vb. 21 nov)</a:t>
                      </a:r>
                      <a:endParaRPr lang="nl-NL" sz="1600" dirty="0"/>
                    </a:p>
                  </a:txBody>
                  <a:tcPr/>
                </a:tc>
                <a:extLst>
                  <a:ext uri="{0D108BD9-81ED-4DB2-BD59-A6C34878D82A}">
                    <a16:rowId xmlns:a16="http://schemas.microsoft.com/office/drawing/2014/main" val="1016605684"/>
                  </a:ext>
                </a:extLst>
              </a:tr>
              <a:tr h="510126">
                <a:tc>
                  <a:txBody>
                    <a:bodyPr/>
                    <a:lstStyle/>
                    <a:p>
                      <a:r>
                        <a:rPr lang="nl-NL" sz="1600" dirty="0" smtClean="0"/>
                        <a:t>Wees voorbereid op brede insteek van belangstellenden, zowel wat betreft onderwijsvormen als gewenste rol</a:t>
                      </a:r>
                      <a:endParaRPr lang="nl-NL" sz="1600" dirty="0"/>
                    </a:p>
                  </a:txBody>
                  <a:tcPr/>
                </a:tc>
                <a:extLst>
                  <a:ext uri="{0D108BD9-81ED-4DB2-BD59-A6C34878D82A}">
                    <a16:rowId xmlns:a16="http://schemas.microsoft.com/office/drawing/2014/main" val="361100033"/>
                  </a:ext>
                </a:extLst>
              </a:tr>
              <a:tr h="326660">
                <a:tc>
                  <a:txBody>
                    <a:bodyPr/>
                    <a:lstStyle/>
                    <a:p>
                      <a:r>
                        <a:rPr lang="nl-NL" sz="1600" dirty="0" smtClean="0"/>
                        <a:t>Wees voorbereid op diversiteit</a:t>
                      </a:r>
                      <a:r>
                        <a:rPr lang="nl-NL" sz="1600" baseline="0" dirty="0" smtClean="0"/>
                        <a:t> in achtergrond, drijfveren, doelen</a:t>
                      </a:r>
                      <a:endParaRPr lang="nl-NL" sz="1600" dirty="0"/>
                    </a:p>
                  </a:txBody>
                  <a:tcPr/>
                </a:tc>
                <a:extLst>
                  <a:ext uri="{0D108BD9-81ED-4DB2-BD59-A6C34878D82A}">
                    <a16:rowId xmlns:a16="http://schemas.microsoft.com/office/drawing/2014/main" val="2801878984"/>
                  </a:ext>
                </a:extLst>
              </a:tr>
              <a:tr h="326660">
                <a:tc>
                  <a:txBody>
                    <a:bodyPr/>
                    <a:lstStyle/>
                    <a:p>
                      <a:r>
                        <a:rPr lang="nl-NL" sz="1600" dirty="0" smtClean="0"/>
                        <a:t>Verwacht</a:t>
                      </a:r>
                      <a:r>
                        <a:rPr lang="nl-NL" sz="1600" baseline="0" dirty="0" smtClean="0"/>
                        <a:t> niet direct aanmeldingen/inschrijvingen; langere doorlooptijden</a:t>
                      </a:r>
                      <a:endParaRPr lang="nl-NL" sz="1600" dirty="0"/>
                    </a:p>
                  </a:txBody>
                  <a:tcPr/>
                </a:tc>
                <a:extLst>
                  <a:ext uri="{0D108BD9-81ED-4DB2-BD59-A6C34878D82A}">
                    <a16:rowId xmlns:a16="http://schemas.microsoft.com/office/drawing/2014/main" val="3826053073"/>
                  </a:ext>
                </a:extLst>
              </a:tr>
              <a:tr h="510126">
                <a:tc>
                  <a:txBody>
                    <a:bodyPr/>
                    <a:lstStyle/>
                    <a:p>
                      <a:r>
                        <a:rPr lang="nl-NL" sz="1600" dirty="0" smtClean="0"/>
                        <a:t>Wees</a:t>
                      </a:r>
                      <a:r>
                        <a:rPr lang="nl-NL" sz="1600" baseline="0" dirty="0" smtClean="0"/>
                        <a:t> voorbereid op teleurstellingen: je moet mensen soms vertellen dat niet kan wat ze zo graag willen</a:t>
                      </a:r>
                      <a:endParaRPr lang="nl-NL" sz="1600" dirty="0"/>
                    </a:p>
                  </a:txBody>
                  <a:tcPr/>
                </a:tc>
                <a:extLst>
                  <a:ext uri="{0D108BD9-81ED-4DB2-BD59-A6C34878D82A}">
                    <a16:rowId xmlns:a16="http://schemas.microsoft.com/office/drawing/2014/main" val="3394139381"/>
                  </a:ext>
                </a:extLst>
              </a:tr>
              <a:tr h="326660">
                <a:tc>
                  <a:txBody>
                    <a:bodyPr/>
                    <a:lstStyle/>
                    <a:p>
                      <a:r>
                        <a:rPr lang="nl-NL" sz="1600" dirty="0" smtClean="0"/>
                        <a:t>Schep juiste verwachtingen over rol Fontys; wij hebben geen banen</a:t>
                      </a:r>
                      <a:r>
                        <a:rPr lang="nl-NL" sz="1600" baseline="0" dirty="0" smtClean="0"/>
                        <a:t> paraat</a:t>
                      </a:r>
                      <a:endParaRPr lang="nl-NL" sz="1600" dirty="0"/>
                    </a:p>
                  </a:txBody>
                  <a:tcPr/>
                </a:tc>
                <a:extLst>
                  <a:ext uri="{0D108BD9-81ED-4DB2-BD59-A6C34878D82A}">
                    <a16:rowId xmlns:a16="http://schemas.microsoft.com/office/drawing/2014/main" val="1356503084"/>
                  </a:ext>
                </a:extLst>
              </a:tr>
              <a:tr h="326660">
                <a:tc>
                  <a:txBody>
                    <a:bodyPr/>
                    <a:lstStyle/>
                    <a:p>
                      <a:r>
                        <a:rPr lang="nl-NL" sz="1600" dirty="0" smtClean="0"/>
                        <a:t>Opvolging? Zorg voor vastlegging</a:t>
                      </a:r>
                      <a:r>
                        <a:rPr lang="nl-NL" sz="1600" baseline="0" dirty="0" smtClean="0"/>
                        <a:t> in CRM</a:t>
                      </a:r>
                      <a:endParaRPr lang="nl-NL" sz="1600" dirty="0"/>
                    </a:p>
                  </a:txBody>
                  <a:tcPr/>
                </a:tc>
                <a:extLst>
                  <a:ext uri="{0D108BD9-81ED-4DB2-BD59-A6C34878D82A}">
                    <a16:rowId xmlns:a16="http://schemas.microsoft.com/office/drawing/2014/main" val="1246365018"/>
                  </a:ext>
                </a:extLst>
              </a:tr>
            </a:tbl>
          </a:graphicData>
        </a:graphic>
      </p:graphicFrame>
    </p:spTree>
    <p:extLst>
      <p:ext uri="{BB962C8B-B14F-4D97-AF65-F5344CB8AC3E}">
        <p14:creationId xmlns:p14="http://schemas.microsoft.com/office/powerpoint/2010/main" val="298422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p:txBody>
          <a:bodyPr>
            <a:normAutofit/>
          </a:bodyPr>
          <a:lstStyle/>
          <a:p>
            <a:r>
              <a:rPr lang="nl-NL" dirty="0" smtClean="0"/>
              <a:t>Hulp in het doolhof </a:t>
            </a:r>
            <a:r>
              <a:rPr lang="nl-NL" dirty="0" smtClean="0">
                <a:sym typeface="Wingdings" panose="05000000000000000000" pitchFamily="2" charset="2"/>
              </a:rPr>
              <a:t> </a:t>
            </a:r>
            <a:r>
              <a:rPr lang="nl-NL" dirty="0" err="1" smtClean="0">
                <a:sym typeface="Wingdings" panose="05000000000000000000" pitchFamily="2" charset="2"/>
              </a:rPr>
              <a:t>factsheets</a:t>
            </a:r>
            <a:r>
              <a:rPr lang="nl-NL" dirty="0" smtClean="0">
                <a:sym typeface="Wingdings" panose="05000000000000000000" pitchFamily="2" charset="2"/>
              </a:rPr>
              <a:t> / kaarten</a:t>
            </a:r>
            <a:endParaRPr lang="nl-NL" dirty="0"/>
          </a:p>
        </p:txBody>
      </p:sp>
      <p:sp>
        <p:nvSpPr>
          <p:cNvPr id="3" name="Tijdelijke aanduiding voor inhoud 2">
            <a:extLst>
              <a:ext uri="{FF2B5EF4-FFF2-40B4-BE49-F238E27FC236}">
                <a16:creationId xmlns:a16="http://schemas.microsoft.com/office/drawing/2014/main" id="{CDF01E09-6E5C-F14A-8B7D-0C28B4C6EC25}"/>
              </a:ext>
            </a:extLst>
          </p:cNvPr>
          <p:cNvSpPr>
            <a:spLocks noGrp="1"/>
          </p:cNvSpPr>
          <p:nvPr>
            <p:ph idx="1"/>
          </p:nvPr>
        </p:nvSpPr>
        <p:spPr/>
        <p:txBody>
          <a:bodyPr>
            <a:normAutofit/>
          </a:bodyPr>
          <a:lstStyle/>
          <a:p>
            <a:pPr marL="0" indent="0">
              <a:buNone/>
            </a:pPr>
            <a:r>
              <a:rPr lang="nl-NL" dirty="0"/>
              <a:t> </a:t>
            </a:r>
          </a:p>
        </p:txBody>
      </p:sp>
      <p:pic>
        <p:nvPicPr>
          <p:cNvPr id="5" name="Afbeelding 4"/>
          <p:cNvPicPr>
            <a:picLocks noChangeAspect="1"/>
          </p:cNvPicPr>
          <p:nvPr/>
        </p:nvPicPr>
        <p:blipFill>
          <a:blip r:embed="rId3"/>
          <a:stretch>
            <a:fillRect/>
          </a:stretch>
        </p:blipFill>
        <p:spPr>
          <a:xfrm>
            <a:off x="1394432" y="1063625"/>
            <a:ext cx="2476109" cy="4034110"/>
          </a:xfrm>
          <a:prstGeom prst="rect">
            <a:avLst/>
          </a:prstGeom>
        </p:spPr>
      </p:pic>
      <p:pic>
        <p:nvPicPr>
          <p:cNvPr id="7" name="Afbeelding 6"/>
          <p:cNvPicPr>
            <a:picLocks noChangeAspect="1"/>
          </p:cNvPicPr>
          <p:nvPr/>
        </p:nvPicPr>
        <p:blipFill>
          <a:blip r:embed="rId4"/>
          <a:stretch>
            <a:fillRect/>
          </a:stretch>
        </p:blipFill>
        <p:spPr>
          <a:xfrm>
            <a:off x="5052573" y="1063625"/>
            <a:ext cx="2465289" cy="4034110"/>
          </a:xfrm>
          <a:prstGeom prst="rect">
            <a:avLst/>
          </a:prstGeom>
        </p:spPr>
      </p:pic>
    </p:spTree>
    <p:extLst>
      <p:ext uri="{BB962C8B-B14F-4D97-AF65-F5344CB8AC3E}">
        <p14:creationId xmlns:p14="http://schemas.microsoft.com/office/powerpoint/2010/main" val="141336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Dank voor jullie aandacht en inbreng</a:t>
            </a:r>
            <a:endParaRPr lang="nl-NL" dirty="0"/>
          </a:p>
        </p:txBody>
      </p:sp>
      <p:sp>
        <p:nvSpPr>
          <p:cNvPr id="3" name="Tijdelijke aanduiding voor inhoud 2"/>
          <p:cNvSpPr>
            <a:spLocks noGrp="1"/>
          </p:cNvSpPr>
          <p:nvPr>
            <p:ph idx="1"/>
          </p:nvPr>
        </p:nvSpPr>
        <p:spPr/>
        <p:txBody>
          <a:bodyPr/>
          <a:lstStyle/>
          <a:p>
            <a:r>
              <a:rPr lang="nl-NL" dirty="0" smtClean="0"/>
              <a:t>Méér weten of nader samenwerken?</a:t>
            </a:r>
          </a:p>
          <a:p>
            <a:endParaRPr lang="nl-NL" dirty="0"/>
          </a:p>
          <a:p>
            <a:pPr marL="0" indent="0">
              <a:buNone/>
            </a:pPr>
            <a:r>
              <a:rPr lang="nl-NL" dirty="0" smtClean="0"/>
              <a:t>Studieadvies – Judith </a:t>
            </a:r>
            <a:r>
              <a:rPr lang="nl-NL" dirty="0" err="1" smtClean="0"/>
              <a:t>Boetzkens</a:t>
            </a:r>
            <a:endParaRPr lang="nl-NL" dirty="0" smtClean="0"/>
          </a:p>
          <a:p>
            <a:pPr marL="0" indent="0">
              <a:buNone/>
            </a:pPr>
            <a:r>
              <a:rPr lang="nl-NL" dirty="0" smtClean="0"/>
              <a:t>Fontys Pro Educatie - Janneke Gielisse</a:t>
            </a:r>
          </a:p>
        </p:txBody>
      </p:sp>
    </p:spTree>
    <p:extLst>
      <p:ext uri="{BB962C8B-B14F-4D97-AF65-F5344CB8AC3E}">
        <p14:creationId xmlns:p14="http://schemas.microsoft.com/office/powerpoint/2010/main" val="410622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323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Korte introductie: Wie zijn wij? Wie zijn jullie?</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smtClean="0"/>
              <a:t>Fontys Pro Educatie</a:t>
            </a:r>
          </a:p>
          <a:p>
            <a:pPr marL="0" indent="0">
              <a:buNone/>
            </a:pPr>
            <a:endParaRPr lang="nl-NL" dirty="0" smtClean="0"/>
          </a:p>
          <a:p>
            <a:pPr marL="0" indent="0">
              <a:buNone/>
            </a:pPr>
            <a:r>
              <a:rPr lang="nl-NL" dirty="0" smtClean="0"/>
              <a:t>Samenwerking van 6 educatieve instituten binnen Fontys</a:t>
            </a:r>
          </a:p>
          <a:p>
            <a:r>
              <a:rPr lang="nl-NL" dirty="0" smtClean="0"/>
              <a:t>Kennispartner en opleider voor het onderwijs</a:t>
            </a:r>
          </a:p>
          <a:p>
            <a:r>
              <a:rPr lang="nl-NL" dirty="0" smtClean="0"/>
              <a:t>1 plek voor alle vragen vanuit werkveld &amp; professionals</a:t>
            </a:r>
            <a:endParaRPr lang="nl-NL" dirty="0"/>
          </a:p>
          <a:p>
            <a:pPr marL="0" indent="0">
              <a:buNone/>
            </a:pPr>
            <a:endParaRPr lang="nl-NL" dirty="0" smtClean="0"/>
          </a:p>
          <a:p>
            <a:pPr marL="0" indent="0">
              <a:buNone/>
            </a:pPr>
            <a:endParaRPr lang="nl-NL" dirty="0" smtClean="0"/>
          </a:p>
          <a:p>
            <a:pPr marL="0" indent="0">
              <a:buNone/>
            </a:pPr>
            <a:r>
              <a:rPr lang="nl-NL" dirty="0" smtClean="0"/>
              <a:t>Janneke Gielisse, Jeroen Vreugdenhil, Kara Vloet</a:t>
            </a:r>
            <a:endParaRPr lang="nl-NL" dirty="0"/>
          </a:p>
          <a:p>
            <a:endParaRPr lang="nl-NL" dirty="0"/>
          </a:p>
        </p:txBody>
      </p:sp>
    </p:spTree>
    <p:extLst>
      <p:ext uri="{BB962C8B-B14F-4D97-AF65-F5344CB8AC3E}">
        <p14:creationId xmlns:p14="http://schemas.microsoft.com/office/powerpoint/2010/main" val="351343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p:txBody>
          <a:bodyPr/>
          <a:lstStyle/>
          <a:p>
            <a:r>
              <a:rPr lang="nl-NL" dirty="0" smtClean="0"/>
              <a:t>Het verhaal van Jaap</a:t>
            </a:r>
            <a:endParaRPr lang="nl-NL" dirty="0"/>
          </a:p>
        </p:txBody>
      </p:sp>
      <p:sp>
        <p:nvSpPr>
          <p:cNvPr id="3" name="Tijdelijke aanduiding voor inhoud 2">
            <a:extLst>
              <a:ext uri="{FF2B5EF4-FFF2-40B4-BE49-F238E27FC236}">
                <a16:creationId xmlns:a16="http://schemas.microsoft.com/office/drawing/2014/main" id="{CDF01E09-6E5C-F14A-8B7D-0C28B4C6EC25}"/>
              </a:ext>
            </a:extLst>
          </p:cNvPr>
          <p:cNvSpPr>
            <a:spLocks noGrp="1"/>
          </p:cNvSpPr>
          <p:nvPr>
            <p:ph idx="1"/>
          </p:nvPr>
        </p:nvSpPr>
        <p:spPr/>
        <p:txBody>
          <a:bodyPr>
            <a:normAutofit/>
          </a:bodyPr>
          <a:lstStyle/>
          <a:p>
            <a:pPr marL="0" indent="0">
              <a:buNone/>
            </a:pPr>
            <a:r>
              <a:rPr lang="nl-NL" dirty="0"/>
              <a:t> </a:t>
            </a:r>
          </a:p>
          <a:p>
            <a:r>
              <a:rPr lang="nl-NL" dirty="0"/>
              <a:t>Motieven en ervaring tot nu toe – wat was zijn drijfveer, zijn vragen, ervaringen, wat heb je geleerd</a:t>
            </a:r>
          </a:p>
          <a:p>
            <a:r>
              <a:rPr lang="nl-NL" dirty="0"/>
              <a:t>Hoe was je ervaring </a:t>
            </a:r>
            <a:r>
              <a:rPr lang="nl-NL" dirty="0" smtClean="0"/>
              <a:t>met …? </a:t>
            </a:r>
            <a:endParaRPr lang="nl-NL" dirty="0"/>
          </a:p>
          <a:p>
            <a:r>
              <a:rPr lang="nl-NL" dirty="0"/>
              <a:t>Wat hebben wij geleerd?</a:t>
            </a:r>
          </a:p>
          <a:p>
            <a:endParaRPr lang="nl-NL" dirty="0"/>
          </a:p>
        </p:txBody>
      </p:sp>
    </p:spTree>
    <p:extLst>
      <p:ext uri="{BB962C8B-B14F-4D97-AF65-F5344CB8AC3E}">
        <p14:creationId xmlns:p14="http://schemas.microsoft.com/office/powerpoint/2010/main" val="95610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3"/>
          <a:stretch>
            <a:fillRect/>
          </a:stretch>
        </p:blipFill>
        <p:spPr>
          <a:xfrm rot="20350448">
            <a:off x="306534" y="991588"/>
            <a:ext cx="4149634" cy="1424297"/>
          </a:xfrm>
          <a:prstGeom prst="rect">
            <a:avLst/>
          </a:prstGeom>
        </p:spPr>
      </p:pic>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p:txBody>
          <a:bodyPr/>
          <a:lstStyle/>
          <a:p>
            <a:r>
              <a:rPr lang="nl-NL" dirty="0" smtClean="0"/>
              <a:t>Het verhaal van Jaap staat niet op zich</a:t>
            </a:r>
            <a:endParaRPr lang="nl-NL" dirty="0"/>
          </a:p>
        </p:txBody>
      </p:sp>
      <p:pic>
        <p:nvPicPr>
          <p:cNvPr id="6" name="Afbeelding 5"/>
          <p:cNvPicPr>
            <a:picLocks noChangeAspect="1"/>
          </p:cNvPicPr>
          <p:nvPr/>
        </p:nvPicPr>
        <p:blipFill>
          <a:blip r:embed="rId4"/>
          <a:stretch>
            <a:fillRect/>
          </a:stretch>
        </p:blipFill>
        <p:spPr>
          <a:xfrm>
            <a:off x="4995562" y="1063625"/>
            <a:ext cx="2391140" cy="3737202"/>
          </a:xfrm>
          <a:prstGeom prst="rect">
            <a:avLst/>
          </a:prstGeom>
        </p:spPr>
      </p:pic>
      <p:pic>
        <p:nvPicPr>
          <p:cNvPr id="8" name="Afbeelding 7"/>
          <p:cNvPicPr>
            <a:picLocks noChangeAspect="1"/>
          </p:cNvPicPr>
          <p:nvPr/>
        </p:nvPicPr>
        <p:blipFill>
          <a:blip r:embed="rId5"/>
          <a:stretch>
            <a:fillRect/>
          </a:stretch>
        </p:blipFill>
        <p:spPr>
          <a:xfrm>
            <a:off x="4254343" y="3665836"/>
            <a:ext cx="4889657" cy="1192006"/>
          </a:xfrm>
          <a:prstGeom prst="rect">
            <a:avLst/>
          </a:prstGeom>
        </p:spPr>
      </p:pic>
      <p:pic>
        <p:nvPicPr>
          <p:cNvPr id="9" name="Afbeelding 8"/>
          <p:cNvPicPr>
            <a:picLocks noChangeAspect="1"/>
          </p:cNvPicPr>
          <p:nvPr/>
        </p:nvPicPr>
        <p:blipFill>
          <a:blip r:embed="rId6"/>
          <a:stretch>
            <a:fillRect/>
          </a:stretch>
        </p:blipFill>
        <p:spPr>
          <a:xfrm>
            <a:off x="1416389" y="2181267"/>
            <a:ext cx="2993782" cy="2057438"/>
          </a:xfrm>
          <a:prstGeom prst="rect">
            <a:avLst/>
          </a:prstGeom>
        </p:spPr>
      </p:pic>
    </p:spTree>
    <p:extLst>
      <p:ext uri="{BB962C8B-B14F-4D97-AF65-F5344CB8AC3E}">
        <p14:creationId xmlns:p14="http://schemas.microsoft.com/office/powerpoint/2010/main" val="32347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A8A5FC-0946-D94F-B877-538B896E7BDB}"/>
              </a:ext>
            </a:extLst>
          </p:cNvPr>
          <p:cNvSpPr>
            <a:spLocks noGrp="1"/>
          </p:cNvSpPr>
          <p:nvPr>
            <p:ph type="title"/>
          </p:nvPr>
        </p:nvSpPr>
        <p:spPr>
          <a:xfrm>
            <a:off x="554192" y="396952"/>
            <a:ext cx="8102920" cy="425450"/>
          </a:xfrm>
        </p:spPr>
        <p:txBody>
          <a:bodyPr/>
          <a:lstStyle/>
          <a:p>
            <a:r>
              <a:rPr lang="nl-NL" sz="2800" dirty="0" smtClean="0"/>
              <a:t>Arjan maakte de overstap naar het basisonderwijs</a:t>
            </a:r>
            <a:endParaRPr lang="nl-NL" sz="2800" dirty="0"/>
          </a:p>
        </p:txBody>
      </p:sp>
      <p:pic>
        <p:nvPicPr>
          <p:cNvPr id="3" name="Afbeelding 2">
            <a:hlinkClick r:id="rId3"/>
          </p:cNvPr>
          <p:cNvPicPr>
            <a:picLocks noChangeAspect="1"/>
          </p:cNvPicPr>
          <p:nvPr/>
        </p:nvPicPr>
        <p:blipFill>
          <a:blip r:embed="rId4"/>
          <a:stretch>
            <a:fillRect/>
          </a:stretch>
        </p:blipFill>
        <p:spPr>
          <a:xfrm>
            <a:off x="1682348" y="1061444"/>
            <a:ext cx="6015037" cy="3349369"/>
          </a:xfrm>
          <a:prstGeom prst="rect">
            <a:avLst/>
          </a:prstGeom>
        </p:spPr>
      </p:pic>
    </p:spTree>
    <p:extLst>
      <p:ext uri="{BB962C8B-B14F-4D97-AF65-F5344CB8AC3E}">
        <p14:creationId xmlns:p14="http://schemas.microsoft.com/office/powerpoint/2010/main" val="32171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p:txBody>
          <a:bodyPr/>
          <a:lstStyle/>
          <a:p>
            <a:r>
              <a:rPr lang="nl-NL" dirty="0" smtClean="0"/>
              <a:t>Hoe gaan jullie om met </a:t>
            </a:r>
            <a:r>
              <a:rPr lang="nl-NL" dirty="0" err="1" smtClean="0"/>
              <a:t>potentials</a:t>
            </a:r>
            <a:r>
              <a:rPr lang="nl-NL" dirty="0" smtClean="0"/>
              <a:t>?</a:t>
            </a:r>
            <a:endParaRPr lang="nl-NL" dirty="0"/>
          </a:p>
        </p:txBody>
      </p:sp>
      <p:sp>
        <p:nvSpPr>
          <p:cNvPr id="3" name="Tijdelijke aanduiding voor inhoud 2">
            <a:extLst>
              <a:ext uri="{FF2B5EF4-FFF2-40B4-BE49-F238E27FC236}">
                <a16:creationId xmlns:a16="http://schemas.microsoft.com/office/drawing/2014/main" id="{CDF01E09-6E5C-F14A-8B7D-0C28B4C6EC25}"/>
              </a:ext>
            </a:extLst>
          </p:cNvPr>
          <p:cNvSpPr>
            <a:spLocks noGrp="1"/>
          </p:cNvSpPr>
          <p:nvPr>
            <p:ph idx="1"/>
          </p:nvPr>
        </p:nvSpPr>
        <p:spPr/>
        <p:txBody>
          <a:bodyPr>
            <a:normAutofit/>
          </a:bodyPr>
          <a:lstStyle/>
          <a:p>
            <a:pPr marL="0" indent="0">
              <a:buNone/>
            </a:pPr>
            <a:r>
              <a:rPr lang="nl-NL" dirty="0"/>
              <a:t> </a:t>
            </a:r>
          </a:p>
        </p:txBody>
      </p:sp>
      <p:sp>
        <p:nvSpPr>
          <p:cNvPr id="4" name="Tijdelijke aanduiding voor inhoud 2">
            <a:extLst>
              <a:ext uri="{FF2B5EF4-FFF2-40B4-BE49-F238E27FC236}">
                <a16:creationId xmlns:a16="http://schemas.microsoft.com/office/drawing/2014/main" id="{CDF01E09-6E5C-F14A-8B7D-0C28B4C6EC25}"/>
              </a:ext>
            </a:extLst>
          </p:cNvPr>
          <p:cNvSpPr txBox="1">
            <a:spLocks/>
          </p:cNvSpPr>
          <p:nvPr/>
        </p:nvSpPr>
        <p:spPr>
          <a:xfrm>
            <a:off x="364800" y="1352551"/>
            <a:ext cx="8722800" cy="287458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dirty="0" smtClean="0"/>
              <a:t> </a:t>
            </a:r>
          </a:p>
          <a:p>
            <a:r>
              <a:rPr lang="nl-NL" dirty="0"/>
              <a:t>Wat verrast je in het verhaal van Jaap en hoe doen jullie dit op de opleiding</a:t>
            </a:r>
          </a:p>
          <a:p>
            <a:r>
              <a:rPr lang="nl-NL" dirty="0"/>
              <a:t>Verantwoordelijkheid van Fontys - </a:t>
            </a:r>
          </a:p>
          <a:p>
            <a:endParaRPr lang="nl-NL" dirty="0" smtClean="0"/>
          </a:p>
          <a:p>
            <a:r>
              <a:rPr lang="nl-NL" dirty="0" smtClean="0"/>
              <a:t>Open avond is vaak stap verder in oriëntatie</a:t>
            </a:r>
          </a:p>
          <a:p>
            <a:r>
              <a:rPr lang="nl-NL" dirty="0" smtClean="0"/>
              <a:t>Waar komen vragen binnen jullie instituut terecht?</a:t>
            </a:r>
          </a:p>
          <a:p>
            <a:endParaRPr lang="nl-NL" dirty="0"/>
          </a:p>
        </p:txBody>
      </p:sp>
    </p:spTree>
    <p:extLst>
      <p:ext uri="{BB962C8B-B14F-4D97-AF65-F5344CB8AC3E}">
        <p14:creationId xmlns:p14="http://schemas.microsoft.com/office/powerpoint/2010/main" val="4276556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a:xfrm>
            <a:off x="-238862" y="202235"/>
            <a:ext cx="8722800" cy="335823"/>
          </a:xfrm>
        </p:spPr>
        <p:txBody>
          <a:bodyPr>
            <a:normAutofit fontScale="90000"/>
          </a:bodyPr>
          <a:lstStyle/>
          <a:p>
            <a:pPr algn="ctr"/>
            <a:r>
              <a:rPr lang="nl-NL" dirty="0" smtClean="0"/>
              <a:t>Routes naar leraarschap: een doolhof</a:t>
            </a:r>
            <a:endParaRPr lang="nl-NL" dirty="0"/>
          </a:p>
        </p:txBody>
      </p:sp>
      <p:pic>
        <p:nvPicPr>
          <p:cNvPr id="5" name="Afbeelding 4"/>
          <p:cNvPicPr>
            <a:picLocks noChangeAspect="1"/>
          </p:cNvPicPr>
          <p:nvPr/>
        </p:nvPicPr>
        <p:blipFill>
          <a:blip r:embed="rId3"/>
          <a:stretch>
            <a:fillRect/>
          </a:stretch>
        </p:blipFill>
        <p:spPr>
          <a:xfrm>
            <a:off x="1547004" y="602707"/>
            <a:ext cx="5893456" cy="4171461"/>
          </a:xfrm>
          <a:prstGeom prst="rect">
            <a:avLst/>
          </a:prstGeom>
        </p:spPr>
      </p:pic>
      <p:sp>
        <p:nvSpPr>
          <p:cNvPr id="6" name="Tekstvak 5"/>
          <p:cNvSpPr txBox="1"/>
          <p:nvPr/>
        </p:nvSpPr>
        <p:spPr>
          <a:xfrm>
            <a:off x="1916482" y="4774168"/>
            <a:ext cx="5523978" cy="261610"/>
          </a:xfrm>
          <a:prstGeom prst="rect">
            <a:avLst/>
          </a:prstGeom>
          <a:noFill/>
        </p:spPr>
        <p:txBody>
          <a:bodyPr wrap="square" rtlCol="0">
            <a:spAutoFit/>
          </a:bodyPr>
          <a:lstStyle/>
          <a:p>
            <a:r>
              <a:rPr lang="nl-NL" sz="1100" dirty="0" smtClean="0"/>
              <a:t>Bron: VSNU (Vereniging van Universiteiten</a:t>
            </a:r>
            <a:endParaRPr lang="nl-NL" sz="1100" dirty="0"/>
          </a:p>
        </p:txBody>
      </p:sp>
    </p:spTree>
    <p:extLst>
      <p:ext uri="{BB962C8B-B14F-4D97-AF65-F5344CB8AC3E}">
        <p14:creationId xmlns:p14="http://schemas.microsoft.com/office/powerpoint/2010/main" val="2312536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p:txBody>
          <a:bodyPr>
            <a:normAutofit/>
          </a:bodyPr>
          <a:lstStyle/>
          <a:p>
            <a:r>
              <a:rPr lang="nl-NL" dirty="0" smtClean="0"/>
              <a:t>Hulp in het doolhof </a:t>
            </a:r>
            <a:r>
              <a:rPr lang="nl-NL" dirty="0" smtClean="0">
                <a:sym typeface="Wingdings" panose="05000000000000000000" pitchFamily="2" charset="2"/>
              </a:rPr>
              <a:t> studieadviseur en website</a:t>
            </a:r>
            <a:endParaRPr lang="nl-NL" dirty="0"/>
          </a:p>
        </p:txBody>
      </p:sp>
      <p:sp>
        <p:nvSpPr>
          <p:cNvPr id="3" name="Tijdelijke aanduiding voor inhoud 2">
            <a:extLst>
              <a:ext uri="{FF2B5EF4-FFF2-40B4-BE49-F238E27FC236}">
                <a16:creationId xmlns:a16="http://schemas.microsoft.com/office/drawing/2014/main" id="{CDF01E09-6E5C-F14A-8B7D-0C28B4C6EC25}"/>
              </a:ext>
            </a:extLst>
          </p:cNvPr>
          <p:cNvSpPr>
            <a:spLocks noGrp="1"/>
          </p:cNvSpPr>
          <p:nvPr>
            <p:ph idx="1"/>
          </p:nvPr>
        </p:nvSpPr>
        <p:spPr/>
        <p:txBody>
          <a:bodyPr>
            <a:normAutofit/>
          </a:bodyPr>
          <a:lstStyle/>
          <a:p>
            <a:pPr marL="0" indent="0">
              <a:buNone/>
            </a:pPr>
            <a:r>
              <a:rPr lang="nl-NL" dirty="0"/>
              <a:t> </a:t>
            </a:r>
          </a:p>
        </p:txBody>
      </p:sp>
      <p:pic>
        <p:nvPicPr>
          <p:cNvPr id="4" name="Afbeelding 3"/>
          <p:cNvPicPr>
            <a:picLocks noChangeAspect="1"/>
          </p:cNvPicPr>
          <p:nvPr/>
        </p:nvPicPr>
        <p:blipFill>
          <a:blip r:embed="rId3"/>
          <a:stretch>
            <a:fillRect/>
          </a:stretch>
        </p:blipFill>
        <p:spPr>
          <a:xfrm>
            <a:off x="5592350" y="1063624"/>
            <a:ext cx="2547140" cy="4010025"/>
          </a:xfrm>
          <a:prstGeom prst="rect">
            <a:avLst/>
          </a:prstGeom>
        </p:spPr>
      </p:pic>
      <p:pic>
        <p:nvPicPr>
          <p:cNvPr id="6" name="Afbeelding 5"/>
          <p:cNvPicPr>
            <a:picLocks noChangeAspect="1"/>
          </p:cNvPicPr>
          <p:nvPr/>
        </p:nvPicPr>
        <p:blipFill>
          <a:blip r:embed="rId4"/>
          <a:stretch>
            <a:fillRect/>
          </a:stretch>
        </p:blipFill>
        <p:spPr>
          <a:xfrm>
            <a:off x="692542" y="1063625"/>
            <a:ext cx="4419666" cy="2738439"/>
          </a:xfrm>
          <a:prstGeom prst="rect">
            <a:avLst/>
          </a:prstGeom>
        </p:spPr>
      </p:pic>
    </p:spTree>
    <p:extLst>
      <p:ext uri="{BB962C8B-B14F-4D97-AF65-F5344CB8AC3E}">
        <p14:creationId xmlns:p14="http://schemas.microsoft.com/office/powerpoint/2010/main" val="88365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04AD2-CC4D-824F-9897-5F30034BF6A3}"/>
              </a:ext>
            </a:extLst>
          </p:cNvPr>
          <p:cNvSpPr>
            <a:spLocks noGrp="1"/>
          </p:cNvSpPr>
          <p:nvPr>
            <p:ph type="title"/>
          </p:nvPr>
        </p:nvSpPr>
        <p:spPr/>
        <p:txBody>
          <a:bodyPr>
            <a:normAutofit/>
          </a:bodyPr>
          <a:lstStyle/>
          <a:p>
            <a:r>
              <a:rPr lang="nl-NL" dirty="0" smtClean="0"/>
              <a:t>Hulp in het doolhof </a:t>
            </a:r>
            <a:r>
              <a:rPr lang="nl-NL" dirty="0" smtClean="0">
                <a:sym typeface="Wingdings" panose="05000000000000000000" pitchFamily="2" charset="2"/>
              </a:rPr>
              <a:t> Inspiratieavonden</a:t>
            </a:r>
            <a:endParaRPr lang="nl-NL" dirty="0"/>
          </a:p>
        </p:txBody>
      </p:sp>
      <p:sp>
        <p:nvSpPr>
          <p:cNvPr id="3" name="Tijdelijke aanduiding voor inhoud 2">
            <a:extLst>
              <a:ext uri="{FF2B5EF4-FFF2-40B4-BE49-F238E27FC236}">
                <a16:creationId xmlns:a16="http://schemas.microsoft.com/office/drawing/2014/main" id="{CDF01E09-6E5C-F14A-8B7D-0C28B4C6EC25}"/>
              </a:ext>
            </a:extLst>
          </p:cNvPr>
          <p:cNvSpPr>
            <a:spLocks noGrp="1"/>
          </p:cNvSpPr>
          <p:nvPr>
            <p:ph idx="1"/>
          </p:nvPr>
        </p:nvSpPr>
        <p:spPr/>
        <p:txBody>
          <a:bodyPr>
            <a:normAutofit/>
          </a:bodyPr>
          <a:lstStyle/>
          <a:p>
            <a:pPr marL="0" indent="0">
              <a:buNone/>
            </a:pPr>
            <a:r>
              <a:rPr lang="nl-NL" dirty="0"/>
              <a:t> </a:t>
            </a:r>
          </a:p>
        </p:txBody>
      </p:sp>
      <p:graphicFrame>
        <p:nvGraphicFramePr>
          <p:cNvPr id="5" name="Tabel 4"/>
          <p:cNvGraphicFramePr>
            <a:graphicFrameLocks noGrp="1"/>
          </p:cNvGraphicFramePr>
          <p:nvPr>
            <p:extLst>
              <p:ext uri="{D42A27DB-BD31-4B8C-83A1-F6EECF244321}">
                <p14:modId xmlns:p14="http://schemas.microsoft.com/office/powerpoint/2010/main" val="3741828421"/>
              </p:ext>
            </p:extLst>
          </p:nvPr>
        </p:nvGraphicFramePr>
        <p:xfrm>
          <a:off x="346553" y="1048751"/>
          <a:ext cx="8221250" cy="3139440"/>
        </p:xfrm>
        <a:graphic>
          <a:graphicData uri="http://schemas.openxmlformats.org/drawingml/2006/table">
            <a:tbl>
              <a:tblPr firstRow="1" bandRow="1">
                <a:tableStyleId>{5C22544A-7EE6-4342-B048-85BDC9FD1C3A}</a:tableStyleId>
              </a:tblPr>
              <a:tblGrid>
                <a:gridCol w="4110625">
                  <a:extLst>
                    <a:ext uri="{9D8B030D-6E8A-4147-A177-3AD203B41FA5}">
                      <a16:colId xmlns:a16="http://schemas.microsoft.com/office/drawing/2014/main" val="1042930439"/>
                    </a:ext>
                  </a:extLst>
                </a:gridCol>
                <a:gridCol w="4110625">
                  <a:extLst>
                    <a:ext uri="{9D8B030D-6E8A-4147-A177-3AD203B41FA5}">
                      <a16:colId xmlns:a16="http://schemas.microsoft.com/office/drawing/2014/main" val="1591435925"/>
                    </a:ext>
                  </a:extLst>
                </a:gridCol>
              </a:tblGrid>
              <a:tr h="370840">
                <a:tc>
                  <a:txBody>
                    <a:bodyPr/>
                    <a:lstStyle/>
                    <a:p>
                      <a:r>
                        <a:rPr lang="nl-NL" dirty="0" smtClean="0"/>
                        <a:t>Sittard / 5 juni 2019</a:t>
                      </a:r>
                      <a:endParaRPr lang="nl-NL" dirty="0"/>
                    </a:p>
                  </a:txBody>
                  <a:tcPr/>
                </a:tc>
                <a:tc>
                  <a:txBody>
                    <a:bodyPr/>
                    <a:lstStyle/>
                    <a:p>
                      <a:r>
                        <a:rPr lang="nl-NL" dirty="0" smtClean="0"/>
                        <a:t>Tilburg / 18 juni 2019</a:t>
                      </a:r>
                      <a:endParaRPr lang="nl-NL" dirty="0"/>
                    </a:p>
                  </a:txBody>
                  <a:tcPr/>
                </a:tc>
                <a:extLst>
                  <a:ext uri="{0D108BD9-81ED-4DB2-BD59-A6C34878D82A}">
                    <a16:rowId xmlns:a16="http://schemas.microsoft.com/office/drawing/2014/main" val="1161617868"/>
                  </a:ext>
                </a:extLst>
              </a:tr>
              <a:tr h="370840">
                <a:tc>
                  <a:txBody>
                    <a:bodyPr/>
                    <a:lstStyle/>
                    <a:p>
                      <a:r>
                        <a:rPr lang="nl-NL" dirty="0" smtClean="0"/>
                        <a:t>Gekoppeld aan Open avond</a:t>
                      </a:r>
                      <a:endParaRPr lang="nl-NL" dirty="0"/>
                    </a:p>
                  </a:txBody>
                  <a:tcPr/>
                </a:tc>
                <a:tc>
                  <a:txBody>
                    <a:bodyPr/>
                    <a:lstStyle/>
                    <a:p>
                      <a:r>
                        <a:rPr lang="nl-NL" dirty="0" smtClean="0"/>
                        <a:t>Zelfstandige inspiratieavonden</a:t>
                      </a:r>
                      <a:endParaRPr lang="nl-NL" dirty="0"/>
                    </a:p>
                  </a:txBody>
                  <a:tcPr/>
                </a:tc>
                <a:extLst>
                  <a:ext uri="{0D108BD9-81ED-4DB2-BD59-A6C34878D82A}">
                    <a16:rowId xmlns:a16="http://schemas.microsoft.com/office/drawing/2014/main" val="1619374325"/>
                  </a:ext>
                </a:extLst>
              </a:tr>
              <a:tr h="370840">
                <a:tc>
                  <a:txBody>
                    <a:bodyPr/>
                    <a:lstStyle/>
                    <a:p>
                      <a:r>
                        <a:rPr lang="nl-NL" dirty="0" smtClean="0"/>
                        <a:t>Campagne via </a:t>
                      </a:r>
                      <a:r>
                        <a:rPr lang="nl-NL" dirty="0" err="1" smtClean="0"/>
                        <a:t>social</a:t>
                      </a:r>
                      <a:r>
                        <a:rPr lang="nl-NL" dirty="0" smtClean="0"/>
                        <a:t> media</a:t>
                      </a:r>
                      <a:endParaRPr lang="nl-NL" dirty="0"/>
                    </a:p>
                  </a:txBody>
                  <a:tcPr/>
                </a:tc>
                <a:tc>
                  <a:txBody>
                    <a:bodyPr/>
                    <a:lstStyle/>
                    <a:p>
                      <a:r>
                        <a:rPr lang="nl-NL" dirty="0" smtClean="0"/>
                        <a:t>Werving via netwerk sprekers</a:t>
                      </a:r>
                      <a:endParaRPr lang="nl-NL" dirty="0"/>
                    </a:p>
                  </a:txBody>
                  <a:tcPr/>
                </a:tc>
                <a:extLst>
                  <a:ext uri="{0D108BD9-81ED-4DB2-BD59-A6C34878D82A}">
                    <a16:rowId xmlns:a16="http://schemas.microsoft.com/office/drawing/2014/main" val="1016605684"/>
                  </a:ext>
                </a:extLst>
              </a:tr>
              <a:tr h="370840">
                <a:tc>
                  <a:txBody>
                    <a:bodyPr/>
                    <a:lstStyle/>
                    <a:p>
                      <a:r>
                        <a:rPr lang="nl-NL" dirty="0" smtClean="0"/>
                        <a:t>27 aanmeldingen, 2 bezoekers</a:t>
                      </a:r>
                      <a:endParaRPr lang="nl-NL" dirty="0"/>
                    </a:p>
                  </a:txBody>
                  <a:tcPr/>
                </a:tc>
                <a:tc>
                  <a:txBody>
                    <a:bodyPr/>
                    <a:lstStyle/>
                    <a:p>
                      <a:r>
                        <a:rPr lang="nl-NL" dirty="0" smtClean="0"/>
                        <a:t>77 aanmeldingen, 58 bezoekers</a:t>
                      </a:r>
                    </a:p>
                  </a:txBody>
                  <a:tcPr/>
                </a:tc>
                <a:extLst>
                  <a:ext uri="{0D108BD9-81ED-4DB2-BD59-A6C34878D82A}">
                    <a16:rowId xmlns:a16="http://schemas.microsoft.com/office/drawing/2014/main" val="361100033"/>
                  </a:ext>
                </a:extLst>
              </a:tr>
              <a:tr h="370840">
                <a:tc>
                  <a:txBody>
                    <a:bodyPr/>
                    <a:lstStyle/>
                    <a:p>
                      <a:r>
                        <a:rPr lang="nl-NL" dirty="0" smtClean="0"/>
                        <a:t>Vrije inloop bij sprekers</a:t>
                      </a:r>
                      <a:endParaRPr lang="nl-NL" dirty="0"/>
                    </a:p>
                  </a:txBody>
                  <a:tcPr/>
                </a:tc>
                <a:tc>
                  <a:txBody>
                    <a:bodyPr/>
                    <a:lstStyle/>
                    <a:p>
                      <a:r>
                        <a:rPr lang="nl-NL" dirty="0" smtClean="0"/>
                        <a:t>Vrije inloop bij sprekers</a:t>
                      </a:r>
                    </a:p>
                  </a:txBody>
                  <a:tcPr/>
                </a:tc>
                <a:extLst>
                  <a:ext uri="{0D108BD9-81ED-4DB2-BD59-A6C34878D82A}">
                    <a16:rowId xmlns:a16="http://schemas.microsoft.com/office/drawing/2014/main" val="2801878984"/>
                  </a:ext>
                </a:extLst>
              </a:tr>
              <a:tr h="370840">
                <a:tc>
                  <a:txBody>
                    <a:bodyPr/>
                    <a:lstStyle/>
                    <a:p>
                      <a:r>
                        <a:rPr lang="nl-NL" dirty="0" smtClean="0"/>
                        <a:t>Rondetafelgesprekken</a:t>
                      </a:r>
                      <a:endParaRPr lang="nl-NL" dirty="0"/>
                    </a:p>
                  </a:txBody>
                  <a:tcPr/>
                </a:tc>
                <a:tc>
                  <a:txBody>
                    <a:bodyPr/>
                    <a:lstStyle/>
                    <a:p>
                      <a:r>
                        <a:rPr lang="nl-NL" dirty="0" smtClean="0"/>
                        <a:t>Elke</a:t>
                      </a:r>
                      <a:r>
                        <a:rPr lang="nl-NL" baseline="0" dirty="0" smtClean="0"/>
                        <a:t> spreker een </a:t>
                      </a:r>
                      <a:r>
                        <a:rPr lang="nl-NL" dirty="0" smtClean="0"/>
                        <a:t>eigen lokaal</a:t>
                      </a:r>
                    </a:p>
                  </a:txBody>
                  <a:tcPr/>
                </a:tc>
                <a:extLst>
                  <a:ext uri="{0D108BD9-81ED-4DB2-BD59-A6C34878D82A}">
                    <a16:rowId xmlns:a16="http://schemas.microsoft.com/office/drawing/2014/main" val="3826053073"/>
                  </a:ext>
                </a:extLst>
              </a:tr>
              <a:tr h="370840">
                <a:tc>
                  <a:txBody>
                    <a:bodyPr/>
                    <a:lstStyle/>
                    <a:p>
                      <a:r>
                        <a:rPr lang="nl-NL" dirty="0" smtClean="0"/>
                        <a:t>Studieadviseur + vertegenwoordigers uit mbo, </a:t>
                      </a:r>
                      <a:endParaRPr lang="nl-NL" dirty="0"/>
                    </a:p>
                  </a:txBody>
                  <a:tcPr/>
                </a:tc>
                <a:tc>
                  <a:txBody>
                    <a:bodyPr/>
                    <a:lstStyle/>
                    <a:p>
                      <a:r>
                        <a:rPr lang="nl-NL" dirty="0" smtClean="0"/>
                        <a:t>Studieadviseur + vertegenwoordigers uit mbo, Fontys, opleidingsfondsen bedrijfsleven</a:t>
                      </a:r>
                    </a:p>
                  </a:txBody>
                  <a:tcPr/>
                </a:tc>
                <a:extLst>
                  <a:ext uri="{0D108BD9-81ED-4DB2-BD59-A6C34878D82A}">
                    <a16:rowId xmlns:a16="http://schemas.microsoft.com/office/drawing/2014/main" val="3394139381"/>
                  </a:ext>
                </a:extLst>
              </a:tr>
            </a:tbl>
          </a:graphicData>
        </a:graphic>
      </p:graphicFrame>
    </p:spTree>
    <p:extLst>
      <p:ext uri="{BB962C8B-B14F-4D97-AF65-F5344CB8AC3E}">
        <p14:creationId xmlns:p14="http://schemas.microsoft.com/office/powerpoint/2010/main" val="3622148174"/>
      </p:ext>
    </p:extLst>
  </p:cSld>
  <p:clrMapOvr>
    <a:masterClrMapping/>
  </p:clrMapOvr>
</p:sld>
</file>

<file path=ppt/theme/theme1.xml><?xml version="1.0" encoding="utf-8"?>
<a:theme xmlns:a="http://schemas.openxmlformats.org/drawingml/2006/main" name="Fontys Pro Corporate">
  <a:themeElements>
    <a:clrScheme name="Aangepast 3">
      <a:dk1>
        <a:srgbClr val="000000"/>
      </a:dk1>
      <a:lt1>
        <a:srgbClr val="FFFFFF"/>
      </a:lt1>
      <a:dk2>
        <a:srgbClr val="1F497D"/>
      </a:dk2>
      <a:lt2>
        <a:srgbClr val="EEECE1"/>
      </a:lt2>
      <a:accent1>
        <a:srgbClr val="653366"/>
      </a:accent1>
      <a:accent2>
        <a:srgbClr val="0076E0"/>
      </a:accent2>
      <a:accent3>
        <a:srgbClr val="93ADFC"/>
      </a:accent3>
      <a:accent4>
        <a:srgbClr val="818386"/>
      </a:accent4>
      <a:accent5>
        <a:srgbClr val="E3DDE3"/>
      </a:accent5>
      <a:accent6>
        <a:srgbClr val="CEC2CE"/>
      </a:accent6>
      <a:hlink>
        <a:srgbClr val="0076E0"/>
      </a:hlink>
      <a:folHlink>
        <a:srgbClr val="0076E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ie xmlns="ea5e864b-8bd1-4a33-b543-912519c479db">07 Studieadviseurs</Categorie>
    <PublishingExpirationDate xmlns="http://schemas.microsoft.com/sharepoint/v3" xsi:nil="true"/>
    <Jaar xmlns="ea5e864b-8bd1-4a33-b543-912519c479db">2018-2019</Jaar>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305DBF1137C2440B29A48376BB990B8" ma:contentTypeVersion="3" ma:contentTypeDescription="Een nieuw document maken." ma:contentTypeScope="" ma:versionID="6f2d872978e21e2a02daaefe9aa8b153">
  <xsd:schema xmlns:xsd="http://www.w3.org/2001/XMLSchema" xmlns:xs="http://www.w3.org/2001/XMLSchema" xmlns:p="http://schemas.microsoft.com/office/2006/metadata/properties" xmlns:ns1="http://schemas.microsoft.com/sharepoint/v3" xmlns:ns2="ea5e864b-8bd1-4a33-b543-912519c479db" targetNamespace="http://schemas.microsoft.com/office/2006/metadata/properties" ma:root="true" ma:fieldsID="c56ba8da366834112c73b4e8ed936504" ns1:_="" ns2:_="">
    <xsd:import namespace="http://schemas.microsoft.com/sharepoint/v3"/>
    <xsd:import namespace="ea5e864b-8bd1-4a33-b543-912519c479db"/>
    <xsd:element name="properties">
      <xsd:complexType>
        <xsd:sequence>
          <xsd:element name="documentManagement">
            <xsd:complexType>
              <xsd:all>
                <xsd:element ref="ns1:PublishingStartDate" minOccurs="0"/>
                <xsd:element ref="ns1:PublishingExpirationDate" minOccurs="0"/>
                <xsd:element ref="ns2:Categorie"/>
                <xsd:element ref="ns2:Jaa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9"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5e864b-8bd1-4a33-b543-912519c479db" elementFormDefault="qualified">
    <xsd:import namespace="http://schemas.microsoft.com/office/2006/documentManagement/types"/>
    <xsd:import namespace="http://schemas.microsoft.com/office/infopath/2007/PartnerControls"/>
    <xsd:element name="Categorie" ma:index="10" ma:displayName="Categorie" ma:format="Dropdown" ma:internalName="Categorie">
      <xsd:simpleType>
        <xsd:restriction base="dms:Choice">
          <xsd:enumeration value="01 Productoverzicht (top 50)"/>
          <xsd:enumeration value="02 Aanmelden - Inschrijven"/>
          <xsd:enumeration value="03 Draaiboeken"/>
          <xsd:enumeration value="04 Werkoverleg"/>
          <xsd:enumeration value="05 Evaluaties"/>
          <xsd:enumeration value="06 Offerte - Accepteren"/>
          <xsd:enumeration value="07 Studieadviseurs"/>
          <xsd:enumeration value="08 CRM"/>
          <xsd:enumeration value="09 Lerarenportfolio"/>
          <xsd:enumeration value="10 Certificaten"/>
          <xsd:enumeration value="11 Werkinstructies"/>
        </xsd:restriction>
      </xsd:simpleType>
    </xsd:element>
    <xsd:element name="Jaar" ma:index="11" ma:displayName="Jaar" ma:default="2018-2019" ma:format="Dropdown" ma:internalName="Jaar">
      <xsd:simpleType>
        <xsd:restriction base="dms:Choice">
          <xsd:enumeration value="2015-2016"/>
          <xsd:enumeration value="2016-2017"/>
          <xsd:enumeration value="2017-2018"/>
          <xsd:enumeration value="2018-2019"/>
          <xsd:enumeration value="2019-2020"/>
          <xsd:enumeration value="2020-2021"/>
          <xsd:enumeration value="2021-2022"/>
          <xsd:enumeration value="2022-2023"/>
          <xsd:enumeration value="2023-2024"/>
          <xsd:enumeration value="2024-202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16F857-E0F1-425A-9DCF-3053F06A7E37}">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ea5e864b-8bd1-4a33-b543-912519c479db"/>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D0D37CFA-7878-4624-99C8-35D23FAD7202}">
  <ds:schemaRefs>
    <ds:schemaRef ds:uri="http://schemas.microsoft.com/sharepoint/v3/contenttype/forms"/>
  </ds:schemaRefs>
</ds:datastoreItem>
</file>

<file path=customXml/itemProps3.xml><?xml version="1.0" encoding="utf-8"?>
<ds:datastoreItem xmlns:ds="http://schemas.openxmlformats.org/officeDocument/2006/customXml" ds:itemID="{7DC800E2-7D7E-4FD6-B5FD-4C5AF0630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a5e864b-8bd1-4a33-b543-912519c479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PPT-FontysPRO</Template>
  <TotalTime>0</TotalTime>
  <Words>518</Words>
  <Application>Microsoft Office PowerPoint</Application>
  <PresentationFormat>Diavoorstelling (16:9)</PresentationFormat>
  <Paragraphs>92</Paragraphs>
  <Slides>13</Slides>
  <Notes>10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Frutiger LT Pro 55 Roman</vt:lpstr>
      <vt:lpstr>Wingdings</vt:lpstr>
      <vt:lpstr>Fontys Pro Corporate</vt:lpstr>
      <vt:lpstr>Uitdaging en learnings in de stap van bedrijfsleven naar onderwijs</vt:lpstr>
      <vt:lpstr>Korte introductie: Wie zijn wij? Wie zijn jullie?</vt:lpstr>
      <vt:lpstr>Het verhaal van Jaap</vt:lpstr>
      <vt:lpstr>Het verhaal van Jaap staat niet op zich</vt:lpstr>
      <vt:lpstr>Arjan maakte de overstap naar het basisonderwijs</vt:lpstr>
      <vt:lpstr>Hoe gaan jullie om met potentials?</vt:lpstr>
      <vt:lpstr>Routes naar leraarschap: een doolhof</vt:lpstr>
      <vt:lpstr>Hulp in het doolhof  studieadviseur en website</vt:lpstr>
      <vt:lpstr>Hulp in het doolhof  Inspiratieavonden</vt:lpstr>
      <vt:lpstr>Inspiratieavonden</vt:lpstr>
      <vt:lpstr>Hulp in het doolhof  factsheets / kaarten</vt:lpstr>
      <vt:lpstr>Dank voor jullie aandacht en inbreng</vt:lpstr>
      <vt:lpstr>PowerPoint-presentatie</vt:lpstr>
    </vt:vector>
  </TitlesOfParts>
  <Manager/>
  <Company>Fontys Hogescholen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Academy Studiesucces</dc:title>
  <dc:subject>Voor vooruitdenkers</dc:subject>
  <dc:creator>Gielisse-van Gastel,Janneke J.T.</dc:creator>
  <cp:keywords/>
  <dc:description>Fontys Hogeschool - Copyright</dc:description>
  <cp:lastModifiedBy>Vreugdenhil,Jeroen B.J.</cp:lastModifiedBy>
  <cp:revision>21</cp:revision>
  <cp:lastPrinted>2014-08-19T14:33:34Z</cp:lastPrinted>
  <dcterms:created xsi:type="dcterms:W3CDTF">2019-09-23T10:19:17Z</dcterms:created>
  <dcterms:modified xsi:type="dcterms:W3CDTF">2019-10-07T06:33:34Z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0x010100B305DBF1137C2440B29A48376BB990B8</vt:lpwstr>
  </property>
</Properties>
</file>