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1" r:id="rId1"/>
  </p:sldMasterIdLst>
  <p:notesMasterIdLst>
    <p:notesMasterId r:id="rId12"/>
  </p:notesMasterIdLst>
  <p:handoutMasterIdLst>
    <p:handoutMasterId r:id="rId13"/>
  </p:handoutMasterIdLst>
  <p:sldIdLst>
    <p:sldId id="266" r:id="rId2"/>
    <p:sldId id="260" r:id="rId3"/>
    <p:sldId id="261" r:id="rId4"/>
    <p:sldId id="299" r:id="rId5"/>
    <p:sldId id="300" r:id="rId6"/>
    <p:sldId id="301" r:id="rId7"/>
    <p:sldId id="302" r:id="rId8"/>
    <p:sldId id="303" r:id="rId9"/>
    <p:sldId id="304" r:id="rId10"/>
    <p:sldId id="298" r:id="rId11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9797DA8E-F123-6145-A9C5-0C3B2A2EB7B7}">
          <p14:sldIdLst/>
        </p14:section>
        <p14:section name="Corporate" id="{80BFA01C-CD74-7845-B021-672224978863}">
          <p14:sldIdLst>
            <p14:sldId id="266"/>
            <p14:sldId id="260"/>
            <p14:sldId id="261"/>
            <p14:sldId id="299"/>
            <p14:sldId id="300"/>
            <p14:sldId id="301"/>
            <p14:sldId id="302"/>
            <p14:sldId id="303"/>
            <p14:sldId id="304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E0"/>
    <a:srgbClr val="015997"/>
    <a:srgbClr val="05599F"/>
    <a:srgbClr val="809D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5730" autoAdjust="0"/>
  </p:normalViewPr>
  <p:slideViewPr>
    <p:cSldViewPr snapToGrid="0" snapToObjects="1">
      <p:cViewPr varScale="1">
        <p:scale>
          <a:sx n="73" d="100"/>
          <a:sy n="73" d="100"/>
        </p:scale>
        <p:origin x="444" y="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5046B-E3A6-4E43-9D24-8C38ABDF8202}" type="datetimeFigureOut">
              <a:t>4-10-2019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2CFB6-CBE2-1D40-B0FD-77D0D9479B87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25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5F5A1-BB00-0941-975C-8C9B35B50AC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6EF66-4D75-7F4B-B988-73C87E66D5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922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6EF66-4D75-7F4B-B988-73C87E66D5D5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979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6EF66-4D75-7F4B-B988-73C87E66D5D5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492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 smtClean="0"/>
          </a:p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6EF66-4D75-7F4B-B988-73C87E66D5D5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9341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6EF66-4D75-7F4B-B988-73C87E66D5D5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1512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rporate-Titelpagina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Tijdelijke aanduiding voor afbeelding 1">
            <a:extLst>
              <a:ext uri="{FF2B5EF4-FFF2-40B4-BE49-F238E27FC236}">
                <a16:creationId xmlns:a16="http://schemas.microsoft.com/office/drawing/2014/main" id="{62ADC6AA-8A38-2B47-B2C5-B4B845293F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44" y="1007100"/>
            <a:ext cx="9139111" cy="4136400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483F7A29-5FB3-744B-BB79-718AD9369F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90000"/>
          </a:blip>
          <a:stretch>
            <a:fillRect/>
          </a:stretch>
        </p:blipFill>
        <p:spPr>
          <a:xfrm>
            <a:off x="6356954" y="1009280"/>
            <a:ext cx="2787046" cy="413531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06DEC3B5-16C8-9D4A-B958-4C27CB4779D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00" y="4284000"/>
            <a:ext cx="982800" cy="682884"/>
          </a:xfrm>
          <a:prstGeom prst="rect">
            <a:avLst/>
          </a:prstGeom>
        </p:spPr>
      </p:pic>
      <p:sp>
        <p:nvSpPr>
          <p:cNvPr id="15" name="Tijdelijke aanduiding voor titel 1">
            <a:extLst>
              <a:ext uri="{FF2B5EF4-FFF2-40B4-BE49-F238E27FC236}">
                <a16:creationId xmlns:a16="http://schemas.microsoft.com/office/drawing/2014/main" id="{872BD80B-1E6D-9548-B9CA-F8E181720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192" y="240499"/>
            <a:ext cx="8722800" cy="3206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1600" b="0" i="0" baseline="0">
                <a:solidFill>
                  <a:schemeClr val="accent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AE2E20AE-61E1-5E49-9499-61276AF4E1FF}"/>
              </a:ext>
            </a:extLst>
          </p:cNvPr>
          <p:cNvCxnSpPr/>
          <p:nvPr userDrawn="1"/>
        </p:nvCxnSpPr>
        <p:spPr>
          <a:xfrm>
            <a:off x="305636" y="598744"/>
            <a:ext cx="8532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jdelijke aanduiding voor tekst 7">
            <a:extLst>
              <a:ext uri="{FF2B5EF4-FFF2-40B4-BE49-F238E27FC236}">
                <a16:creationId xmlns:a16="http://schemas.microsoft.com/office/drawing/2014/main" id="{3579E567-BD3F-0B49-AF6E-2A2ED55BB8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4192" y="626268"/>
            <a:ext cx="2783007" cy="128587"/>
          </a:xfrm>
          <a:prstGeom prst="rect">
            <a:avLst/>
          </a:prstGeom>
        </p:spPr>
        <p:txBody>
          <a:bodyPr lIns="90000" tIns="36000" bIns="36000">
            <a:noAutofit/>
          </a:bodyPr>
          <a:lstStyle>
            <a:lvl1pPr marL="0" indent="0" algn="l">
              <a:lnSpc>
                <a:spcPts val="600"/>
              </a:lnSpc>
              <a:buNone/>
              <a:defRPr sz="600" b="0" i="0" cap="all" baseline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2pPr>
            <a:lvl3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3pPr>
            <a:lvl4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4pPr>
            <a:lvl5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5pPr>
          </a:lstStyle>
          <a:p>
            <a:pPr lvl="0"/>
            <a:r>
              <a:rPr lang="nl-NL" dirty="0"/>
              <a:t>FONTYS PRO</a:t>
            </a:r>
          </a:p>
        </p:txBody>
      </p:sp>
      <p:sp>
        <p:nvSpPr>
          <p:cNvPr id="20" name="Tijdelijke aanduiding voor tekst 7">
            <a:extLst>
              <a:ext uri="{FF2B5EF4-FFF2-40B4-BE49-F238E27FC236}">
                <a16:creationId xmlns:a16="http://schemas.microsoft.com/office/drawing/2014/main" id="{EC9DB589-8E52-6940-9426-081B5EAFE9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13801" y="626268"/>
            <a:ext cx="4665135" cy="128587"/>
          </a:xfrm>
          <a:prstGeom prst="rect">
            <a:avLst/>
          </a:prstGeom>
        </p:spPr>
        <p:txBody>
          <a:bodyPr tIns="36000" rIns="36000" bIns="36000">
            <a:noAutofit/>
          </a:bodyPr>
          <a:lstStyle>
            <a:lvl1pPr marL="90488" indent="-90488" algn="r">
              <a:lnSpc>
                <a:spcPts val="600"/>
              </a:lnSpc>
              <a:buSzPct val="150000"/>
              <a:buFontTx/>
              <a:buBlip>
                <a:blip r:embed="rId5"/>
              </a:buBlip>
              <a:defRPr sz="600" b="0" i="0" cap="all" baseline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2pPr>
            <a:lvl3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3pPr>
            <a:lvl4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4pPr>
            <a:lvl5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BC20175A-7C1A-C849-8D72-869A00347BB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273175" y="2614269"/>
            <a:ext cx="2870825" cy="2753544"/>
          </a:xfrm>
          <a:prstGeom prst="rect">
            <a:avLst/>
          </a:prstGeom>
        </p:spPr>
      </p:pic>
      <p:sp>
        <p:nvSpPr>
          <p:cNvPr id="14" name="Tekstvak 13"/>
          <p:cNvSpPr txBox="1"/>
          <p:nvPr userDrawn="1"/>
        </p:nvSpPr>
        <p:spPr>
          <a:xfrm>
            <a:off x="6553862" y="1356300"/>
            <a:ext cx="24262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300" b="1" kern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'</a:t>
            </a:r>
            <a:endParaRPr lang="nl-NL" sz="23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Tijdelijke aanduiding voor tekst 2"/>
          <p:cNvSpPr>
            <a:spLocks noGrp="1"/>
          </p:cNvSpPr>
          <p:nvPr>
            <p:ph type="body" idx="14" hasCustomPrompt="1"/>
          </p:nvPr>
        </p:nvSpPr>
        <p:spPr>
          <a:xfrm>
            <a:off x="6659936" y="1356907"/>
            <a:ext cx="2396186" cy="1526471"/>
          </a:xfrm>
        </p:spPr>
        <p:txBody>
          <a:bodyPr>
            <a:normAutofit/>
          </a:bodyPr>
          <a:lstStyle>
            <a:lvl1pPr marL="0" indent="0">
              <a:buNone/>
              <a:defRPr sz="2300" b="1">
                <a:solidFill>
                  <a:srgbClr val="FFFFFF"/>
                </a:solidFill>
                <a:latin typeface="+mn-lt"/>
                <a:cs typeface="Arial"/>
              </a:defRPr>
            </a:lvl1pPr>
            <a:lvl2pPr marL="457200" indent="0">
              <a:buNone/>
              <a:defRPr b="1">
                <a:latin typeface="Arial"/>
                <a:cs typeface="Arial"/>
              </a:defRPr>
            </a:lvl2pPr>
            <a:lvl3pPr marL="914400" indent="0">
              <a:buNone/>
              <a:defRPr b="1">
                <a:latin typeface="Arial"/>
                <a:cs typeface="Arial"/>
              </a:defRPr>
            </a:lvl3pPr>
            <a:lvl4pPr marL="1371600" indent="0">
              <a:buNone/>
              <a:defRPr b="1">
                <a:latin typeface="Arial"/>
                <a:cs typeface="Arial"/>
              </a:defRPr>
            </a:lvl4pPr>
            <a:lvl5pPr marL="18288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nl-NL" dirty="0"/>
              <a:t>Quote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dolores</a:t>
            </a:r>
            <a:r>
              <a:rPr lang="nl-NL" dirty="0"/>
              <a:t> </a:t>
            </a:r>
            <a:r>
              <a:rPr lang="nl-NL" dirty="0" err="1"/>
              <a:t>espas</a:t>
            </a:r>
            <a:r>
              <a:rPr lang="nl-NL" dirty="0"/>
              <a:t> mag </a:t>
            </a:r>
            <a:r>
              <a:rPr lang="nl-NL" dirty="0" err="1"/>
              <a:t>nolulet</a:t>
            </a:r>
            <a:r>
              <a:rPr lang="nl-NL" dirty="0"/>
              <a:t> </a:t>
            </a:r>
            <a:r>
              <a:rPr lang="nl-NL" dirty="0" err="1"/>
              <a:t>naron</a:t>
            </a:r>
            <a:r>
              <a:rPr lang="nl-NL" dirty="0"/>
              <a:t> </a:t>
            </a:r>
            <a:r>
              <a:rPr lang="nl-NL" dirty="0" err="1"/>
              <a:t>estan</a:t>
            </a:r>
            <a:r>
              <a:rPr lang="nl-NL" dirty="0"/>
              <a:t>.'</a:t>
            </a:r>
          </a:p>
        </p:txBody>
      </p:sp>
    </p:spTree>
    <p:extLst>
      <p:ext uri="{BB962C8B-B14F-4D97-AF65-F5344CB8AC3E}">
        <p14:creationId xmlns:p14="http://schemas.microsoft.com/office/powerpoint/2010/main" val="378051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rporate-Titelpagina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ijdelijke aanduiding voor afbeelding 1">
            <a:extLst>
              <a:ext uri="{FF2B5EF4-FFF2-40B4-BE49-F238E27FC236}">
                <a16:creationId xmlns:a16="http://schemas.microsoft.com/office/drawing/2014/main" id="{067FBBA9-66C0-CA4E-8EA8-6AC08724B3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44" y="1008190"/>
            <a:ext cx="9139111" cy="4136400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7230913C-2D9B-8749-80C9-10359F3D2F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90000"/>
          </a:blip>
          <a:stretch>
            <a:fillRect/>
          </a:stretch>
        </p:blipFill>
        <p:spPr>
          <a:xfrm>
            <a:off x="6356954" y="1009280"/>
            <a:ext cx="2787046" cy="413531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D55AFF66-B155-1743-81F5-404CD3A8A40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00" y="4284000"/>
            <a:ext cx="982800" cy="682884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F8565042-357A-B14D-9FCE-DD179962B95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273175" y="2614269"/>
            <a:ext cx="2870825" cy="2753544"/>
          </a:xfrm>
          <a:prstGeom prst="rect">
            <a:avLst/>
          </a:prstGeom>
        </p:spPr>
      </p:pic>
      <p:sp>
        <p:nvSpPr>
          <p:cNvPr id="11" name="Tijdelijke aanduiding voor titel 1">
            <a:extLst>
              <a:ext uri="{FF2B5EF4-FFF2-40B4-BE49-F238E27FC236}">
                <a16:creationId xmlns:a16="http://schemas.microsoft.com/office/drawing/2014/main" id="{872BD80B-1E6D-9548-B9CA-F8E181720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192" y="240499"/>
            <a:ext cx="8722800" cy="3206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1600" b="0" i="0" baseline="0">
                <a:solidFill>
                  <a:schemeClr val="accent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AE2E20AE-61E1-5E49-9499-61276AF4E1FF}"/>
              </a:ext>
            </a:extLst>
          </p:cNvPr>
          <p:cNvCxnSpPr/>
          <p:nvPr userDrawn="1"/>
        </p:nvCxnSpPr>
        <p:spPr>
          <a:xfrm>
            <a:off x="305636" y="598744"/>
            <a:ext cx="8532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jdelijke aanduiding voor tekst 7">
            <a:extLst>
              <a:ext uri="{FF2B5EF4-FFF2-40B4-BE49-F238E27FC236}">
                <a16:creationId xmlns:a16="http://schemas.microsoft.com/office/drawing/2014/main" id="{3579E567-BD3F-0B49-AF6E-2A2ED55BB8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4192" y="626268"/>
            <a:ext cx="2783007" cy="128587"/>
          </a:xfrm>
          <a:prstGeom prst="rect">
            <a:avLst/>
          </a:prstGeom>
        </p:spPr>
        <p:txBody>
          <a:bodyPr lIns="90000" tIns="36000" bIns="36000">
            <a:noAutofit/>
          </a:bodyPr>
          <a:lstStyle>
            <a:lvl1pPr marL="0" indent="0" algn="l">
              <a:lnSpc>
                <a:spcPts val="600"/>
              </a:lnSpc>
              <a:buNone/>
              <a:defRPr sz="600" b="0" i="0" cap="all" baseline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2pPr>
            <a:lvl3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3pPr>
            <a:lvl4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4pPr>
            <a:lvl5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5pPr>
          </a:lstStyle>
          <a:p>
            <a:pPr lvl="0"/>
            <a:r>
              <a:rPr lang="nl-NL" dirty="0"/>
              <a:t>FONTYS PRO</a:t>
            </a:r>
          </a:p>
        </p:txBody>
      </p:sp>
      <p:sp>
        <p:nvSpPr>
          <p:cNvPr id="15" name="Tijdelijke aanduiding voor tekst 7">
            <a:extLst>
              <a:ext uri="{FF2B5EF4-FFF2-40B4-BE49-F238E27FC236}">
                <a16:creationId xmlns:a16="http://schemas.microsoft.com/office/drawing/2014/main" id="{EC9DB589-8E52-6940-9426-081B5EAFE9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13801" y="626268"/>
            <a:ext cx="4665135" cy="128587"/>
          </a:xfrm>
          <a:prstGeom prst="rect">
            <a:avLst/>
          </a:prstGeom>
        </p:spPr>
        <p:txBody>
          <a:bodyPr tIns="36000" rIns="36000" bIns="36000">
            <a:noAutofit/>
          </a:bodyPr>
          <a:lstStyle>
            <a:lvl1pPr marL="90488" indent="-90488" algn="r">
              <a:lnSpc>
                <a:spcPts val="600"/>
              </a:lnSpc>
              <a:buSzPct val="150000"/>
              <a:buFontTx/>
              <a:buBlip>
                <a:blip r:embed="rId6"/>
              </a:buBlip>
              <a:defRPr sz="600" b="0" i="0" cap="all" baseline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2pPr>
            <a:lvl3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3pPr>
            <a:lvl4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4pPr>
            <a:lvl5pPr>
              <a:lnSpc>
                <a:spcPts val="1400"/>
              </a:lnSpc>
              <a:defRPr sz="1400" cap="all" baseline="0">
                <a:solidFill>
                  <a:schemeClr val="bg1"/>
                </a:solidFill>
                <a:latin typeface="Frutiger LT Pro 55 Roman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16" name="Tekstvak 15"/>
          <p:cNvSpPr txBox="1"/>
          <p:nvPr userDrawn="1"/>
        </p:nvSpPr>
        <p:spPr>
          <a:xfrm>
            <a:off x="6553862" y="1356300"/>
            <a:ext cx="24262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300" b="1" kern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'</a:t>
            </a:r>
            <a:endParaRPr lang="nl-NL" sz="23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ijdelijke aanduiding voor tekst 2"/>
          <p:cNvSpPr>
            <a:spLocks noGrp="1"/>
          </p:cNvSpPr>
          <p:nvPr>
            <p:ph type="body" idx="14" hasCustomPrompt="1"/>
          </p:nvPr>
        </p:nvSpPr>
        <p:spPr>
          <a:xfrm>
            <a:off x="6659936" y="1356907"/>
            <a:ext cx="2396186" cy="1526471"/>
          </a:xfrm>
        </p:spPr>
        <p:txBody>
          <a:bodyPr>
            <a:normAutofit/>
          </a:bodyPr>
          <a:lstStyle>
            <a:lvl1pPr marL="0" indent="0">
              <a:buNone/>
              <a:defRPr sz="2300" b="1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b="1">
                <a:latin typeface="Arial"/>
                <a:cs typeface="Arial"/>
              </a:defRPr>
            </a:lvl2pPr>
            <a:lvl3pPr marL="914400" indent="0">
              <a:buNone/>
              <a:defRPr b="1">
                <a:latin typeface="Arial"/>
                <a:cs typeface="Arial"/>
              </a:defRPr>
            </a:lvl3pPr>
            <a:lvl4pPr marL="1371600" indent="0">
              <a:buNone/>
              <a:defRPr b="1">
                <a:latin typeface="Arial"/>
                <a:cs typeface="Arial"/>
              </a:defRPr>
            </a:lvl4pPr>
            <a:lvl5pPr marL="18288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nl-NL" dirty="0"/>
              <a:t>Quote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dolores</a:t>
            </a:r>
            <a:r>
              <a:rPr lang="nl-NL" dirty="0"/>
              <a:t> </a:t>
            </a:r>
            <a:r>
              <a:rPr lang="nl-NL" dirty="0" err="1"/>
              <a:t>espas</a:t>
            </a:r>
            <a:r>
              <a:rPr lang="nl-NL" dirty="0"/>
              <a:t> mag </a:t>
            </a:r>
            <a:r>
              <a:rPr lang="nl-NL" dirty="0" err="1"/>
              <a:t>nolulet</a:t>
            </a:r>
            <a:r>
              <a:rPr lang="nl-NL" dirty="0"/>
              <a:t> </a:t>
            </a:r>
            <a:r>
              <a:rPr lang="nl-NL" dirty="0" err="1"/>
              <a:t>naron</a:t>
            </a:r>
            <a:r>
              <a:rPr lang="nl-NL" dirty="0"/>
              <a:t> </a:t>
            </a:r>
            <a:r>
              <a:rPr lang="nl-NL" dirty="0" err="1"/>
              <a:t>estan</a:t>
            </a:r>
            <a:r>
              <a:rPr lang="nl-NL" dirty="0"/>
              <a:t>.'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rporate-Titel-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12400" y="206375"/>
            <a:ext cx="8722800" cy="85725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Titel </a:t>
            </a:r>
            <a:r>
              <a:rPr lang="nl-NL" dirty="0" err="1"/>
              <a:t>volgblad</a:t>
            </a:r>
            <a:r>
              <a:rPr lang="nl-NL" dirty="0"/>
              <a:t> </a:t>
            </a:r>
            <a:r>
              <a:rPr lang="nl-NL" dirty="0" err="1"/>
              <a:t>Arial</a:t>
            </a:r>
            <a:r>
              <a:rPr lang="nl-NL" dirty="0"/>
              <a:t> 28pt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212400" y="1200151"/>
            <a:ext cx="8722800" cy="2874582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/>
            </a:lvl2pPr>
          </a:lstStyle>
          <a:p>
            <a:pPr lvl="0"/>
            <a:r>
              <a:rPr lang="nl-NL" dirty="0"/>
              <a:t>Klik om de tekststijl van het sjabloon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1009C97A-0677-DD42-A489-F1039FAB59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99831" y="4630341"/>
            <a:ext cx="48705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/>
                </a:solidFill>
                <a:latin typeface="Arial"/>
                <a:cs typeface="Arial"/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0BEBA378-1FC0-1E48-932B-BEB54863F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03810" y="4641986"/>
            <a:ext cx="8297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/>
                </a:solidFill>
                <a:latin typeface="Arial"/>
                <a:cs typeface="Arial"/>
              </a:defRPr>
            </a:lvl1pPr>
          </a:lstStyle>
          <a:p>
            <a:fld id="{CC1A7FFB-7E9A-E347-8F80-8E2C647B3625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64E8C05-E278-0042-ABA4-DC2DC3E174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2743" y="4629600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accent4"/>
                </a:solidFill>
                <a:latin typeface="+mj-lt"/>
              </a:defRPr>
            </a:lvl1pPr>
          </a:lstStyle>
          <a:p>
            <a:fld id="{4ED2B493-C1EE-714C-B8A9-F38F4D8CE6E7}" type="datetimeFigureOut">
              <a:rPr lang="nl-NL" smtClean="0"/>
              <a:pPr/>
              <a:t>4-10-2019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062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rporate-Twee-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12400" y="206375"/>
            <a:ext cx="8722800" cy="857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Titel volgblad </a:t>
            </a:r>
            <a:r>
              <a:rPr lang="nl-NL" dirty="0" err="1"/>
              <a:t>Arial</a:t>
            </a:r>
            <a:r>
              <a:rPr lang="nl-NL" dirty="0"/>
              <a:t> 28pt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12400" y="1198800"/>
            <a:ext cx="4283400" cy="289495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199" y="1200150"/>
            <a:ext cx="4285407" cy="28949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69C277A8-ADA1-E44D-A02F-2FC0CF6BE2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99831" y="4630341"/>
            <a:ext cx="48705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/>
                </a:solidFill>
                <a:latin typeface="Arial"/>
                <a:cs typeface="Arial"/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5">
            <a:extLst>
              <a:ext uri="{FF2B5EF4-FFF2-40B4-BE49-F238E27FC236}">
                <a16:creationId xmlns:a16="http://schemas.microsoft.com/office/drawing/2014/main" id="{B717C99D-6188-0D4C-B810-61576C150E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03810" y="4641986"/>
            <a:ext cx="8297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/>
                </a:solidFill>
                <a:latin typeface="Arial"/>
                <a:cs typeface="Arial"/>
              </a:defRPr>
            </a:lvl1pPr>
          </a:lstStyle>
          <a:p>
            <a:fld id="{CC1A7FFB-7E9A-E347-8F80-8E2C647B3625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datum 6">
            <a:extLst>
              <a:ext uri="{FF2B5EF4-FFF2-40B4-BE49-F238E27FC236}">
                <a16:creationId xmlns:a16="http://schemas.microsoft.com/office/drawing/2014/main" id="{F545DDDF-BC04-C24C-8D8C-86F24B98A2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2743" y="4629600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accent4"/>
                </a:solidFill>
                <a:latin typeface="+mj-lt"/>
              </a:defRPr>
            </a:lvl1pPr>
          </a:lstStyle>
          <a:p>
            <a:fld id="{4ED2B493-C1EE-714C-B8A9-F38F4D8CE6E7}" type="datetimeFigureOut">
              <a:rPr lang="nl-NL" smtClean="0"/>
              <a:pPr/>
              <a:t>4-10-2019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0278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rporate-Afbeelding-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0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22093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rporate-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6F7DCA26-1E3E-9B46-B079-ABB50214B5C5}"/>
              </a:ext>
            </a:extLst>
          </p:cNvPr>
          <p:cNvSpPr/>
          <p:nvPr userDrawn="1"/>
        </p:nvSpPr>
        <p:spPr>
          <a:xfrm>
            <a:off x="0" y="0"/>
            <a:ext cx="9144000" cy="41016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10A31709-346C-6C48-A1F1-7F2837F1C9A9}"/>
              </a:ext>
            </a:extLst>
          </p:cNvPr>
          <p:cNvSpPr/>
          <p:nvPr userDrawn="1"/>
        </p:nvSpPr>
        <p:spPr>
          <a:xfrm>
            <a:off x="7461377" y="4530929"/>
            <a:ext cx="1268296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nl-NL" sz="1050" dirty="0">
                <a:solidFill>
                  <a:schemeClr val="accent2"/>
                </a:solidFill>
              </a:rPr>
              <a:t>FONTYS.NL/PRO</a:t>
            </a:r>
          </a:p>
        </p:txBody>
      </p:sp>
    </p:spTree>
    <p:extLst>
      <p:ext uri="{BB962C8B-B14F-4D97-AF65-F5344CB8AC3E}">
        <p14:creationId xmlns:p14="http://schemas.microsoft.com/office/powerpoint/2010/main" val="407077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212399" y="206375"/>
            <a:ext cx="8722800" cy="85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Titel van presentatie, </a:t>
            </a:r>
            <a:r>
              <a:rPr lang="nl-NL" dirty="0" err="1"/>
              <a:t>Arial</a:t>
            </a:r>
            <a:r>
              <a:rPr lang="nl-NL" dirty="0"/>
              <a:t> 32pt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12400" y="1200151"/>
            <a:ext cx="8721207" cy="2874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sjabloon te bewerken</a:t>
            </a:r>
          </a:p>
        </p:txBody>
      </p:sp>
      <p:sp>
        <p:nvSpPr>
          <p:cNvPr id="10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199831" y="4630341"/>
            <a:ext cx="48705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03810" y="4641986"/>
            <a:ext cx="8297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CC1A7FFB-7E9A-E347-8F80-8E2C647B3625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E7842039-91CC-714F-B232-C60B55B5D4A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00" y="4284000"/>
            <a:ext cx="982800" cy="68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56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38" r:id="rId2"/>
    <p:sldLayoutId id="2147483823" r:id="rId3"/>
    <p:sldLayoutId id="2147483825" r:id="rId4"/>
    <p:sldLayoutId id="2147483830" r:id="rId5"/>
    <p:sldLayoutId id="2147483848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 baseline="0">
          <a:solidFill>
            <a:srgbClr val="0076E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ys.nl/KennisNetwerk/Ontwikkelingen/Flexibilisering/Voorbeelden-uit-de-praktijk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>
            <a:extLst>
              <a:ext uri="{FF2B5EF4-FFF2-40B4-BE49-F238E27FC236}">
                <a16:creationId xmlns:a16="http://schemas.microsoft.com/office/drawing/2014/main" id="{E6D0AA5D-BC99-744D-8526-61384532C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Academy Studiesucces 4 oktober</a:t>
            </a:r>
            <a:endParaRPr lang="nl-NL" dirty="0"/>
          </a:p>
        </p:txBody>
      </p:sp>
      <p:sp>
        <p:nvSpPr>
          <p:cNvPr id="18" name="Tijdelijke aanduiding voor tekst 17">
            <a:extLst>
              <a:ext uri="{FF2B5EF4-FFF2-40B4-BE49-F238E27FC236}">
                <a16:creationId xmlns:a16="http://schemas.microsoft.com/office/drawing/2014/main" id="{A10C5EB6-007C-4F47-9F30-F6188E0C0E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 err="1"/>
              <a:t>Fontys</a:t>
            </a:r>
            <a:r>
              <a:rPr lang="nl-NL" dirty="0"/>
              <a:t> pro</a:t>
            </a:r>
          </a:p>
        </p:txBody>
      </p:sp>
      <p:sp>
        <p:nvSpPr>
          <p:cNvPr id="19" name="Tijdelijke aanduiding voor tekst 18">
            <a:extLst>
              <a:ext uri="{FF2B5EF4-FFF2-40B4-BE49-F238E27FC236}">
                <a16:creationId xmlns:a16="http://schemas.microsoft.com/office/drawing/2014/main" id="{28A64C28-96BD-1642-884A-9EC3F562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nl-NL" dirty="0"/>
              <a:t>Beschrijving van de inhoud van dit model</a:t>
            </a:r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57679295-0583-9645-A884-B7696FDC1BD8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nl-NL" dirty="0" smtClean="0"/>
              <a:t>Flexibilisering</a:t>
            </a:r>
          </a:p>
          <a:p>
            <a:r>
              <a:rPr lang="nl-NL" dirty="0" smtClean="0"/>
              <a:t>Fontys Pro Economie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18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32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104AD2-CC4D-824F-9897-5F30034BF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/>
              <a:t>“Ik heb het nog nooit gedaan, </a:t>
            </a:r>
            <a:br>
              <a:rPr lang="nl-NL" dirty="0" smtClean="0"/>
            </a:br>
            <a:r>
              <a:rPr lang="nl-NL" dirty="0" smtClean="0"/>
              <a:t>dus ik denk wel dat ik het kan…”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475" y="1181715"/>
            <a:ext cx="520065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53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9E2C8-6DCC-FD47-BAFF-8D18A7DE7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Opzet workshop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E9CD2A-92F1-BE4B-AD4A-37C564ECFB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2399" y="1198800"/>
            <a:ext cx="7053640" cy="2894954"/>
          </a:xfrm>
        </p:spPr>
        <p:txBody>
          <a:bodyPr>
            <a:normAutofit/>
          </a:bodyPr>
          <a:lstStyle/>
          <a:p>
            <a:r>
              <a:rPr lang="nl-NL" dirty="0" smtClean="0"/>
              <a:t>Korte uitleg FPE model</a:t>
            </a:r>
            <a:endParaRPr lang="nl-NL" dirty="0"/>
          </a:p>
          <a:p>
            <a:r>
              <a:rPr lang="nl-NL" dirty="0" smtClean="0"/>
              <a:t>Studiesucces in het kader van flexibilisering</a:t>
            </a:r>
            <a:endParaRPr lang="nl-NL" dirty="0"/>
          </a:p>
          <a:p>
            <a:r>
              <a:rPr lang="nl-NL" dirty="0" smtClean="0"/>
              <a:t>Kritische succesfactoren om studiesucces te bevorderen</a:t>
            </a:r>
          </a:p>
          <a:p>
            <a:r>
              <a:rPr lang="nl-NL" dirty="0" smtClean="0"/>
              <a:t>Ervaringen FPE</a:t>
            </a:r>
          </a:p>
          <a:p>
            <a:r>
              <a:rPr lang="nl-NL" dirty="0" smtClean="0"/>
              <a:t>Discussie: Van de </a:t>
            </a:r>
            <a:r>
              <a:rPr lang="nl-NL" dirty="0" err="1" smtClean="0"/>
              <a:t>shotgun</a:t>
            </a:r>
            <a:r>
              <a:rPr lang="nl-NL" dirty="0" smtClean="0"/>
              <a:t> naar de drivers </a:t>
            </a:r>
            <a:r>
              <a:rPr lang="nl-NL" dirty="0" err="1" smtClean="0"/>
              <a:t>seat</a:t>
            </a:r>
            <a:r>
              <a:rPr lang="nl-NL" dirty="0" smtClean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048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Maatschappelijke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12400" y="1198800"/>
            <a:ext cx="8722800" cy="289495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nl-NL" dirty="0" smtClean="0"/>
              <a:t>“</a:t>
            </a:r>
            <a:r>
              <a:rPr lang="nl-NL" dirty="0"/>
              <a:t>Om deeltijdonderwijs beter te laten </a:t>
            </a:r>
            <a:r>
              <a:rPr lang="nl-NL" b="1" dirty="0"/>
              <a:t>aansluiten bij wat werkenden al hebben geleerd</a:t>
            </a:r>
            <a:r>
              <a:rPr lang="nl-NL" dirty="0"/>
              <a:t> en meer ruimte te bieden voor </a:t>
            </a:r>
            <a:r>
              <a:rPr lang="nl-NL" b="1" dirty="0"/>
              <a:t>differentiatie</a:t>
            </a:r>
            <a:r>
              <a:rPr lang="nl-NL" dirty="0"/>
              <a:t> en </a:t>
            </a:r>
            <a:r>
              <a:rPr lang="nl-NL" b="1" dirty="0"/>
              <a:t>flexibiliteit</a:t>
            </a:r>
            <a:r>
              <a:rPr lang="nl-NL" i="1" dirty="0"/>
              <a:t>, </a:t>
            </a:r>
            <a:r>
              <a:rPr lang="nl-NL" dirty="0"/>
              <a:t>is het van belang dat opleidingen worden omschreven in termen van leeruitkomsten: Om een </a:t>
            </a:r>
            <a:r>
              <a:rPr lang="nl-NL" b="1" dirty="0"/>
              <a:t>diversiteit aan flexibele leertrajecten</a:t>
            </a:r>
            <a:r>
              <a:rPr lang="nl-NL" dirty="0"/>
              <a:t> vorm te geven en tegelijkertijd standaardisering van de gewenste  leerresultaten te kunnen waarborgen als </a:t>
            </a:r>
            <a:r>
              <a:rPr lang="nl-NL" b="1" dirty="0"/>
              <a:t>basis voor validering en maatwerk</a:t>
            </a:r>
            <a:r>
              <a:rPr lang="nl-NL" dirty="0"/>
              <a:t>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nl-NL" dirty="0" smtClean="0"/>
              <a:t>(</a:t>
            </a:r>
            <a:r>
              <a:rPr lang="nl-NL" dirty="0"/>
              <a:t>Commissie </a:t>
            </a:r>
            <a:r>
              <a:rPr lang="nl-NL" dirty="0" err="1"/>
              <a:t>Rinnooy</a:t>
            </a:r>
            <a:r>
              <a:rPr lang="nl-NL" dirty="0"/>
              <a:t> Kan)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804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FPE model</a:t>
            </a:r>
            <a:endParaRPr lang="nl-NL" dirty="0"/>
          </a:p>
        </p:txBody>
      </p:sp>
      <p:grpSp>
        <p:nvGrpSpPr>
          <p:cNvPr id="5" name="Groep 4"/>
          <p:cNvGrpSpPr/>
          <p:nvPr/>
        </p:nvGrpSpPr>
        <p:grpSpPr>
          <a:xfrm>
            <a:off x="934658" y="1815668"/>
            <a:ext cx="7717189" cy="3078148"/>
            <a:chOff x="1349769" y="1253820"/>
            <a:chExt cx="7717189" cy="3397347"/>
          </a:xfrm>
        </p:grpSpPr>
        <p:grpSp>
          <p:nvGrpSpPr>
            <p:cNvPr id="6" name="Groep 5"/>
            <p:cNvGrpSpPr/>
            <p:nvPr/>
          </p:nvGrpSpPr>
          <p:grpSpPr>
            <a:xfrm>
              <a:off x="1349769" y="1253820"/>
              <a:ext cx="7717189" cy="2732822"/>
              <a:chOff x="1349769" y="1253820"/>
              <a:chExt cx="7717189" cy="2732822"/>
            </a:xfrm>
          </p:grpSpPr>
          <p:grpSp>
            <p:nvGrpSpPr>
              <p:cNvPr id="10" name="Groep 9"/>
              <p:cNvGrpSpPr/>
              <p:nvPr/>
            </p:nvGrpSpPr>
            <p:grpSpPr>
              <a:xfrm>
                <a:off x="1366337" y="1253821"/>
                <a:ext cx="6725653" cy="1326952"/>
                <a:chOff x="1366337" y="1497825"/>
                <a:chExt cx="6725653" cy="1759526"/>
              </a:xfrm>
            </p:grpSpPr>
            <p:sp>
              <p:nvSpPr>
                <p:cNvPr id="32" name="Rechthoek 31"/>
                <p:cNvSpPr/>
                <p:nvPr/>
              </p:nvSpPr>
              <p:spPr>
                <a:xfrm>
                  <a:off x="1366337" y="1497825"/>
                  <a:ext cx="6725653" cy="1759526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30000"/>
                  </a:schemeClr>
                </a:solidFill>
                <a:ln>
                  <a:noFill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5" name="Tekstvak 34"/>
                <p:cNvSpPr txBox="1"/>
                <p:nvPr/>
              </p:nvSpPr>
              <p:spPr>
                <a:xfrm>
                  <a:off x="1832504" y="2040555"/>
                  <a:ext cx="4769295" cy="5855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2000" dirty="0"/>
                    <a:t>Eenheden van </a:t>
                  </a:r>
                  <a:r>
                    <a:rPr lang="nl-NL" sz="2000" dirty="0" smtClean="0"/>
                    <a:t>leeruitkomsten (</a:t>
                  </a:r>
                  <a:r>
                    <a:rPr lang="nl-NL" sz="2000" dirty="0" err="1" smtClean="0"/>
                    <a:t>EvL’s</a:t>
                  </a:r>
                  <a:r>
                    <a:rPr lang="nl-NL" sz="2000" dirty="0" smtClean="0"/>
                    <a:t>) </a:t>
                  </a:r>
                  <a:endParaRPr lang="nl-NL" sz="2000" dirty="0"/>
                </a:p>
              </p:txBody>
            </p:sp>
          </p:grpSp>
          <p:grpSp>
            <p:nvGrpSpPr>
              <p:cNvPr id="11" name="Groep 10"/>
              <p:cNvGrpSpPr/>
              <p:nvPr/>
            </p:nvGrpSpPr>
            <p:grpSpPr>
              <a:xfrm>
                <a:off x="1349769" y="2863516"/>
                <a:ext cx="684401" cy="745957"/>
                <a:chOff x="1360967" y="2851485"/>
                <a:chExt cx="684401" cy="745957"/>
              </a:xfrm>
            </p:grpSpPr>
            <p:sp>
              <p:nvSpPr>
                <p:cNvPr id="30" name="Afgeronde rechthoek 29"/>
                <p:cNvSpPr/>
                <p:nvPr/>
              </p:nvSpPr>
              <p:spPr>
                <a:xfrm>
                  <a:off x="1360967" y="3043989"/>
                  <a:ext cx="684401" cy="553453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1" name="Pijl-omhoog 30"/>
                <p:cNvSpPr/>
                <p:nvPr/>
              </p:nvSpPr>
              <p:spPr>
                <a:xfrm>
                  <a:off x="1610271" y="2851485"/>
                  <a:ext cx="174595" cy="288756"/>
                </a:xfrm>
                <a:prstGeom prst="upArrow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2" name="Groep 11"/>
              <p:cNvGrpSpPr/>
              <p:nvPr/>
            </p:nvGrpSpPr>
            <p:grpSpPr>
              <a:xfrm>
                <a:off x="2118866" y="2863516"/>
                <a:ext cx="684401" cy="745957"/>
                <a:chOff x="1360967" y="2851485"/>
                <a:chExt cx="684401" cy="745957"/>
              </a:xfrm>
            </p:grpSpPr>
            <p:sp>
              <p:nvSpPr>
                <p:cNvPr id="28" name="Afgeronde rechthoek 27"/>
                <p:cNvSpPr/>
                <p:nvPr/>
              </p:nvSpPr>
              <p:spPr>
                <a:xfrm>
                  <a:off x="1360967" y="3043989"/>
                  <a:ext cx="684401" cy="553453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9" name="Pijl-omhoog 28"/>
                <p:cNvSpPr/>
                <p:nvPr/>
              </p:nvSpPr>
              <p:spPr>
                <a:xfrm>
                  <a:off x="1610271" y="2851485"/>
                  <a:ext cx="174595" cy="288756"/>
                </a:xfrm>
                <a:prstGeom prst="upArrow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3" name="Groep 12"/>
              <p:cNvGrpSpPr/>
              <p:nvPr/>
            </p:nvGrpSpPr>
            <p:grpSpPr>
              <a:xfrm>
                <a:off x="2876765" y="2863516"/>
                <a:ext cx="684401" cy="745957"/>
                <a:chOff x="1360967" y="2851485"/>
                <a:chExt cx="684401" cy="745957"/>
              </a:xfrm>
            </p:grpSpPr>
            <p:sp>
              <p:nvSpPr>
                <p:cNvPr id="26" name="Afgeronde rechthoek 25"/>
                <p:cNvSpPr/>
                <p:nvPr/>
              </p:nvSpPr>
              <p:spPr>
                <a:xfrm>
                  <a:off x="1360967" y="3043989"/>
                  <a:ext cx="684401" cy="553453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7" name="Pijl-omhoog 26"/>
                <p:cNvSpPr/>
                <p:nvPr/>
              </p:nvSpPr>
              <p:spPr>
                <a:xfrm>
                  <a:off x="1610271" y="2851485"/>
                  <a:ext cx="174595" cy="288756"/>
                </a:xfrm>
                <a:prstGeom prst="upArrow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4" name="Groep 13"/>
              <p:cNvGrpSpPr/>
              <p:nvPr/>
            </p:nvGrpSpPr>
            <p:grpSpPr>
              <a:xfrm>
                <a:off x="3634664" y="2863516"/>
                <a:ext cx="684401" cy="745957"/>
                <a:chOff x="1360967" y="2851485"/>
                <a:chExt cx="684401" cy="745957"/>
              </a:xfrm>
            </p:grpSpPr>
            <p:sp>
              <p:nvSpPr>
                <p:cNvPr id="24" name="Afgeronde rechthoek 23"/>
                <p:cNvSpPr/>
                <p:nvPr/>
              </p:nvSpPr>
              <p:spPr>
                <a:xfrm>
                  <a:off x="1360967" y="3043989"/>
                  <a:ext cx="684401" cy="553453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5" name="Pijl-omhoog 24"/>
                <p:cNvSpPr/>
                <p:nvPr/>
              </p:nvSpPr>
              <p:spPr>
                <a:xfrm>
                  <a:off x="1610271" y="2851485"/>
                  <a:ext cx="174595" cy="288756"/>
                </a:xfrm>
                <a:prstGeom prst="upArrow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5" name="Groep 14"/>
              <p:cNvGrpSpPr/>
              <p:nvPr/>
            </p:nvGrpSpPr>
            <p:grpSpPr>
              <a:xfrm>
                <a:off x="4392563" y="2863516"/>
                <a:ext cx="684401" cy="745957"/>
                <a:chOff x="1360967" y="2851485"/>
                <a:chExt cx="684401" cy="745957"/>
              </a:xfrm>
            </p:grpSpPr>
            <p:sp>
              <p:nvSpPr>
                <p:cNvPr id="22" name="Afgeronde rechthoek 21"/>
                <p:cNvSpPr/>
                <p:nvPr/>
              </p:nvSpPr>
              <p:spPr>
                <a:xfrm>
                  <a:off x="1360967" y="3043989"/>
                  <a:ext cx="684401" cy="553453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3" name="Pijl-omhoog 22"/>
                <p:cNvSpPr/>
                <p:nvPr/>
              </p:nvSpPr>
              <p:spPr>
                <a:xfrm>
                  <a:off x="1610271" y="2851485"/>
                  <a:ext cx="174595" cy="288756"/>
                </a:xfrm>
                <a:prstGeom prst="upArrow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6" name="Groep 15"/>
              <p:cNvGrpSpPr/>
              <p:nvPr/>
            </p:nvGrpSpPr>
            <p:grpSpPr>
              <a:xfrm>
                <a:off x="5138759" y="2851485"/>
                <a:ext cx="684401" cy="745957"/>
                <a:chOff x="1360967" y="2851485"/>
                <a:chExt cx="684401" cy="745957"/>
              </a:xfrm>
            </p:grpSpPr>
            <p:sp>
              <p:nvSpPr>
                <p:cNvPr id="20" name="Afgeronde rechthoek 19"/>
                <p:cNvSpPr/>
                <p:nvPr/>
              </p:nvSpPr>
              <p:spPr>
                <a:xfrm>
                  <a:off x="1360967" y="3043989"/>
                  <a:ext cx="684401" cy="553453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1" name="Pijl-omhoog 20"/>
                <p:cNvSpPr/>
                <p:nvPr/>
              </p:nvSpPr>
              <p:spPr>
                <a:xfrm>
                  <a:off x="1610271" y="2851485"/>
                  <a:ext cx="174595" cy="288756"/>
                </a:xfrm>
                <a:prstGeom prst="upArrow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sp>
            <p:nvSpPr>
              <p:cNvPr id="17" name="Tekstvak 16"/>
              <p:cNvSpPr txBox="1"/>
              <p:nvPr/>
            </p:nvSpPr>
            <p:spPr>
              <a:xfrm>
                <a:off x="1666606" y="3617310"/>
                <a:ext cx="17088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Boks-elementen</a:t>
                </a:r>
              </a:p>
            </p:txBody>
          </p:sp>
          <p:sp>
            <p:nvSpPr>
              <p:cNvPr id="19" name="Afgeronde rechthoek 18"/>
              <p:cNvSpPr/>
              <p:nvPr/>
            </p:nvSpPr>
            <p:spPr>
              <a:xfrm>
                <a:off x="7203460" y="1253820"/>
                <a:ext cx="1863498" cy="1326951"/>
              </a:xfrm>
              <a:prstGeom prst="roundRect">
                <a:avLst/>
              </a:prstGeom>
              <a:solidFill>
                <a:srgbClr val="E9CA0D">
                  <a:alpha val="80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>
                    <a:solidFill>
                      <a:schemeClr val="tx1"/>
                    </a:solidFill>
                  </a:rPr>
                  <a:t>Beroepsproducten </a:t>
                </a:r>
              </a:p>
            </p:txBody>
          </p:sp>
        </p:grpSp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5139" y="3094517"/>
              <a:ext cx="1249076" cy="1249075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6170" y="3801976"/>
              <a:ext cx="849190" cy="849191"/>
            </a:xfrm>
            <a:prstGeom prst="rect">
              <a:avLst/>
            </a:prstGeom>
          </p:spPr>
        </p:pic>
        <p:pic>
          <p:nvPicPr>
            <p:cNvPr id="9" name="Afbeelding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4343" y="3705725"/>
              <a:ext cx="940506" cy="940507"/>
            </a:xfrm>
            <a:prstGeom prst="rect">
              <a:avLst/>
            </a:prstGeom>
          </p:spPr>
        </p:pic>
      </p:grpSp>
      <p:sp>
        <p:nvSpPr>
          <p:cNvPr id="36" name="Pijl-omhoog 35"/>
          <p:cNvSpPr/>
          <p:nvPr/>
        </p:nvSpPr>
        <p:spPr>
          <a:xfrm rot="19392040">
            <a:off x="6557068" y="3174590"/>
            <a:ext cx="462563" cy="617664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Pijl-omhoog 36"/>
          <p:cNvSpPr/>
          <p:nvPr/>
        </p:nvSpPr>
        <p:spPr>
          <a:xfrm rot="13640057">
            <a:off x="6543426" y="1075515"/>
            <a:ext cx="462563" cy="617664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9" name="Afbeelding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361" y="501494"/>
            <a:ext cx="1068897" cy="106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05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Studiesucces in het kader van flexibilisering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12399" y="1198800"/>
            <a:ext cx="8528477" cy="2894954"/>
          </a:xfrm>
        </p:spPr>
        <p:txBody>
          <a:bodyPr/>
          <a:lstStyle/>
          <a:p>
            <a:r>
              <a:rPr lang="nl-NL" dirty="0" smtClean="0"/>
              <a:t>Motivatie deeltijdstudent t.o.v. voltijdstudent</a:t>
            </a:r>
          </a:p>
          <a:p>
            <a:r>
              <a:rPr lang="nl-NL" dirty="0" smtClean="0"/>
              <a:t>Nominaal studeren ≠ ambitie flexibilisering</a:t>
            </a:r>
          </a:p>
          <a:p>
            <a:r>
              <a:rPr lang="nl-NL" dirty="0" smtClean="0"/>
              <a:t>Studiesucces = individueel maatwerk</a:t>
            </a:r>
          </a:p>
          <a:p>
            <a:r>
              <a:rPr lang="nl-NL" dirty="0" smtClean="0"/>
              <a:t>Leven lang ontwikkelen impliceert andere visie op studiesucces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520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Kritische succesfactoren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12400" y="1198800"/>
            <a:ext cx="8529264" cy="2894954"/>
          </a:xfrm>
        </p:spPr>
        <p:txBody>
          <a:bodyPr/>
          <a:lstStyle/>
          <a:p>
            <a:r>
              <a:rPr lang="nl-NL" dirty="0" smtClean="0"/>
              <a:t>Kwaliteit beschrijving </a:t>
            </a:r>
            <a:r>
              <a:rPr lang="nl-NL" dirty="0" err="1" smtClean="0"/>
              <a:t>EvL’s</a:t>
            </a:r>
            <a:r>
              <a:rPr lang="nl-NL" dirty="0" smtClean="0"/>
              <a:t> en toetsing</a:t>
            </a:r>
          </a:p>
          <a:p>
            <a:r>
              <a:rPr lang="nl-NL" dirty="0" smtClean="0"/>
              <a:t>Kwaliteit blend</a:t>
            </a:r>
          </a:p>
          <a:p>
            <a:r>
              <a:rPr lang="nl-NL" dirty="0" smtClean="0"/>
              <a:t>Kwaliteit coaching op mogelijke studieroutes</a:t>
            </a:r>
          </a:p>
          <a:p>
            <a:r>
              <a:rPr lang="nl-NL" dirty="0" smtClean="0"/>
              <a:t>Kwaliteit begeleiding bij realiseren </a:t>
            </a:r>
            <a:r>
              <a:rPr lang="nl-NL" dirty="0" err="1" smtClean="0"/>
              <a:t>EvL’s</a:t>
            </a:r>
            <a:endParaRPr lang="nl-NL" dirty="0" smtClean="0"/>
          </a:p>
          <a:p>
            <a:r>
              <a:rPr lang="nl-NL" dirty="0" smtClean="0"/>
              <a:t>Werkcontext van de student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297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Ervaringen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12400" y="1198800"/>
            <a:ext cx="8722800" cy="2894954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>
                <a:solidFill>
                  <a:schemeClr val="accent1"/>
                </a:solidFill>
                <a:hlinkClick r:id="rId3"/>
              </a:rPr>
              <a:t>Volgens de student</a:t>
            </a:r>
            <a:endParaRPr lang="nl-NL" dirty="0" smtClean="0">
              <a:solidFill>
                <a:schemeClr val="accent1"/>
              </a:solidFill>
            </a:endParaRPr>
          </a:p>
          <a:p>
            <a:r>
              <a:rPr lang="nl-NL" dirty="0" smtClean="0"/>
              <a:t>Werking FPE-model bij verschillende studentprofielen (geen onderbouwing vanuit data)</a:t>
            </a:r>
          </a:p>
          <a:p>
            <a:r>
              <a:rPr lang="nl-NL" dirty="0" smtClean="0"/>
              <a:t>FPE-model biedt keuzevrijheid, maar bevordert nog onvoldoende studiesucces</a:t>
            </a:r>
          </a:p>
          <a:p>
            <a:r>
              <a:rPr lang="nl-NL" dirty="0" smtClean="0"/>
              <a:t>Achterblijvende werkcontext levert uitdagingen in realisatie studiesucces</a:t>
            </a:r>
          </a:p>
          <a:p>
            <a:r>
              <a:rPr lang="nl-NL" dirty="0" smtClean="0"/>
              <a:t>Optimalisering FPE-model vergt tijd 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2137097" y="3800304"/>
            <a:ext cx="487340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i="0" kern="1200" baseline="0">
                <a:solidFill>
                  <a:schemeClr val="accent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nl-NL" dirty="0" smtClean="0"/>
              <a:t>Maar we zien nog iets……….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771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75619" y="1182786"/>
            <a:ext cx="3915463" cy="11133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dirty="0" err="1" smtClean="0">
                <a:solidFill>
                  <a:schemeClr val="accent2"/>
                </a:solidFill>
              </a:rPr>
              <a:t>Ontscholing</a:t>
            </a:r>
            <a:r>
              <a:rPr lang="nl-NL" dirty="0" smtClean="0">
                <a:solidFill>
                  <a:schemeClr val="accent2"/>
                </a:solidFill>
              </a:rPr>
              <a:t> van de student:</a:t>
            </a:r>
          </a:p>
          <a:p>
            <a:pPr marL="0" indent="0" algn="ctr">
              <a:buNone/>
            </a:pPr>
            <a:r>
              <a:rPr lang="nl-NL" dirty="0" smtClean="0">
                <a:solidFill>
                  <a:schemeClr val="accent2"/>
                </a:solidFill>
              </a:rPr>
              <a:t>Hoe maak je van de </a:t>
            </a:r>
            <a:r>
              <a:rPr lang="nl-NL" dirty="0" err="1" smtClean="0">
                <a:solidFill>
                  <a:schemeClr val="accent2"/>
                </a:solidFill>
              </a:rPr>
              <a:t>shotgun</a:t>
            </a:r>
            <a:r>
              <a:rPr lang="nl-NL" dirty="0" smtClean="0">
                <a:solidFill>
                  <a:schemeClr val="accent2"/>
                </a:solidFill>
              </a:rPr>
              <a:t> een driver?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00" y="2475115"/>
            <a:ext cx="2610099" cy="1711196"/>
          </a:xfrm>
          <a:prstGeom prst="rect">
            <a:avLst/>
          </a:prstGeom>
        </p:spPr>
      </p:pic>
      <p:cxnSp>
        <p:nvCxnSpPr>
          <p:cNvPr id="4" name="Rechte verbindingslijn 3"/>
          <p:cNvCxnSpPr/>
          <p:nvPr/>
        </p:nvCxnSpPr>
        <p:spPr>
          <a:xfrm flipH="1">
            <a:off x="4443449" y="378823"/>
            <a:ext cx="39188" cy="429768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21259" y="1198800"/>
            <a:ext cx="3915463" cy="111332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nl-NL" sz="2800" dirty="0" smtClean="0">
                <a:solidFill>
                  <a:schemeClr val="accent2"/>
                </a:solidFill>
              </a:rPr>
              <a:t>Hoe zou jij je docentervaringen willen ontsluiten op het moment dat jij begint aan de opleiding Onderwijskunde? </a:t>
            </a:r>
          </a:p>
        </p:txBody>
      </p:sp>
      <p:sp>
        <p:nvSpPr>
          <p:cNvPr id="8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75618" y="352697"/>
            <a:ext cx="3915463" cy="6510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 smtClean="0">
                <a:solidFill>
                  <a:schemeClr val="accent2"/>
                </a:solidFill>
              </a:rPr>
              <a:t>Didactisch vraagstuk</a:t>
            </a:r>
          </a:p>
        </p:txBody>
      </p:sp>
      <p:sp>
        <p:nvSpPr>
          <p:cNvPr id="9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21260" y="352697"/>
            <a:ext cx="3915463" cy="6510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 smtClean="0">
                <a:solidFill>
                  <a:schemeClr val="accent2"/>
                </a:solidFill>
              </a:rPr>
              <a:t>Ervaringsvraagstuk</a:t>
            </a: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195" y="2507143"/>
            <a:ext cx="2563590" cy="171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66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ntys Pro Corporate">
  <a:themeElements>
    <a:clrScheme name="Aangepast 3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653366"/>
      </a:accent1>
      <a:accent2>
        <a:srgbClr val="0076E0"/>
      </a:accent2>
      <a:accent3>
        <a:srgbClr val="93ADFC"/>
      </a:accent3>
      <a:accent4>
        <a:srgbClr val="818386"/>
      </a:accent4>
      <a:accent5>
        <a:srgbClr val="E3DDE3"/>
      </a:accent5>
      <a:accent6>
        <a:srgbClr val="CEC2CE"/>
      </a:accent6>
      <a:hlink>
        <a:srgbClr val="0076E0"/>
      </a:hlink>
      <a:folHlink>
        <a:srgbClr val="0076E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PPT-FontysPRO</Template>
  <TotalTime>0</TotalTime>
  <Words>266</Words>
  <Application>Microsoft Office PowerPoint</Application>
  <PresentationFormat>Diavoorstelling (16:9)</PresentationFormat>
  <Paragraphs>48</Paragraphs>
  <Slides>10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Frutiger LT Pro 55 Roman</vt:lpstr>
      <vt:lpstr>Fontys Pro Corporate</vt:lpstr>
      <vt:lpstr>Academy Studiesucces 4 oktober</vt:lpstr>
      <vt:lpstr>“Ik heb het nog nooit gedaan,  dus ik denk wel dat ik het kan…”</vt:lpstr>
      <vt:lpstr>Opzet workshop</vt:lpstr>
      <vt:lpstr>Maatschappelijke opdracht</vt:lpstr>
      <vt:lpstr>FPE model</vt:lpstr>
      <vt:lpstr>Studiesucces in het kader van flexibilisering</vt:lpstr>
      <vt:lpstr>Kritische succesfactoren</vt:lpstr>
      <vt:lpstr>Ervaringen</vt:lpstr>
      <vt:lpstr>PowerPoint-presentatie</vt:lpstr>
      <vt:lpstr>PowerPoint-presentatie</vt:lpstr>
    </vt:vector>
  </TitlesOfParts>
  <Manager/>
  <Company>Fontys Hogescholen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Academy Studiesucces 4 oktober</dc:title>
  <dc:subject>Voor vooruitdenkers</dc:subject>
  <dc:creator>Wijk,Lynn L.A. van</dc:creator>
  <cp:keywords/>
  <dc:description>Fontys Hogeschool - Copyright</dc:description>
  <cp:lastModifiedBy>Wijk,Lynn L.A. van</cp:lastModifiedBy>
  <cp:revision>12</cp:revision>
  <cp:lastPrinted>2014-08-19T14:33:34Z</cp:lastPrinted>
  <dcterms:created xsi:type="dcterms:W3CDTF">2019-09-25T08:13:10Z</dcterms:created>
  <dcterms:modified xsi:type="dcterms:W3CDTF">2019-10-04T11:22:10Z</dcterms:modified>
  <cp:category/>
</cp:coreProperties>
</file>